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8970"/>
    <a:srgbClr val="FFCCCC"/>
    <a:srgbClr val="FF9797"/>
    <a:srgbClr val="E7C9BE"/>
    <a:srgbClr val="E6CABE"/>
    <a:srgbClr val="AEC8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A64BD-EAAA-4978-8BA7-58C463178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65077-3942-41C6-B258-A00DDD4BF2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183" indent="0" algn="ctr">
              <a:buNone/>
              <a:defRPr sz="2000"/>
            </a:lvl2pPr>
            <a:lvl3pPr marL="914368" indent="0" algn="ctr">
              <a:buNone/>
              <a:defRPr sz="1800"/>
            </a:lvl3pPr>
            <a:lvl4pPr marL="1371551" indent="0" algn="ctr">
              <a:buNone/>
              <a:defRPr sz="1600"/>
            </a:lvl4pPr>
            <a:lvl5pPr marL="1828735" indent="0" algn="ctr">
              <a:buNone/>
              <a:defRPr sz="1600"/>
            </a:lvl5pPr>
            <a:lvl6pPr marL="2285919" indent="0" algn="ctr">
              <a:buNone/>
              <a:defRPr sz="1600"/>
            </a:lvl6pPr>
            <a:lvl7pPr marL="2743102" indent="0" algn="ctr">
              <a:buNone/>
              <a:defRPr sz="1600"/>
            </a:lvl7pPr>
            <a:lvl8pPr marL="3200286" indent="0" algn="ctr">
              <a:buNone/>
              <a:defRPr sz="1600"/>
            </a:lvl8pPr>
            <a:lvl9pPr marL="365747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9BA863-92CB-48E9-948F-D47D5B89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6900E3-74F8-4138-AF41-2ACA65B83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C54022-1E77-4817-86A6-7D67097FD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042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8BA72-282E-4115-90DC-5E7ED42D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C428D-C52F-4658-A247-39B05E74D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6413BC-4B6B-4BA0-AC64-844E6A3A3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B82730-184E-4286-97AD-50B3E4E5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BD53CD-598E-4F62-98C6-E3F4C6A6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142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783780-96E4-4FAA-830F-0AD32E2AA6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899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CA8D37-005E-4401-95E6-7CCF79008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E673F3-7753-4436-BDAE-743BE5C1E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DFC215-B739-4B9F-86AC-7155C21F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91F51B-782B-4B15-BA68-9A3F826D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59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04A0E-CB6C-4510-A2A2-28D48E32F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CF2698-966D-4AFF-B20A-5BB9A6155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D0AC8B-BF25-4C8E-AE2E-81D6EECD1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737A34-8DA5-4330-A08D-BE7405BB8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0837BD-4E66-4A74-8F5D-E97C44A46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743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8AC79-7502-4FDC-BF19-09F82C7AD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31E3EA-8E93-4D5B-8A07-1A83FF26F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1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043B9D-9156-45F8-9FEC-D6CF5C3E2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2C2BC1-DD9B-485C-98DC-2EB6B7FA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E1C411-CEAE-46FF-8856-09E691B9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112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1A1ED-62FA-4165-B497-636F5B2D6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7B2EF-0373-4599-AFBC-A48A4577DC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26A4FA-4CB2-4933-93CA-EBC71DCAB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8D0D87-1BDB-4DE2-A185-D0318FC9A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074D85-58DB-4E6C-8499-7B7793993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FC04DA-6908-4EA1-A83F-3AD40307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878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0D929-F0BC-477E-B8F8-3CAF36CC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00B188-E235-4343-9D42-43505C3BA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183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1" indent="0">
              <a:buNone/>
              <a:defRPr sz="1600" b="1"/>
            </a:lvl4pPr>
            <a:lvl5pPr marL="1828735" indent="0">
              <a:buNone/>
              <a:defRPr sz="1600" b="1"/>
            </a:lvl5pPr>
            <a:lvl6pPr marL="2285919" indent="0">
              <a:buNone/>
              <a:defRPr sz="1600" b="1"/>
            </a:lvl6pPr>
            <a:lvl7pPr marL="2743102" indent="0">
              <a:buNone/>
              <a:defRPr sz="1600" b="1"/>
            </a:lvl7pPr>
            <a:lvl8pPr marL="3200286" indent="0">
              <a:buNone/>
              <a:defRPr sz="1600" b="1"/>
            </a:lvl8pPr>
            <a:lvl9pPr marL="365747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53E785-B0F0-47F4-9FC6-C0109F48E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D88C2E-5F21-4A9E-A07C-A54AE5D66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183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1" indent="0">
              <a:buNone/>
              <a:defRPr sz="1600" b="1"/>
            </a:lvl4pPr>
            <a:lvl5pPr marL="1828735" indent="0">
              <a:buNone/>
              <a:defRPr sz="1600" b="1"/>
            </a:lvl5pPr>
            <a:lvl6pPr marL="2285919" indent="0">
              <a:buNone/>
              <a:defRPr sz="1600" b="1"/>
            </a:lvl6pPr>
            <a:lvl7pPr marL="2743102" indent="0">
              <a:buNone/>
              <a:defRPr sz="1600" b="1"/>
            </a:lvl7pPr>
            <a:lvl8pPr marL="3200286" indent="0">
              <a:buNone/>
              <a:defRPr sz="1600" b="1"/>
            </a:lvl8pPr>
            <a:lvl9pPr marL="365747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CB7041-83BD-4A30-9988-96DEDBA11B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E9AA8FF-E2C1-4B73-81F8-A9200342F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C8A3E5-A402-436E-AB1B-545CA614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2799F5-9F18-4269-9ECD-56A3A3D0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338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C49-C3AE-45F8-84CE-FECE22221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ADC81E-0BCF-42D8-AA9D-32FA7ADC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0CA05B-7D43-43F2-A4CD-EB20D0A1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7E2498-2744-407A-A1CF-92240CCFF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5155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F39DFCF-25DD-4654-82C3-7C33A1CA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B8A847E-D1D3-4F47-9E50-EEFA5E4C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0931EA-A126-4FE4-8ED8-6AD1638F5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10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9B450-AAE2-4DD1-A1AA-127009D63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F177E1-E4D1-4AD0-B5DD-B675C2856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9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23F674-B1A7-4934-BD3C-59C8E8105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3" indent="0">
              <a:buNone/>
              <a:defRPr sz="1400"/>
            </a:lvl2pPr>
            <a:lvl3pPr marL="914368" indent="0">
              <a:buNone/>
              <a:defRPr sz="1200"/>
            </a:lvl3pPr>
            <a:lvl4pPr marL="1371551" indent="0">
              <a:buNone/>
              <a:defRPr sz="1000"/>
            </a:lvl4pPr>
            <a:lvl5pPr marL="1828735" indent="0">
              <a:buNone/>
              <a:defRPr sz="1000"/>
            </a:lvl5pPr>
            <a:lvl6pPr marL="2285919" indent="0">
              <a:buNone/>
              <a:defRPr sz="1000"/>
            </a:lvl6pPr>
            <a:lvl7pPr marL="2743102" indent="0">
              <a:buNone/>
              <a:defRPr sz="1000"/>
            </a:lvl7pPr>
            <a:lvl8pPr marL="3200286" indent="0">
              <a:buNone/>
              <a:defRPr sz="1000"/>
            </a:lvl8pPr>
            <a:lvl9pPr marL="365747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62E86A-1F06-402A-9DBE-050AA40E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5401DE-298B-4C93-BE60-E9B5E461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668D0C-026F-4446-AE27-A372A5629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867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139E4-53A1-4BCE-BD20-975113365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7F048F-2CAA-4C6C-B01E-B0AE3C351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3" indent="0">
              <a:buNone/>
              <a:defRPr sz="2800"/>
            </a:lvl2pPr>
            <a:lvl3pPr marL="914368" indent="0">
              <a:buNone/>
              <a:defRPr sz="2399"/>
            </a:lvl3pPr>
            <a:lvl4pPr marL="1371551" indent="0">
              <a:buNone/>
              <a:defRPr sz="2000"/>
            </a:lvl4pPr>
            <a:lvl5pPr marL="1828735" indent="0">
              <a:buNone/>
              <a:defRPr sz="2000"/>
            </a:lvl5pPr>
            <a:lvl6pPr marL="2285919" indent="0">
              <a:buNone/>
              <a:defRPr sz="2000"/>
            </a:lvl6pPr>
            <a:lvl7pPr marL="2743102" indent="0">
              <a:buNone/>
              <a:defRPr sz="2000"/>
            </a:lvl7pPr>
            <a:lvl8pPr marL="3200286" indent="0">
              <a:buNone/>
              <a:defRPr sz="2000"/>
            </a:lvl8pPr>
            <a:lvl9pPr marL="365747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4D0ECD-1C67-43E1-AE13-5490203B9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3" indent="0">
              <a:buNone/>
              <a:defRPr sz="1400"/>
            </a:lvl2pPr>
            <a:lvl3pPr marL="914368" indent="0">
              <a:buNone/>
              <a:defRPr sz="1200"/>
            </a:lvl3pPr>
            <a:lvl4pPr marL="1371551" indent="0">
              <a:buNone/>
              <a:defRPr sz="1000"/>
            </a:lvl4pPr>
            <a:lvl5pPr marL="1828735" indent="0">
              <a:buNone/>
              <a:defRPr sz="1000"/>
            </a:lvl5pPr>
            <a:lvl6pPr marL="2285919" indent="0">
              <a:buNone/>
              <a:defRPr sz="1000"/>
            </a:lvl6pPr>
            <a:lvl7pPr marL="2743102" indent="0">
              <a:buNone/>
              <a:defRPr sz="1000"/>
            </a:lvl7pPr>
            <a:lvl8pPr marL="3200286" indent="0">
              <a:buNone/>
              <a:defRPr sz="1000"/>
            </a:lvl8pPr>
            <a:lvl9pPr marL="365747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9CB165-96D2-443F-A092-C18A3E4F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7D6055-0505-404D-ADD7-ED86861B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A18F56-2AAF-4170-9DF8-B76E6E0A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019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87AF46-6D8F-433E-8316-1CC654D32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CE3AE6-252A-4C84-AC84-645ECFBF4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76AEE5-EE16-4062-AFB0-506B9533A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11050-1637-494F-B4E6-E924A995B79B}" type="datetimeFigureOut">
              <a:rPr lang="es-MX" smtClean="0"/>
              <a:t>26/11/2020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3ACD83-D538-431E-A808-A711050FA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876BB-1308-4EBB-8B36-813413AC9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305CF-494B-4CEF-ACE1-D899A5524F3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837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2" indent="-228592" algn="l" defTabSz="9143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6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9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3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27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0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5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78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1" indent="-228592" algn="l" defTabSz="9143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1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5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9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41B8EBC-1C8D-4031-BB94-EF70C908DBE4}"/>
              </a:ext>
            </a:extLst>
          </p:cNvPr>
          <p:cNvSpPr/>
          <p:nvPr/>
        </p:nvSpPr>
        <p:spPr>
          <a:xfrm>
            <a:off x="105027" y="117693"/>
            <a:ext cx="1195959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ESCUELA NORMAL DE EDUCACIÓN PREESCOLAR</a:t>
            </a:r>
          </a:p>
          <a:p>
            <a:pPr algn="ctr"/>
            <a:r>
              <a:rPr lang="es-MX" b="1" dirty="0"/>
              <a:t>LICENCIATURA EN EDUCACIÓN PREESCOLAR</a:t>
            </a:r>
          </a:p>
          <a:p>
            <a:pPr algn="ctr"/>
            <a:r>
              <a:rPr lang="es-MX" dirty="0"/>
              <a:t>Ciclo escolar 2020 – 2021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Materia: Educación geográfica </a:t>
            </a:r>
          </a:p>
          <a:p>
            <a:pPr algn="ctr"/>
            <a:r>
              <a:rPr lang="es-MX" dirty="0"/>
              <a:t>Maestro: David Gustavo Montalván Zertuche </a:t>
            </a:r>
          </a:p>
          <a:p>
            <a:pPr algn="ctr"/>
            <a:r>
              <a:rPr lang="es-MX" dirty="0"/>
              <a:t>Unidad de aprendizaje I. Elementos básicos para al estudio de la geografía</a:t>
            </a:r>
          </a:p>
          <a:p>
            <a:pPr algn="ctr"/>
            <a:r>
              <a:rPr lang="es-MX" dirty="0"/>
              <a:t>Competencias de la unidad:	</a:t>
            </a:r>
          </a:p>
          <a:p>
            <a:pPr algn="ctr"/>
            <a:r>
              <a:rPr lang="es-MX" dirty="0"/>
              <a:t>•Relaciona los componentes naturales, sociales, culturales, económicos y políticos que interactúan en el espacio geográfico para analizar los objetos de estudio de la geografía desde una perspectiva multi e interdisciplinaria.	</a:t>
            </a:r>
          </a:p>
          <a:p>
            <a:pPr algn="ctr"/>
            <a:r>
              <a:rPr lang="es-MX" dirty="0"/>
              <a:t>•Utiliza las TIC y las fuentes de información disponibles para mantenerse actualizado respecto a los hechos y fenómenos geográficos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Alumna: Belén Zapata Castillo</a:t>
            </a:r>
          </a:p>
          <a:p>
            <a:pPr algn="ctr"/>
            <a:r>
              <a:rPr lang="es-MX" dirty="0"/>
              <a:t>N. L: 26</a:t>
            </a:r>
          </a:p>
          <a:p>
            <a:pPr algn="ctr"/>
            <a:r>
              <a:rPr lang="es-MX" dirty="0"/>
              <a:t>Séptimo semestre, sección B</a:t>
            </a:r>
          </a:p>
          <a:p>
            <a:pPr algn="ctr"/>
            <a:r>
              <a:rPr lang="es-MX" dirty="0"/>
              <a:t>Saltillo, Coahuila a 27 de noviembre de 2020</a:t>
            </a:r>
          </a:p>
        </p:txBody>
      </p:sp>
      <p:pic>
        <p:nvPicPr>
          <p:cNvPr id="2049" name="Imagen 2">
            <a:extLst>
              <a:ext uri="{FF2B5EF4-FFF2-40B4-BE49-F238E27FC236}">
                <a16:creationId xmlns:a16="http://schemas.microsoft.com/office/drawing/2014/main" id="{73D4FC41-B815-4E73-8435-5C88D70FA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7" y="1095896"/>
            <a:ext cx="253682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" descr="Hoja de cuaderno png by LuuEditionss on DeviantArt">
            <a:extLst>
              <a:ext uri="{FF2B5EF4-FFF2-40B4-BE49-F238E27FC236}">
                <a16:creationId xmlns:a16="http://schemas.microsoft.com/office/drawing/2014/main" id="{F4B7AD7E-748E-4115-886B-4DC6A6F2D0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4"/>
          <a:stretch/>
        </p:blipFill>
        <p:spPr bwMode="auto">
          <a:xfrm>
            <a:off x="159654" y="35068"/>
            <a:ext cx="12272232" cy="682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Paleta cocina">
            <a:extLst>
              <a:ext uri="{FF2B5EF4-FFF2-40B4-BE49-F238E27FC236}">
                <a16:creationId xmlns:a16="http://schemas.microsoft.com/office/drawing/2014/main" id="{843CF8D2-93A4-462D-A68B-9FCB0CBCD5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36" b="24961" l="9929" r="89894">
                        <a14:foregroundMark x1="24113" y1="24806" x2="27837" y2="24961"/>
                        <a14:foregroundMark x1="24113" y1="6047" x2="32801" y2="6202"/>
                        <a14:foregroundMark x1="79965" y1="6667" x2="85816" y2="97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25" r="9621" b="72621"/>
          <a:stretch/>
        </p:blipFill>
        <p:spPr bwMode="auto">
          <a:xfrm>
            <a:off x="228264" y="1040055"/>
            <a:ext cx="3015667" cy="92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Paleta cocina">
            <a:extLst>
              <a:ext uri="{FF2B5EF4-FFF2-40B4-BE49-F238E27FC236}">
                <a16:creationId xmlns:a16="http://schemas.microsoft.com/office/drawing/2014/main" id="{7DA2A66F-24EE-4827-BFE0-0DAB4804EC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992" b="48062" l="9752" r="89894">
                        <a14:foregroundMark x1="29787" y1="29767" x2="64539" y2="30543"/>
                        <a14:foregroundMark x1="64539" y1="30543" x2="74468" y2="29147"/>
                        <a14:foregroundMark x1="74468" y1="29147" x2="85106" y2="30078"/>
                        <a14:foregroundMark x1="85106" y1="30078" x2="88830" y2="34419"/>
                        <a14:foregroundMark x1="20567" y1="47287" x2="29787" y2="48062"/>
                        <a14:foregroundMark x1="29787" y1="48062" x2="41135" y2="46977"/>
                        <a14:foregroundMark x1="21099" y1="41705" x2="11879" y2="40000"/>
                        <a14:foregroundMark x1="11879" y1="40000" x2="11879" y2="32093"/>
                        <a14:foregroundMark x1="11879" y1="32093" x2="19681" y2="31163"/>
                        <a14:foregroundMark x1="14894" y1="43721" x2="16312" y2="43566"/>
                        <a14:foregroundMark x1="78191" y1="47907" x2="67376" y2="480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68" t="26907" r="9197" b="50413"/>
          <a:stretch/>
        </p:blipFill>
        <p:spPr bwMode="auto">
          <a:xfrm>
            <a:off x="4014977" y="1096834"/>
            <a:ext cx="3922643" cy="757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aleta cocina">
            <a:extLst>
              <a:ext uri="{FF2B5EF4-FFF2-40B4-BE49-F238E27FC236}">
                <a16:creationId xmlns:a16="http://schemas.microsoft.com/office/drawing/2014/main" id="{B63AA8F9-ED34-49E8-9C0B-927ADEA907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4884" b="97054" l="9752" r="91312">
                        <a14:foregroundMark x1="34043" y1="75504" x2="62766" y2="78605"/>
                        <a14:foregroundMark x1="62766" y1="78605" x2="70213" y2="76589"/>
                        <a14:foregroundMark x1="90780" y1="77209" x2="91489" y2="88837"/>
                        <a14:foregroundMark x1="67553" y1="95814" x2="29787" y2="95814"/>
                        <a14:foregroundMark x1="22163" y1="95814" x2="15957" y2="94419"/>
                        <a14:foregroundMark x1="21454" y1="75349" x2="30319" y2="74884"/>
                        <a14:foregroundMark x1="30319" y1="74884" x2="30319" y2="74884"/>
                        <a14:foregroundMark x1="30496" y1="75504" x2="34043" y2="75349"/>
                        <a14:foregroundMark x1="14894" y1="76279" x2="16312" y2="77519"/>
                        <a14:foregroundMark x1="69326" y1="96279" x2="73050" y2="955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3802"/>
          <a:stretch/>
        </p:blipFill>
        <p:spPr bwMode="auto">
          <a:xfrm>
            <a:off x="8217160" y="1096834"/>
            <a:ext cx="4059017" cy="92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86299EC7-F12C-49ED-B346-E6DE043C41D8}"/>
              </a:ext>
            </a:extLst>
          </p:cNvPr>
          <p:cNvSpPr/>
          <p:nvPr/>
        </p:nvSpPr>
        <p:spPr>
          <a:xfrm>
            <a:off x="4172606" y="1202903"/>
            <a:ext cx="3734750" cy="529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Categorías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FCCD570-2162-4C0E-9FF6-C60223C7E66D}"/>
              </a:ext>
            </a:extLst>
          </p:cNvPr>
          <p:cNvSpPr/>
          <p:nvPr/>
        </p:nvSpPr>
        <p:spPr>
          <a:xfrm>
            <a:off x="108563" y="1324214"/>
            <a:ext cx="3015668" cy="529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Componentes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775A371-B232-4993-8D57-83CEE18B6AC4}"/>
              </a:ext>
            </a:extLst>
          </p:cNvPr>
          <p:cNvSpPr/>
          <p:nvPr/>
        </p:nvSpPr>
        <p:spPr>
          <a:xfrm>
            <a:off x="9364122" y="1221014"/>
            <a:ext cx="2004489" cy="529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Escalas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lecha: cheurón 6">
            <a:extLst>
              <a:ext uri="{FF2B5EF4-FFF2-40B4-BE49-F238E27FC236}">
                <a16:creationId xmlns:a16="http://schemas.microsoft.com/office/drawing/2014/main" id="{FB8661A8-CEBA-4EE5-923D-9C2D1FF4F531}"/>
              </a:ext>
            </a:extLst>
          </p:cNvPr>
          <p:cNvSpPr/>
          <p:nvPr/>
        </p:nvSpPr>
        <p:spPr>
          <a:xfrm rot="5400000">
            <a:off x="1482448" y="1968851"/>
            <a:ext cx="228600" cy="239400"/>
          </a:xfrm>
          <a:prstGeom prst="chevron">
            <a:avLst/>
          </a:prstGeom>
          <a:solidFill>
            <a:srgbClr val="758970"/>
          </a:solidFill>
          <a:ln>
            <a:solidFill>
              <a:srgbClr val="7589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44789BAF-D1D2-4297-BB15-4C34340F6623}"/>
              </a:ext>
            </a:extLst>
          </p:cNvPr>
          <p:cNvSpPr/>
          <p:nvPr/>
        </p:nvSpPr>
        <p:spPr>
          <a:xfrm rot="5400000">
            <a:off x="5894845" y="1960329"/>
            <a:ext cx="228600" cy="239400"/>
          </a:xfrm>
          <a:prstGeom prst="chevron">
            <a:avLst/>
          </a:prstGeom>
          <a:solidFill>
            <a:srgbClr val="AEC8A3"/>
          </a:solidFill>
          <a:ln>
            <a:solidFill>
              <a:srgbClr val="AEC8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6" name="Flecha: cheurón 15">
            <a:extLst>
              <a:ext uri="{FF2B5EF4-FFF2-40B4-BE49-F238E27FC236}">
                <a16:creationId xmlns:a16="http://schemas.microsoft.com/office/drawing/2014/main" id="{98EF7E70-2CFB-498C-B58B-B2F9FDC40F31}"/>
              </a:ext>
            </a:extLst>
          </p:cNvPr>
          <p:cNvSpPr/>
          <p:nvPr/>
        </p:nvSpPr>
        <p:spPr>
          <a:xfrm rot="5400000">
            <a:off x="10252068" y="1925216"/>
            <a:ext cx="228600" cy="239400"/>
          </a:xfrm>
          <a:prstGeom prst="chevron">
            <a:avLst/>
          </a:prstGeom>
          <a:solidFill>
            <a:srgbClr val="E6CABE"/>
          </a:solidFill>
          <a:ln>
            <a:solidFill>
              <a:srgbClr val="E6CA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5A5E005-A97B-431D-9C9A-8ACD935B927A}"/>
              </a:ext>
            </a:extLst>
          </p:cNvPr>
          <p:cNvSpPr txBox="1"/>
          <p:nvPr/>
        </p:nvSpPr>
        <p:spPr>
          <a:xfrm>
            <a:off x="-158454" y="6121863"/>
            <a:ext cx="350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758970"/>
                </a:solidFill>
                <a:latin typeface="Berlin Sans FB" panose="020E0602020502020306" pitchFamily="34" charset="0"/>
              </a:rPr>
              <a:t>Lingüísticos: 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Idiomas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23E8A48-2004-4DDB-AEE4-581632E83ED8}"/>
              </a:ext>
            </a:extLst>
          </p:cNvPr>
          <p:cNvSpPr txBox="1"/>
          <p:nvPr/>
        </p:nvSpPr>
        <p:spPr>
          <a:xfrm>
            <a:off x="3611772" y="2399511"/>
            <a:ext cx="4758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AEC8A3"/>
                </a:solidFill>
                <a:latin typeface="Berlin Sans FB" panose="020E0602020502020306" pitchFamily="34" charset="0"/>
              </a:rPr>
              <a:t>Localización: 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Espacio geográfico que se puede ubicar por medio de un mapa o coordenadas geográficas</a:t>
            </a:r>
            <a:endParaRPr lang="es-MX" dirty="0">
              <a:solidFill>
                <a:srgbClr val="AEC8A3"/>
              </a:solidFill>
              <a:latin typeface="Berlin Sans FB" panose="020E0602020502020306" pitchFamily="34" charset="0"/>
            </a:endParaRPr>
          </a:p>
          <a:p>
            <a:pPr algn="ctr"/>
            <a:endParaRPr lang="es-MX" dirty="0">
              <a:solidFill>
                <a:srgbClr val="AEC8A3"/>
              </a:solidFill>
              <a:latin typeface="Berlin Sans FB" panose="020E0602020502020306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D28E983-125E-43DC-800E-B25DD3B5B3D0}"/>
              </a:ext>
            </a:extLst>
          </p:cNvPr>
          <p:cNvSpPr txBox="1"/>
          <p:nvPr/>
        </p:nvSpPr>
        <p:spPr>
          <a:xfrm>
            <a:off x="8928233" y="5899602"/>
            <a:ext cx="316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E7C9BE"/>
                </a:solidFill>
                <a:latin typeface="Berlin Sans FB" panose="020E0602020502020306" pitchFamily="34" charset="0"/>
              </a:rPr>
              <a:t>Mundial: </a:t>
            </a:r>
            <a:r>
              <a:rPr lang="es-MX" dirty="0">
                <a:latin typeface="Berlin Sans FB" panose="020E0602020502020306" pitchFamily="34" charset="0"/>
              </a:rPr>
              <a:t>información para identificar </a:t>
            </a:r>
            <a:r>
              <a:rPr lang="es-MX">
                <a:latin typeface="Berlin Sans FB" panose="020E0602020502020306" pitchFamily="34" charset="0"/>
              </a:rPr>
              <a:t>rasgos en el mundo</a:t>
            </a:r>
            <a:endParaRPr lang="es-MX" dirty="0">
              <a:latin typeface="Berlin Sans FB" panose="020E0602020502020306" pitchFamily="34" charset="0"/>
            </a:endParaRPr>
          </a:p>
        </p:txBody>
      </p:sp>
      <p:pic>
        <p:nvPicPr>
          <p:cNvPr id="3088" name="Picture 16" descr="House: Submarine Gray by Behr; House: Off White by Behr; Trim: Navajo White by Behr; Trim: Dusty Gold by Behr">
            <a:extLst>
              <a:ext uri="{FF2B5EF4-FFF2-40B4-BE49-F238E27FC236}">
                <a16:creationId xmlns:a16="http://schemas.microsoft.com/office/drawing/2014/main" id="{4B49DA97-512D-49A9-999E-373477C774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63142" b="92749" l="33787" r="80499">
                        <a14:foregroundMark x1="35147" y1="63142" x2="33787" y2="78852"/>
                        <a14:foregroundMark x1="78231" y1="68882" x2="80499" y2="69184"/>
                        <a14:foregroundMark x1="76417" y1="73716" x2="77098" y2="88822"/>
                        <a14:foregroundMark x1="77098" y1="88822" x2="72789" y2="90030"/>
                        <a14:foregroundMark x1="54649" y1="92447" x2="73243" y2="92749"/>
                      </a14:backgroundRemoval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959" t="59977" r="17174" b="4078"/>
          <a:stretch/>
        </p:blipFill>
        <p:spPr bwMode="auto">
          <a:xfrm>
            <a:off x="9763908" y="2233979"/>
            <a:ext cx="1368139" cy="46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F4539660-55E0-4020-8045-70E7B02CA86E}"/>
              </a:ext>
            </a:extLst>
          </p:cNvPr>
          <p:cNvSpPr/>
          <p:nvPr/>
        </p:nvSpPr>
        <p:spPr>
          <a:xfrm>
            <a:off x="9906331" y="2228845"/>
            <a:ext cx="1046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Berlin Sans FB" panose="020E0602020502020306" pitchFamily="34" charset="0"/>
              </a:rPr>
              <a:t>Analizar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D09B106-FFDE-4568-A420-CD56C45F38E0}"/>
              </a:ext>
            </a:extLst>
          </p:cNvPr>
          <p:cNvSpPr/>
          <p:nvPr/>
        </p:nvSpPr>
        <p:spPr>
          <a:xfrm>
            <a:off x="8828368" y="5542864"/>
            <a:ext cx="33684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solidFill>
                  <a:srgbClr val="FFCCCC"/>
                </a:solidFill>
                <a:latin typeface="Berlin Sans FB" panose="020E0602020502020306" pitchFamily="34" charset="0"/>
              </a:rPr>
              <a:t>Dentro 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4736E94-CA74-4B42-BB5F-1B0C48CF6E3D}"/>
              </a:ext>
            </a:extLst>
          </p:cNvPr>
          <p:cNvSpPr/>
          <p:nvPr/>
        </p:nvSpPr>
        <p:spPr>
          <a:xfrm>
            <a:off x="8682124" y="2706533"/>
            <a:ext cx="33684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FFCCCC"/>
                </a:solidFill>
                <a:latin typeface="Berlin Sans FB" panose="020E0602020502020306" pitchFamily="34" charset="0"/>
              </a:rPr>
              <a:t>Local:  </a:t>
            </a:r>
            <a:r>
              <a:rPr lang="es-MX" dirty="0">
                <a:latin typeface="Berlin Sans FB" panose="020E0602020502020306" pitchFamily="34" charset="0"/>
              </a:rPr>
              <a:t>información más específica sobre una localidad.</a:t>
            </a:r>
            <a:endParaRPr lang="es-MX" dirty="0">
              <a:solidFill>
                <a:srgbClr val="E7C9BE"/>
              </a:solidFill>
              <a:latin typeface="Berlin Sans FB" panose="020E0602020502020306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0501364-7F3D-48ED-AA98-78A4200218FE}"/>
              </a:ext>
            </a:extLst>
          </p:cNvPr>
          <p:cNvSpPr/>
          <p:nvPr/>
        </p:nvSpPr>
        <p:spPr>
          <a:xfrm>
            <a:off x="8728564" y="4245934"/>
            <a:ext cx="33684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FFCCCC"/>
                </a:solidFill>
                <a:latin typeface="Berlin Sans FB" panose="020E0602020502020306" pitchFamily="34" charset="0"/>
              </a:rPr>
              <a:t>Nacional: </a:t>
            </a:r>
            <a:r>
              <a:rPr lang="es-MX" dirty="0">
                <a:latin typeface="Berlin Sans FB" panose="020E0602020502020306" pitchFamily="34" charset="0"/>
              </a:rPr>
              <a:t>identifica características o hacer referencia a algo que acontece en un país.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8A593A1-E97F-417C-BC74-3EC84686873E}"/>
              </a:ext>
            </a:extLst>
          </p:cNvPr>
          <p:cNvSpPr/>
          <p:nvPr/>
        </p:nvSpPr>
        <p:spPr>
          <a:xfrm>
            <a:off x="8762108" y="3610442"/>
            <a:ext cx="34247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solidFill>
                  <a:srgbClr val="FFCCCC"/>
                </a:solidFill>
                <a:latin typeface="Berlin Sans FB" panose="020E0602020502020306" pitchFamily="34" charset="0"/>
              </a:rPr>
              <a:t>Forma parte de</a:t>
            </a:r>
            <a:r>
              <a:rPr lang="es-MX" sz="2000" dirty="0">
                <a:solidFill>
                  <a:srgbClr val="E7C9BE"/>
                </a:solidFill>
                <a:latin typeface="Berlin Sans FB" panose="020E0602020502020306" pitchFamily="34" charset="0"/>
              </a:rPr>
              <a:t>:</a:t>
            </a:r>
          </a:p>
        </p:txBody>
      </p:sp>
      <p:sp>
        <p:nvSpPr>
          <p:cNvPr id="31" name="Flecha: cheurón 30">
            <a:extLst>
              <a:ext uri="{FF2B5EF4-FFF2-40B4-BE49-F238E27FC236}">
                <a16:creationId xmlns:a16="http://schemas.microsoft.com/office/drawing/2014/main" id="{E351C54E-A5A5-4922-8026-38E66BABC373}"/>
              </a:ext>
            </a:extLst>
          </p:cNvPr>
          <p:cNvSpPr/>
          <p:nvPr/>
        </p:nvSpPr>
        <p:spPr>
          <a:xfrm rot="5400000">
            <a:off x="10327015" y="3402952"/>
            <a:ext cx="228600" cy="239400"/>
          </a:xfrm>
          <a:prstGeom prst="chevron">
            <a:avLst/>
          </a:prstGeom>
          <a:solidFill>
            <a:srgbClr val="E6CABE"/>
          </a:solidFill>
          <a:ln>
            <a:solidFill>
              <a:srgbClr val="E6CA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2" name="Flecha: cheurón 31">
            <a:extLst>
              <a:ext uri="{FF2B5EF4-FFF2-40B4-BE49-F238E27FC236}">
                <a16:creationId xmlns:a16="http://schemas.microsoft.com/office/drawing/2014/main" id="{6E7C305E-7BD9-464A-9201-49584EBBC4DC}"/>
              </a:ext>
            </a:extLst>
          </p:cNvPr>
          <p:cNvSpPr/>
          <p:nvPr/>
        </p:nvSpPr>
        <p:spPr>
          <a:xfrm rot="5400000">
            <a:off x="10371764" y="5284946"/>
            <a:ext cx="228600" cy="239400"/>
          </a:xfrm>
          <a:prstGeom prst="chevron">
            <a:avLst/>
          </a:prstGeom>
          <a:solidFill>
            <a:srgbClr val="E6CABE"/>
          </a:solidFill>
          <a:ln>
            <a:solidFill>
              <a:srgbClr val="E6CA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329717D-03F3-4302-96A8-005C6E32EC3C}"/>
              </a:ext>
            </a:extLst>
          </p:cNvPr>
          <p:cNvSpPr/>
          <p:nvPr/>
        </p:nvSpPr>
        <p:spPr>
          <a:xfrm>
            <a:off x="3611772" y="3162187"/>
            <a:ext cx="47768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dirty="0">
              <a:solidFill>
                <a:srgbClr val="AEC8A3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s-MX" dirty="0">
                <a:solidFill>
                  <a:srgbClr val="AEC8A3"/>
                </a:solidFill>
                <a:latin typeface="Berlin Sans FB" panose="020E0602020502020306" pitchFamily="34" charset="0"/>
              </a:rPr>
              <a:t>Distribución: 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Área delimitada de un espacio que permite identificar fácilmente características específicas de una región </a:t>
            </a:r>
          </a:p>
          <a:p>
            <a:pPr algn="ctr"/>
            <a:endParaRPr lang="es-MX" dirty="0">
              <a:solidFill>
                <a:srgbClr val="AEC8A3"/>
              </a:solidFill>
              <a:latin typeface="Berlin Sans FB" panose="020E0602020502020306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FC8AF88C-D86E-4069-A069-3DDA293C31AC}"/>
              </a:ext>
            </a:extLst>
          </p:cNvPr>
          <p:cNvSpPr/>
          <p:nvPr/>
        </p:nvSpPr>
        <p:spPr>
          <a:xfrm>
            <a:off x="3523932" y="4758659"/>
            <a:ext cx="4904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AEC8A3"/>
                </a:solidFill>
                <a:latin typeface="Berlin Sans FB" panose="020E0602020502020306" pitchFamily="34" charset="0"/>
              </a:rPr>
              <a:t>Diversidad: 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Características específicas que posee un territorio y que lo diferencian de otros</a:t>
            </a:r>
          </a:p>
          <a:p>
            <a:pPr algn="ctr"/>
            <a:endParaRPr lang="es-MX" dirty="0">
              <a:solidFill>
                <a:srgbClr val="AEC8A3"/>
              </a:solidFill>
              <a:latin typeface="Berlin Sans FB" panose="020E0602020502020306" pitchFamily="34" charset="0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E901BF32-4D11-4547-9693-EF37F38D8E7E}"/>
              </a:ext>
            </a:extLst>
          </p:cNvPr>
          <p:cNvSpPr/>
          <p:nvPr/>
        </p:nvSpPr>
        <p:spPr>
          <a:xfrm>
            <a:off x="3611772" y="6070735"/>
            <a:ext cx="475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AEC8A3"/>
                </a:solidFill>
                <a:latin typeface="Berlin Sans FB" panose="020E0602020502020306" pitchFamily="34" charset="0"/>
              </a:rPr>
              <a:t>Cambio y relación 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Forma en la que los componentes se relacionan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F37EADC-1197-4261-A770-65DDCB8A90A7}"/>
              </a:ext>
            </a:extLst>
          </p:cNvPr>
          <p:cNvSpPr/>
          <p:nvPr/>
        </p:nvSpPr>
        <p:spPr>
          <a:xfrm>
            <a:off x="8459" y="2248689"/>
            <a:ext cx="3238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758970"/>
                </a:solidFill>
                <a:latin typeface="Berlin Sans FB" panose="020E0602020502020306" pitchFamily="34" charset="0"/>
              </a:rPr>
              <a:t>Naturales: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Flora, fauna 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F8984E7-DF87-452B-A094-60EBE77D9BF0}"/>
              </a:ext>
            </a:extLst>
          </p:cNvPr>
          <p:cNvSpPr/>
          <p:nvPr/>
        </p:nvSpPr>
        <p:spPr>
          <a:xfrm>
            <a:off x="-39938" y="2878385"/>
            <a:ext cx="3229830" cy="1286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solidFill>
                  <a:srgbClr val="758970"/>
                </a:solidFill>
                <a:latin typeface="Berlin Sans FB" panose="020E0602020502020306" pitchFamily="34" charset="0"/>
              </a:rPr>
              <a:t>Sociales:  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latin typeface="Berlin Sans FB" panose="020E0602020502020306" pitchFamily="34" charset="0"/>
              </a:rPr>
              <a:t>Socioeconómico</a:t>
            </a:r>
            <a:r>
              <a:rPr lang="es-MX" dirty="0">
                <a:solidFill>
                  <a:srgbClr val="758970"/>
                </a:solidFill>
                <a:latin typeface="Berlin Sans FB" panose="020E0602020502020306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solidFill>
                  <a:srgbClr val="758970"/>
                </a:solidFill>
                <a:latin typeface="Berlin Sans FB" panose="020E0602020502020306" pitchFamily="34" charset="0"/>
              </a:rPr>
              <a:t>Económicos: </a:t>
            </a:r>
          </a:p>
        </p:txBody>
      </p:sp>
      <p:sp>
        <p:nvSpPr>
          <p:cNvPr id="28" name="Cerrar corchete 27">
            <a:extLst>
              <a:ext uri="{FF2B5EF4-FFF2-40B4-BE49-F238E27FC236}">
                <a16:creationId xmlns:a16="http://schemas.microsoft.com/office/drawing/2014/main" id="{F96BBFC7-727D-4409-B7B8-03C879CD25B0}"/>
              </a:ext>
            </a:extLst>
          </p:cNvPr>
          <p:cNvSpPr/>
          <p:nvPr/>
        </p:nvSpPr>
        <p:spPr>
          <a:xfrm>
            <a:off x="2260341" y="3167385"/>
            <a:ext cx="239811" cy="845247"/>
          </a:xfrm>
          <a:prstGeom prst="rightBracket">
            <a:avLst/>
          </a:prstGeom>
          <a:ln w="19050">
            <a:solidFill>
              <a:srgbClr val="7589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4" name="Cerrar corchete 43">
            <a:extLst>
              <a:ext uri="{FF2B5EF4-FFF2-40B4-BE49-F238E27FC236}">
                <a16:creationId xmlns:a16="http://schemas.microsoft.com/office/drawing/2014/main" id="{C9898CCC-DA20-4CDA-99D4-69A32A8FAFF3}"/>
              </a:ext>
            </a:extLst>
          </p:cNvPr>
          <p:cNvSpPr/>
          <p:nvPr/>
        </p:nvSpPr>
        <p:spPr>
          <a:xfrm flipH="1">
            <a:off x="571747" y="3167385"/>
            <a:ext cx="239811" cy="845247"/>
          </a:xfrm>
          <a:prstGeom prst="rightBracket">
            <a:avLst/>
          </a:prstGeom>
          <a:ln w="19050">
            <a:solidFill>
              <a:srgbClr val="7589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E8BAB5D-FEA0-4E86-A195-F4C881BF246B}"/>
              </a:ext>
            </a:extLst>
          </p:cNvPr>
          <p:cNvSpPr/>
          <p:nvPr/>
        </p:nvSpPr>
        <p:spPr>
          <a:xfrm>
            <a:off x="113434" y="4219425"/>
            <a:ext cx="30107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758970"/>
                </a:solidFill>
                <a:latin typeface="Berlin Sans FB" panose="020E0602020502020306" pitchFamily="34" charset="0"/>
              </a:rPr>
              <a:t>Políticos: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Acuerdos nacionales, políticas gubernamentales, jurisdicciones. </a:t>
            </a:r>
            <a:endParaRPr lang="es-MX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2947820F-9D89-40A9-8908-DFE7708AFD9E}"/>
              </a:ext>
            </a:extLst>
          </p:cNvPr>
          <p:cNvSpPr/>
          <p:nvPr/>
        </p:nvSpPr>
        <p:spPr>
          <a:xfrm>
            <a:off x="-48285" y="5447643"/>
            <a:ext cx="32465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758970"/>
                </a:solidFill>
                <a:latin typeface="Berlin Sans FB" panose="020E0602020502020306" pitchFamily="34" charset="0"/>
              </a:rPr>
              <a:t>Culturales: 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Tradiciones y costumbres</a:t>
            </a:r>
            <a:endParaRPr lang="es-MX" dirty="0"/>
          </a:p>
        </p:txBody>
      </p:sp>
      <p:pic>
        <p:nvPicPr>
          <p:cNvPr id="3096" name="Picture 24" descr="Dreaming of a beautifully romantic wedding? Let Invitations by Dawn show you how create a mauve, plum, rose gold and navy wedding. #weddingdecoration #weddingcolors">
            <a:extLst>
              <a:ext uri="{FF2B5EF4-FFF2-40B4-BE49-F238E27FC236}">
                <a16:creationId xmlns:a16="http://schemas.microsoft.com/office/drawing/2014/main" id="{94255A24-B851-43D6-BE3D-BA4D77D067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3234" b="66997" l="8621" r="92069">
                        <a14:foregroundMark x1="9655" y1="50495" x2="8621" y2="63036"/>
                        <a14:foregroundMark x1="91379" y1="52475" x2="92069" y2="597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0755" b="29850"/>
          <a:stretch/>
        </p:blipFill>
        <p:spPr bwMode="auto">
          <a:xfrm>
            <a:off x="3992346" y="50647"/>
            <a:ext cx="4606847" cy="84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4F090EC1-D970-4240-8DB3-6DE323DD48F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37513" y="42696"/>
            <a:ext cx="3316511" cy="969348"/>
          </a:xfrm>
          <a:prstGeom prst="rect">
            <a:avLst/>
          </a:prstGeom>
        </p:spPr>
      </p:pic>
      <p:sp>
        <p:nvSpPr>
          <p:cNvPr id="34" name="Abrir corchete 33">
            <a:extLst>
              <a:ext uri="{FF2B5EF4-FFF2-40B4-BE49-F238E27FC236}">
                <a16:creationId xmlns:a16="http://schemas.microsoft.com/office/drawing/2014/main" id="{D3941004-10DB-44E2-A1B1-18D08C1C2449}"/>
              </a:ext>
            </a:extLst>
          </p:cNvPr>
          <p:cNvSpPr/>
          <p:nvPr/>
        </p:nvSpPr>
        <p:spPr>
          <a:xfrm>
            <a:off x="8735236" y="2839296"/>
            <a:ext cx="304800" cy="1595311"/>
          </a:xfrm>
          <a:prstGeom prst="leftBracket">
            <a:avLst/>
          </a:prstGeom>
          <a:ln w="28575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BF90ED82-F44F-472D-B8E4-CBA51C24E1F8}"/>
              </a:ext>
            </a:extLst>
          </p:cNvPr>
          <p:cNvCxnSpPr/>
          <p:nvPr/>
        </p:nvCxnSpPr>
        <p:spPr>
          <a:xfrm flipH="1">
            <a:off x="8435339" y="3637701"/>
            <a:ext cx="299897" cy="0"/>
          </a:xfrm>
          <a:prstGeom prst="line">
            <a:avLst/>
          </a:prstGeom>
          <a:ln w="28575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errar corchete 52">
            <a:extLst>
              <a:ext uri="{FF2B5EF4-FFF2-40B4-BE49-F238E27FC236}">
                <a16:creationId xmlns:a16="http://schemas.microsoft.com/office/drawing/2014/main" id="{452FFDCA-8615-4F9B-AF44-CBF737F3AF47}"/>
              </a:ext>
            </a:extLst>
          </p:cNvPr>
          <p:cNvSpPr/>
          <p:nvPr/>
        </p:nvSpPr>
        <p:spPr>
          <a:xfrm>
            <a:off x="2846763" y="2435721"/>
            <a:ext cx="323710" cy="3879055"/>
          </a:xfrm>
          <a:prstGeom prst="rightBracket">
            <a:avLst/>
          </a:prstGeom>
          <a:ln w="28575">
            <a:solidFill>
              <a:srgbClr val="7589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1C3BA8D7-34D7-443F-BC35-1E2CE65B0CF6}"/>
              </a:ext>
            </a:extLst>
          </p:cNvPr>
          <p:cNvCxnSpPr/>
          <p:nvPr/>
        </p:nvCxnSpPr>
        <p:spPr>
          <a:xfrm flipH="1">
            <a:off x="3183725" y="4982797"/>
            <a:ext cx="299897" cy="0"/>
          </a:xfrm>
          <a:prstGeom prst="line">
            <a:avLst/>
          </a:prstGeom>
          <a:ln w="28575">
            <a:solidFill>
              <a:srgbClr val="7589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554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250</Words>
  <Application>Microsoft Office PowerPoint</Application>
  <PresentationFormat>Panorámica</PresentationFormat>
  <Paragraphs>50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22</cp:revision>
  <dcterms:created xsi:type="dcterms:W3CDTF">2020-11-26T17:11:15Z</dcterms:created>
  <dcterms:modified xsi:type="dcterms:W3CDTF">2020-11-26T22:24:07Z</dcterms:modified>
</cp:coreProperties>
</file>