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</p:sldIdLst>
  <p:sldSz cx="9134475" cy="12179300" type="ledger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46" d="100"/>
          <a:sy n="46" d="100"/>
        </p:scale>
        <p:origin x="2100" y="-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086" y="1993233"/>
            <a:ext cx="7764304" cy="4240201"/>
          </a:xfrm>
        </p:spPr>
        <p:txBody>
          <a:bodyPr anchor="b"/>
          <a:lstStyle>
            <a:lvl1pPr algn="ctr">
              <a:defRPr sz="599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810" y="6396953"/>
            <a:ext cx="6850856" cy="2940511"/>
          </a:xfrm>
        </p:spPr>
        <p:txBody>
          <a:bodyPr/>
          <a:lstStyle>
            <a:lvl1pPr marL="0" indent="0" algn="ctr">
              <a:buNone/>
              <a:defRPr sz="2398"/>
            </a:lvl1pPr>
            <a:lvl2pPr marL="456743" indent="0" algn="ctr">
              <a:buNone/>
              <a:defRPr sz="1998"/>
            </a:lvl2pPr>
            <a:lvl3pPr marL="913486" indent="0" algn="ctr">
              <a:buNone/>
              <a:defRPr sz="1798"/>
            </a:lvl3pPr>
            <a:lvl4pPr marL="1370228" indent="0" algn="ctr">
              <a:buNone/>
              <a:defRPr sz="1598"/>
            </a:lvl4pPr>
            <a:lvl5pPr marL="1826971" indent="0" algn="ctr">
              <a:buNone/>
              <a:defRPr sz="1598"/>
            </a:lvl5pPr>
            <a:lvl6pPr marL="2283714" indent="0" algn="ctr">
              <a:buNone/>
              <a:defRPr sz="1598"/>
            </a:lvl6pPr>
            <a:lvl7pPr marL="2740457" indent="0" algn="ctr">
              <a:buNone/>
              <a:defRPr sz="1598"/>
            </a:lvl7pPr>
            <a:lvl8pPr marL="3197200" indent="0" algn="ctr">
              <a:buNone/>
              <a:defRPr sz="1598"/>
            </a:lvl8pPr>
            <a:lvl9pPr marL="3653942" indent="0" algn="ctr">
              <a:buNone/>
              <a:defRPr sz="1598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A3E00-E507-4F00-BBD8-8A7A0F902D69}" type="datetimeFigureOut">
              <a:rPr lang="es-ES_tradnl" smtClean="0"/>
              <a:t>26/11/2020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A047D-60C2-4999-90B7-7A0376721A9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96719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A3E00-E507-4F00-BBD8-8A7A0F902D69}" type="datetimeFigureOut">
              <a:rPr lang="es-ES_tradnl" smtClean="0"/>
              <a:t>26/11/2020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A047D-60C2-4999-90B7-7A0376721A9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18444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6859" y="648435"/>
            <a:ext cx="1969621" cy="1032139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7995" y="648435"/>
            <a:ext cx="5794683" cy="1032139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A3E00-E507-4F00-BBD8-8A7A0F902D69}" type="datetimeFigureOut">
              <a:rPr lang="es-ES_tradnl" smtClean="0"/>
              <a:t>26/11/2020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A047D-60C2-4999-90B7-7A0376721A9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16000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A3E00-E507-4F00-BBD8-8A7A0F902D69}" type="datetimeFigureOut">
              <a:rPr lang="es-ES_tradnl" smtClean="0"/>
              <a:t>26/11/2020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A047D-60C2-4999-90B7-7A0376721A9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00491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238" y="3036371"/>
            <a:ext cx="7878485" cy="5066250"/>
          </a:xfrm>
        </p:spPr>
        <p:txBody>
          <a:bodyPr anchor="b"/>
          <a:lstStyle>
            <a:lvl1pPr>
              <a:defRPr sz="599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238" y="8150549"/>
            <a:ext cx="7878485" cy="2664221"/>
          </a:xfrm>
        </p:spPr>
        <p:txBody>
          <a:bodyPr/>
          <a:lstStyle>
            <a:lvl1pPr marL="0" indent="0">
              <a:buNone/>
              <a:defRPr sz="2398">
                <a:solidFill>
                  <a:schemeClr val="tx1"/>
                </a:solidFill>
              </a:defRPr>
            </a:lvl1pPr>
            <a:lvl2pPr marL="456743" indent="0">
              <a:buNone/>
              <a:defRPr sz="1998">
                <a:solidFill>
                  <a:schemeClr val="tx1">
                    <a:tint val="75000"/>
                  </a:schemeClr>
                </a:solidFill>
              </a:defRPr>
            </a:lvl2pPr>
            <a:lvl3pPr marL="913486" indent="0">
              <a:buNone/>
              <a:defRPr sz="1798">
                <a:solidFill>
                  <a:schemeClr val="tx1">
                    <a:tint val="75000"/>
                  </a:schemeClr>
                </a:solidFill>
              </a:defRPr>
            </a:lvl3pPr>
            <a:lvl4pPr marL="1370228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4pPr>
            <a:lvl5pPr marL="1826971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5pPr>
            <a:lvl6pPr marL="2283714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6pPr>
            <a:lvl7pPr marL="2740457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7pPr>
            <a:lvl8pPr marL="3197200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8pPr>
            <a:lvl9pPr marL="3653942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A3E00-E507-4F00-BBD8-8A7A0F902D69}" type="datetimeFigureOut">
              <a:rPr lang="es-ES_tradnl" smtClean="0"/>
              <a:t>26/11/2020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A047D-60C2-4999-90B7-7A0376721A9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00931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7995" y="3242175"/>
            <a:ext cx="3882152" cy="772765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4328" y="3242175"/>
            <a:ext cx="3882152" cy="772765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A3E00-E507-4F00-BBD8-8A7A0F902D69}" type="datetimeFigureOut">
              <a:rPr lang="es-ES_tradnl" smtClean="0"/>
              <a:t>26/11/2020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A047D-60C2-4999-90B7-7A0376721A9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2508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85" y="648437"/>
            <a:ext cx="7878485" cy="23541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186" y="2985621"/>
            <a:ext cx="3864310" cy="1463207"/>
          </a:xfrm>
        </p:spPr>
        <p:txBody>
          <a:bodyPr anchor="b"/>
          <a:lstStyle>
            <a:lvl1pPr marL="0" indent="0">
              <a:buNone/>
              <a:defRPr sz="2398" b="1"/>
            </a:lvl1pPr>
            <a:lvl2pPr marL="456743" indent="0">
              <a:buNone/>
              <a:defRPr sz="1998" b="1"/>
            </a:lvl2pPr>
            <a:lvl3pPr marL="913486" indent="0">
              <a:buNone/>
              <a:defRPr sz="1798" b="1"/>
            </a:lvl3pPr>
            <a:lvl4pPr marL="1370228" indent="0">
              <a:buNone/>
              <a:defRPr sz="1598" b="1"/>
            </a:lvl4pPr>
            <a:lvl5pPr marL="1826971" indent="0">
              <a:buNone/>
              <a:defRPr sz="1598" b="1"/>
            </a:lvl5pPr>
            <a:lvl6pPr marL="2283714" indent="0">
              <a:buNone/>
              <a:defRPr sz="1598" b="1"/>
            </a:lvl6pPr>
            <a:lvl7pPr marL="2740457" indent="0">
              <a:buNone/>
              <a:defRPr sz="1598" b="1"/>
            </a:lvl7pPr>
            <a:lvl8pPr marL="3197200" indent="0">
              <a:buNone/>
              <a:defRPr sz="1598" b="1"/>
            </a:lvl8pPr>
            <a:lvl9pPr marL="3653942" indent="0">
              <a:buNone/>
              <a:defRPr sz="1598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186" y="4448828"/>
            <a:ext cx="3864310" cy="654355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4328" y="2985621"/>
            <a:ext cx="3883342" cy="1463207"/>
          </a:xfrm>
        </p:spPr>
        <p:txBody>
          <a:bodyPr anchor="b"/>
          <a:lstStyle>
            <a:lvl1pPr marL="0" indent="0">
              <a:buNone/>
              <a:defRPr sz="2398" b="1"/>
            </a:lvl1pPr>
            <a:lvl2pPr marL="456743" indent="0">
              <a:buNone/>
              <a:defRPr sz="1998" b="1"/>
            </a:lvl2pPr>
            <a:lvl3pPr marL="913486" indent="0">
              <a:buNone/>
              <a:defRPr sz="1798" b="1"/>
            </a:lvl3pPr>
            <a:lvl4pPr marL="1370228" indent="0">
              <a:buNone/>
              <a:defRPr sz="1598" b="1"/>
            </a:lvl4pPr>
            <a:lvl5pPr marL="1826971" indent="0">
              <a:buNone/>
              <a:defRPr sz="1598" b="1"/>
            </a:lvl5pPr>
            <a:lvl6pPr marL="2283714" indent="0">
              <a:buNone/>
              <a:defRPr sz="1598" b="1"/>
            </a:lvl6pPr>
            <a:lvl7pPr marL="2740457" indent="0">
              <a:buNone/>
              <a:defRPr sz="1598" b="1"/>
            </a:lvl7pPr>
            <a:lvl8pPr marL="3197200" indent="0">
              <a:buNone/>
              <a:defRPr sz="1598" b="1"/>
            </a:lvl8pPr>
            <a:lvl9pPr marL="3653942" indent="0">
              <a:buNone/>
              <a:defRPr sz="1598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4328" y="4448828"/>
            <a:ext cx="3883342" cy="654355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A3E00-E507-4F00-BBD8-8A7A0F902D69}" type="datetimeFigureOut">
              <a:rPr lang="es-ES_tradnl" smtClean="0"/>
              <a:t>26/11/2020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A047D-60C2-4999-90B7-7A0376721A9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62576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A3E00-E507-4F00-BBD8-8A7A0F902D69}" type="datetimeFigureOut">
              <a:rPr lang="es-ES_tradnl" smtClean="0"/>
              <a:t>26/11/2020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A047D-60C2-4999-90B7-7A0376721A9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02712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A3E00-E507-4F00-BBD8-8A7A0F902D69}" type="datetimeFigureOut">
              <a:rPr lang="es-ES_tradnl" smtClean="0"/>
              <a:t>26/11/2020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A047D-60C2-4999-90B7-7A0376721A9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88859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85" y="811953"/>
            <a:ext cx="2946106" cy="2841837"/>
          </a:xfrm>
        </p:spPr>
        <p:txBody>
          <a:bodyPr anchor="b"/>
          <a:lstStyle>
            <a:lvl1pPr>
              <a:defRPr sz="319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3342" y="1753596"/>
            <a:ext cx="4624328" cy="8655197"/>
          </a:xfrm>
        </p:spPr>
        <p:txBody>
          <a:bodyPr/>
          <a:lstStyle>
            <a:lvl1pPr>
              <a:defRPr sz="3197"/>
            </a:lvl1pPr>
            <a:lvl2pPr>
              <a:defRPr sz="2797"/>
            </a:lvl2pPr>
            <a:lvl3pPr>
              <a:defRPr sz="2398"/>
            </a:lvl3pPr>
            <a:lvl4pPr>
              <a:defRPr sz="1998"/>
            </a:lvl4pPr>
            <a:lvl5pPr>
              <a:defRPr sz="1998"/>
            </a:lvl5pPr>
            <a:lvl6pPr>
              <a:defRPr sz="1998"/>
            </a:lvl6pPr>
            <a:lvl7pPr>
              <a:defRPr sz="1998"/>
            </a:lvl7pPr>
            <a:lvl8pPr>
              <a:defRPr sz="1998"/>
            </a:lvl8pPr>
            <a:lvl9pPr>
              <a:defRPr sz="1998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185" y="3653790"/>
            <a:ext cx="2946106" cy="6769098"/>
          </a:xfrm>
        </p:spPr>
        <p:txBody>
          <a:bodyPr/>
          <a:lstStyle>
            <a:lvl1pPr marL="0" indent="0">
              <a:buNone/>
              <a:defRPr sz="1598"/>
            </a:lvl1pPr>
            <a:lvl2pPr marL="456743" indent="0">
              <a:buNone/>
              <a:defRPr sz="1399"/>
            </a:lvl2pPr>
            <a:lvl3pPr marL="913486" indent="0">
              <a:buNone/>
              <a:defRPr sz="1199"/>
            </a:lvl3pPr>
            <a:lvl4pPr marL="1370228" indent="0">
              <a:buNone/>
              <a:defRPr sz="999"/>
            </a:lvl4pPr>
            <a:lvl5pPr marL="1826971" indent="0">
              <a:buNone/>
              <a:defRPr sz="999"/>
            </a:lvl5pPr>
            <a:lvl6pPr marL="2283714" indent="0">
              <a:buNone/>
              <a:defRPr sz="999"/>
            </a:lvl6pPr>
            <a:lvl7pPr marL="2740457" indent="0">
              <a:buNone/>
              <a:defRPr sz="999"/>
            </a:lvl7pPr>
            <a:lvl8pPr marL="3197200" indent="0">
              <a:buNone/>
              <a:defRPr sz="999"/>
            </a:lvl8pPr>
            <a:lvl9pPr marL="3653942" indent="0">
              <a:buNone/>
              <a:defRPr sz="999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A3E00-E507-4F00-BBD8-8A7A0F902D69}" type="datetimeFigureOut">
              <a:rPr lang="es-ES_tradnl" smtClean="0"/>
              <a:t>26/11/2020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A047D-60C2-4999-90B7-7A0376721A9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11277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85" y="811953"/>
            <a:ext cx="2946106" cy="2841837"/>
          </a:xfrm>
        </p:spPr>
        <p:txBody>
          <a:bodyPr anchor="b"/>
          <a:lstStyle>
            <a:lvl1pPr>
              <a:defRPr sz="319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3342" y="1753596"/>
            <a:ext cx="4624328" cy="8655197"/>
          </a:xfrm>
        </p:spPr>
        <p:txBody>
          <a:bodyPr anchor="t"/>
          <a:lstStyle>
            <a:lvl1pPr marL="0" indent="0">
              <a:buNone/>
              <a:defRPr sz="3197"/>
            </a:lvl1pPr>
            <a:lvl2pPr marL="456743" indent="0">
              <a:buNone/>
              <a:defRPr sz="2797"/>
            </a:lvl2pPr>
            <a:lvl3pPr marL="913486" indent="0">
              <a:buNone/>
              <a:defRPr sz="2398"/>
            </a:lvl3pPr>
            <a:lvl4pPr marL="1370228" indent="0">
              <a:buNone/>
              <a:defRPr sz="1998"/>
            </a:lvl4pPr>
            <a:lvl5pPr marL="1826971" indent="0">
              <a:buNone/>
              <a:defRPr sz="1998"/>
            </a:lvl5pPr>
            <a:lvl6pPr marL="2283714" indent="0">
              <a:buNone/>
              <a:defRPr sz="1998"/>
            </a:lvl6pPr>
            <a:lvl7pPr marL="2740457" indent="0">
              <a:buNone/>
              <a:defRPr sz="1998"/>
            </a:lvl7pPr>
            <a:lvl8pPr marL="3197200" indent="0">
              <a:buNone/>
              <a:defRPr sz="1998"/>
            </a:lvl8pPr>
            <a:lvl9pPr marL="3653942" indent="0">
              <a:buNone/>
              <a:defRPr sz="1998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185" y="3653790"/>
            <a:ext cx="2946106" cy="6769098"/>
          </a:xfrm>
        </p:spPr>
        <p:txBody>
          <a:bodyPr/>
          <a:lstStyle>
            <a:lvl1pPr marL="0" indent="0">
              <a:buNone/>
              <a:defRPr sz="1598"/>
            </a:lvl1pPr>
            <a:lvl2pPr marL="456743" indent="0">
              <a:buNone/>
              <a:defRPr sz="1399"/>
            </a:lvl2pPr>
            <a:lvl3pPr marL="913486" indent="0">
              <a:buNone/>
              <a:defRPr sz="1199"/>
            </a:lvl3pPr>
            <a:lvl4pPr marL="1370228" indent="0">
              <a:buNone/>
              <a:defRPr sz="999"/>
            </a:lvl4pPr>
            <a:lvl5pPr marL="1826971" indent="0">
              <a:buNone/>
              <a:defRPr sz="999"/>
            </a:lvl5pPr>
            <a:lvl6pPr marL="2283714" indent="0">
              <a:buNone/>
              <a:defRPr sz="999"/>
            </a:lvl6pPr>
            <a:lvl7pPr marL="2740457" indent="0">
              <a:buNone/>
              <a:defRPr sz="999"/>
            </a:lvl7pPr>
            <a:lvl8pPr marL="3197200" indent="0">
              <a:buNone/>
              <a:defRPr sz="999"/>
            </a:lvl8pPr>
            <a:lvl9pPr marL="3653942" indent="0">
              <a:buNone/>
              <a:defRPr sz="999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A3E00-E507-4F00-BBD8-8A7A0F902D69}" type="datetimeFigureOut">
              <a:rPr lang="es-ES_tradnl" smtClean="0"/>
              <a:t>26/11/2020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A047D-60C2-4999-90B7-7A0376721A9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58173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7995" y="648437"/>
            <a:ext cx="7878485" cy="2354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995" y="3242175"/>
            <a:ext cx="7878485" cy="7727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7995" y="11288409"/>
            <a:ext cx="2055257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A3E00-E507-4F00-BBD8-8A7A0F902D69}" type="datetimeFigureOut">
              <a:rPr lang="es-ES_tradnl" smtClean="0"/>
              <a:t>26/11/2020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5795" y="11288409"/>
            <a:ext cx="3082885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1223" y="11288409"/>
            <a:ext cx="2055257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A047D-60C2-4999-90B7-7A0376721A9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80102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3486" rtl="0" eaLnBrk="1" latinLnBrk="0" hangingPunct="1">
        <a:lnSpc>
          <a:spcPct val="90000"/>
        </a:lnSpc>
        <a:spcBef>
          <a:spcPct val="0"/>
        </a:spcBef>
        <a:buNone/>
        <a:defRPr sz="43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71" indent="-228371" algn="l" defTabSz="913486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2797" kern="1200">
          <a:solidFill>
            <a:schemeClr val="tx1"/>
          </a:solidFill>
          <a:latin typeface="+mn-lt"/>
          <a:ea typeface="+mn-ea"/>
          <a:cs typeface="+mn-cs"/>
        </a:defRPr>
      </a:lvl1pPr>
      <a:lvl2pPr marL="685114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8" kern="1200">
          <a:solidFill>
            <a:schemeClr val="tx1"/>
          </a:solidFill>
          <a:latin typeface="+mn-lt"/>
          <a:ea typeface="+mn-ea"/>
          <a:cs typeface="+mn-cs"/>
        </a:defRPr>
      </a:lvl2pPr>
      <a:lvl3pPr marL="1141857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3pPr>
      <a:lvl4pPr marL="1598600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4pPr>
      <a:lvl5pPr marL="2055343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5pPr>
      <a:lvl6pPr marL="2512085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2968828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7pPr>
      <a:lvl8pPr marL="3425571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8pPr>
      <a:lvl9pPr marL="3882314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1pPr>
      <a:lvl2pPr marL="456743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2pPr>
      <a:lvl3pPr marL="913486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3pPr>
      <a:lvl4pPr marL="1370228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4pPr>
      <a:lvl5pPr marL="1826971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5pPr>
      <a:lvl6pPr marL="2283714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2740457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7pPr>
      <a:lvl8pPr marL="3197200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8pPr>
      <a:lvl9pPr marL="3653942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62940" y="228601"/>
            <a:ext cx="8252460" cy="13018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>
                <a:latin typeface="Century Gothic" panose="020B0502020202020204" pitchFamily="34" charset="0"/>
              </a:rPr>
              <a:t>ESCUELA NORMAL DE EDUCACIÓN PREESCOLAR</a:t>
            </a:r>
          </a:p>
          <a:p>
            <a:pPr algn="ctr"/>
            <a:r>
              <a:rPr lang="es-ES" sz="2400" b="1" dirty="0">
                <a:latin typeface="Century Gothic" panose="020B0502020202020204" pitchFamily="34" charset="0"/>
              </a:rPr>
              <a:t>LICENCIATURA EN EDUCACIÓN</a:t>
            </a:r>
          </a:p>
          <a:p>
            <a:pPr algn="ctr"/>
            <a:r>
              <a:rPr lang="es-ES" sz="2400" b="1" dirty="0">
                <a:latin typeface="Century Gothic" panose="020B0502020202020204" pitchFamily="34" charset="0"/>
              </a:rPr>
              <a:t>CICLO ESCOLAR 2020-2021</a:t>
            </a:r>
          </a:p>
          <a:p>
            <a:pPr algn="ctr"/>
            <a:endParaRPr lang="es-ES" sz="2400" dirty="0" smtClean="0">
              <a:latin typeface="Century Gothic" panose="020B0502020202020204" pitchFamily="34" charset="0"/>
            </a:endParaRPr>
          </a:p>
          <a:p>
            <a:pPr algn="ctr"/>
            <a:r>
              <a:rPr lang="es-ES" sz="2400" dirty="0" smtClean="0"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es-ES" sz="2400" dirty="0" smtClean="0">
              <a:latin typeface="Century Gothic" panose="020B0502020202020204" pitchFamily="34" charset="0"/>
            </a:endParaRPr>
          </a:p>
          <a:p>
            <a:pPr algn="ctr"/>
            <a:endParaRPr lang="es-ES" sz="2400" dirty="0">
              <a:latin typeface="Century Gothic" panose="020B0502020202020204" pitchFamily="34" charset="0"/>
            </a:endParaRPr>
          </a:p>
          <a:p>
            <a:pPr algn="ctr"/>
            <a:endParaRPr lang="es-ES" sz="2400" dirty="0">
              <a:latin typeface="Century Gothic" panose="020B0502020202020204" pitchFamily="34" charset="0"/>
            </a:endParaRPr>
          </a:p>
          <a:p>
            <a:pPr algn="ctr"/>
            <a:r>
              <a:rPr lang="es-ES" sz="2400" b="1" dirty="0">
                <a:latin typeface="Century Gothic" panose="020B0502020202020204" pitchFamily="34" charset="0"/>
              </a:rPr>
              <a:t>ASIGNATURA</a:t>
            </a:r>
            <a:r>
              <a:rPr lang="es-ES" sz="2400" dirty="0">
                <a:latin typeface="Century Gothic" panose="020B0502020202020204" pitchFamily="34" charset="0"/>
              </a:rPr>
              <a:t>:</a:t>
            </a:r>
          </a:p>
          <a:p>
            <a:pPr algn="ctr"/>
            <a:r>
              <a:rPr lang="es-ES" sz="2400" dirty="0">
                <a:latin typeface="Century Gothic" panose="020B0502020202020204" pitchFamily="34" charset="0"/>
              </a:rPr>
              <a:t>EDUCACIÓN GEOGRÁFICA</a:t>
            </a:r>
          </a:p>
          <a:p>
            <a:pPr algn="ctr"/>
            <a:r>
              <a:rPr lang="es-ES" sz="2400" b="1" dirty="0">
                <a:latin typeface="Century Gothic" panose="020B0502020202020204" pitchFamily="34" charset="0"/>
              </a:rPr>
              <a:t>MAESTRO:</a:t>
            </a:r>
          </a:p>
          <a:p>
            <a:pPr algn="ctr"/>
            <a:r>
              <a:rPr lang="es-ES" sz="2400" dirty="0">
                <a:latin typeface="Century Gothic" panose="020B0502020202020204" pitchFamily="34" charset="0"/>
              </a:rPr>
              <a:t>DAVID GUSTAVO MONTALVAN ZERTUCHE</a:t>
            </a:r>
          </a:p>
          <a:p>
            <a:pPr algn="ctr"/>
            <a:r>
              <a:rPr lang="es-ES" sz="2400" b="1" dirty="0">
                <a:latin typeface="Century Gothic" panose="020B0502020202020204" pitchFamily="34" charset="0"/>
              </a:rPr>
              <a:t>ALUMNA:</a:t>
            </a:r>
          </a:p>
          <a:p>
            <a:pPr algn="ctr"/>
            <a:r>
              <a:rPr lang="es-ES" sz="2400" dirty="0">
                <a:latin typeface="Century Gothic" panose="020B0502020202020204" pitchFamily="34" charset="0"/>
              </a:rPr>
              <a:t>YADIRA ALEJANDRA PALOMO RODRIGUEZ</a:t>
            </a:r>
          </a:p>
          <a:p>
            <a:pPr algn="ctr"/>
            <a:r>
              <a:rPr lang="es-ES" sz="2400" b="1" dirty="0">
                <a:latin typeface="Century Gothic" panose="020B0502020202020204" pitchFamily="34" charset="0"/>
              </a:rPr>
              <a:t>UNIDAD I. </a:t>
            </a:r>
          </a:p>
          <a:p>
            <a:pPr algn="ctr"/>
            <a:r>
              <a:rPr lang="es-ES" sz="2400" dirty="0">
                <a:latin typeface="Century Gothic" panose="020B0502020202020204" pitchFamily="34" charset="0"/>
              </a:rPr>
              <a:t>ELEMENTOS BÁSICOS PARA EL ESTUDIO DE LA GEOGRÁFICA</a:t>
            </a:r>
          </a:p>
          <a:p>
            <a:pPr algn="ctr"/>
            <a:r>
              <a:rPr lang="es-ES" sz="2400" b="1" dirty="0">
                <a:latin typeface="Century Gothic" panose="020B0502020202020204" pitchFamily="34" charset="0"/>
              </a:rPr>
              <a:t>COMPETENCIAS DE LA UNIDAD DE APRENDIZAJE</a:t>
            </a:r>
          </a:p>
          <a:p>
            <a:pPr algn="ctr"/>
            <a:r>
              <a:rPr lang="es-ES" sz="2400" dirty="0">
                <a:latin typeface="Century Gothic" panose="020B0502020202020204" pitchFamily="34" charset="0"/>
              </a:rPr>
              <a:t> 	RELACIONA LOS COMPONENTES NATURALES, SOCIALES, CULTURALES, ECONÓMICOS Y POLÍTICOS QUE INTERACTÚAN EN EL ESPACIO GEOGRÁFICO PARA ANALIZAR LOS OBJETOS DE ESTUDIO DE LA GEOGRAFÍA DESDE UNA PERSPECTIVA MULTI E</a:t>
            </a:r>
          </a:p>
          <a:p>
            <a:pPr algn="ctr"/>
            <a:r>
              <a:rPr lang="es-ES" sz="2400" dirty="0">
                <a:latin typeface="Century Gothic" panose="020B0502020202020204" pitchFamily="34" charset="0"/>
              </a:rPr>
              <a:t>INTERDISCIPLINARIA.</a:t>
            </a:r>
          </a:p>
          <a:p>
            <a:pPr algn="ctr"/>
            <a:endParaRPr lang="es-ES" sz="2400" dirty="0">
              <a:latin typeface="Century Gothic" panose="020B0502020202020204" pitchFamily="34" charset="0"/>
            </a:endParaRPr>
          </a:p>
          <a:p>
            <a:pPr algn="ctr"/>
            <a:r>
              <a:rPr lang="es-ES" sz="2400" dirty="0">
                <a:latin typeface="Century Gothic" panose="020B0502020202020204" pitchFamily="34" charset="0"/>
              </a:rPr>
              <a:t> 	UTILIZA LAS TIC Y LAS FUENTES DE INFORMACIÓN DISPONIBLES PARA MANTENERSE ACTUALIZADO RESPECTO A LOS HECHOS Y FENÓMENOS GEOGRÁFICOS</a:t>
            </a:r>
          </a:p>
          <a:p>
            <a:pPr algn="ctr"/>
            <a:endParaRPr lang="es-ES" sz="2400" dirty="0">
              <a:latin typeface="Century Gothic" panose="020B0502020202020204" pitchFamily="34" charset="0"/>
            </a:endParaRPr>
          </a:p>
          <a:p>
            <a:pPr algn="ctr"/>
            <a:r>
              <a:rPr lang="es-ES" sz="2400" b="1" dirty="0">
                <a:latin typeface="Century Gothic" panose="020B0502020202020204" pitchFamily="34" charset="0"/>
              </a:rPr>
              <a:t>TRABAJO A DESARROLLAR:</a:t>
            </a:r>
          </a:p>
          <a:p>
            <a:pPr algn="ctr"/>
            <a:r>
              <a:rPr lang="es-ES" sz="2400" dirty="0" smtClean="0">
                <a:latin typeface="Century Gothic" panose="020B0502020202020204" pitchFamily="34" charset="0"/>
              </a:rPr>
              <a:t>MAPA CONCEPTUAL</a:t>
            </a:r>
            <a:endParaRPr lang="es-ES" sz="2400" dirty="0">
              <a:latin typeface="Century Gothic" panose="020B0502020202020204" pitchFamily="34" charset="0"/>
            </a:endParaRPr>
          </a:p>
          <a:p>
            <a:pPr algn="ctr"/>
            <a:r>
              <a:rPr lang="es-ES" sz="2400" dirty="0">
                <a:latin typeface="Century Gothic" panose="020B0502020202020204" pitchFamily="34" charset="0"/>
              </a:rPr>
              <a:t>SÉPTIMO SEMESTRE    SECCIÓN: “B”</a:t>
            </a:r>
          </a:p>
          <a:p>
            <a:pPr algn="ctr"/>
            <a:endParaRPr lang="es-ES" sz="2400" dirty="0">
              <a:latin typeface="Century Gothic" panose="020B0502020202020204" pitchFamily="34" charset="0"/>
            </a:endParaRPr>
          </a:p>
          <a:p>
            <a:pPr algn="ctr"/>
            <a:r>
              <a:rPr lang="es-ES" sz="2400" dirty="0">
                <a:latin typeface="Century Gothic" panose="020B0502020202020204" pitchFamily="34" charset="0"/>
              </a:rPr>
              <a:t>SALTILLO COAHUILA A </a:t>
            </a:r>
            <a:r>
              <a:rPr lang="es-ES" sz="2400" dirty="0" smtClean="0">
                <a:latin typeface="Century Gothic" panose="020B0502020202020204" pitchFamily="34" charset="0"/>
              </a:rPr>
              <a:t>25 </a:t>
            </a:r>
            <a:r>
              <a:rPr lang="es-ES" sz="2400" dirty="0">
                <a:latin typeface="Century Gothic" panose="020B0502020202020204" pitchFamily="34" charset="0"/>
              </a:rPr>
              <a:t>DE NOVIEMBRE DEL 2020</a:t>
            </a:r>
          </a:p>
        </p:txBody>
      </p:sp>
      <p:pic>
        <p:nvPicPr>
          <p:cNvPr id="3" name="Imagen 2" descr="Escuela Normal de Educación Preescolar – Desarrollo de competencias  linguistica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482" y="1672907"/>
            <a:ext cx="1857375" cy="1381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9292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708660" y="480060"/>
            <a:ext cx="7612380" cy="1143000"/>
          </a:xfrm>
          <a:prstGeom prst="round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66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El espacio geográfico</a:t>
            </a:r>
            <a:endParaRPr lang="es-ES_tradnl" sz="66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5" name="Abrir llave 4"/>
          <p:cNvSpPr/>
          <p:nvPr/>
        </p:nvSpPr>
        <p:spPr>
          <a:xfrm rot="5400000">
            <a:off x="4103370" y="-971550"/>
            <a:ext cx="914400" cy="6789420"/>
          </a:xfrm>
          <a:prstGeom prst="leftBrac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6" name="Rectángulo 5"/>
          <p:cNvSpPr/>
          <p:nvPr/>
        </p:nvSpPr>
        <p:spPr>
          <a:xfrm>
            <a:off x="205740" y="3063240"/>
            <a:ext cx="2697480" cy="800100"/>
          </a:xfrm>
          <a:prstGeom prst="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latin typeface="Century Gothic" panose="020B0502020202020204" pitchFamily="34" charset="0"/>
              </a:rPr>
              <a:t>Componentes</a:t>
            </a:r>
            <a:endParaRPr lang="es-ES_tradnl" sz="2800" b="1" dirty="0">
              <a:latin typeface="Century Gothic" panose="020B0502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211830" y="3059430"/>
            <a:ext cx="2697480" cy="800100"/>
          </a:xfrm>
          <a:prstGeom prst="rect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latin typeface="Century Gothic" panose="020B0502020202020204" pitchFamily="34" charset="0"/>
              </a:rPr>
              <a:t>Categorías</a:t>
            </a:r>
            <a:endParaRPr lang="es-ES_tradnl" sz="2800" b="1" dirty="0">
              <a:latin typeface="Century Gothic" panose="020B0502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6217920" y="3059430"/>
            <a:ext cx="2697480" cy="800100"/>
          </a:xfrm>
          <a:prstGeom prst="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latin typeface="Century Gothic" panose="020B0502020202020204" pitchFamily="34" charset="0"/>
              </a:rPr>
              <a:t>Escalas</a:t>
            </a:r>
            <a:endParaRPr lang="es-ES_tradnl" sz="2800" b="1" dirty="0">
              <a:latin typeface="Century Gothic" panose="020B0502020202020204" pitchFamily="34" charset="0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205740" y="4251960"/>
            <a:ext cx="2697480" cy="7767320"/>
          </a:xfrm>
          <a:prstGeom prst="roundRect">
            <a:avLst/>
          </a:prstGeom>
          <a:ln w="762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Naturales: </a:t>
            </a:r>
          </a:p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Son todas aquellas creadas por la naturaleza.</a:t>
            </a:r>
          </a:p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Sociales</a:t>
            </a:r>
            <a:r>
              <a:rPr lang="es-MX" dirty="0" smtClean="0">
                <a:latin typeface="Century Gothic" panose="020B0502020202020204" pitchFamily="34" charset="0"/>
              </a:rPr>
              <a:t>:</a:t>
            </a:r>
          </a:p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 Son la creación de la sociedad.</a:t>
            </a:r>
          </a:p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Económicos:</a:t>
            </a:r>
          </a:p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Es el resultado de la interacción entre los componentes naturales y sociales.</a:t>
            </a:r>
          </a:p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Políticos:</a:t>
            </a:r>
          </a:p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Marcan las divisiones no naturales entre los territorios.</a:t>
            </a:r>
          </a:p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Culturales:</a:t>
            </a:r>
          </a:p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Son las tradiciones y forma de vida que tiene cada comunidad.</a:t>
            </a:r>
          </a:p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Lingüísticos:</a:t>
            </a:r>
          </a:p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Es el lenguaje de cada comunidad.</a:t>
            </a:r>
          </a:p>
          <a:p>
            <a:pPr algn="ctr"/>
            <a:r>
              <a:rPr lang="es-MX" dirty="0" smtClean="0"/>
              <a:t> </a:t>
            </a:r>
            <a:endParaRPr lang="es-ES_tradnl" dirty="0"/>
          </a:p>
        </p:txBody>
      </p:sp>
      <p:sp>
        <p:nvSpPr>
          <p:cNvPr id="10" name="Rectángulo 9"/>
          <p:cNvSpPr/>
          <p:nvPr/>
        </p:nvSpPr>
        <p:spPr>
          <a:xfrm>
            <a:off x="3211830" y="4594860"/>
            <a:ext cx="3268980" cy="960120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Localización:</a:t>
            </a:r>
          </a:p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Es la ubicación especifica de un lugar.</a:t>
            </a:r>
            <a:endParaRPr lang="es-ES_tradnl" dirty="0">
              <a:latin typeface="Century Gothic" panose="020B050202020202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3211830" y="5810250"/>
            <a:ext cx="3268980" cy="1184910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Distribución:</a:t>
            </a:r>
          </a:p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Localización de espacios geográficos con características semejantes</a:t>
            </a:r>
            <a:endParaRPr lang="es-ES_tradnl" dirty="0">
              <a:latin typeface="Century Gothic" panose="020B050202020202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211830" y="7175500"/>
            <a:ext cx="3268980" cy="1488440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Diversidad;</a:t>
            </a:r>
          </a:p>
          <a:p>
            <a:pPr algn="ctr"/>
            <a:r>
              <a:rPr lang="es-ES_tradnl" sz="1600" dirty="0" smtClean="0">
                <a:latin typeface="Century Gothic" panose="020B0502020202020204" pitchFamily="34" charset="0"/>
              </a:rPr>
              <a:t>Conjunto </a:t>
            </a:r>
            <a:r>
              <a:rPr lang="es-ES_tradnl" sz="1600" dirty="0">
                <a:latin typeface="Century Gothic" panose="020B0502020202020204" pitchFamily="34" charset="0"/>
              </a:rPr>
              <a:t>de elemento naturales que componen cada sector, o región y que se diferencian de otros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3360420" y="9777411"/>
            <a:ext cx="3268980" cy="1414465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Cambio y relación:</a:t>
            </a:r>
          </a:p>
          <a:p>
            <a:pPr algn="ctr"/>
            <a:r>
              <a:rPr lang="es-ES_tradnl" dirty="0" smtClean="0">
                <a:latin typeface="Century Gothic" panose="020B0502020202020204" pitchFamily="34" charset="0"/>
              </a:rPr>
              <a:t>Acontecen </a:t>
            </a:r>
            <a:r>
              <a:rPr lang="es-ES_tradnl" dirty="0">
                <a:latin typeface="Century Gothic" panose="020B0502020202020204" pitchFamily="34" charset="0"/>
              </a:rPr>
              <a:t>en un lugar y pueden manifestarse de manera gradual o violenta</a:t>
            </a:r>
          </a:p>
        </p:txBody>
      </p:sp>
      <p:sp>
        <p:nvSpPr>
          <p:cNvPr id="14" name="Rectángulo redondeado 13"/>
          <p:cNvSpPr/>
          <p:nvPr/>
        </p:nvSpPr>
        <p:spPr>
          <a:xfrm>
            <a:off x="7109460" y="4161630"/>
            <a:ext cx="1920240" cy="701040"/>
          </a:xfrm>
          <a:prstGeom prst="round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latin typeface="Century Gothic" panose="020B0502020202020204" pitchFamily="34" charset="0"/>
              </a:rPr>
              <a:t>Global</a:t>
            </a:r>
          </a:p>
        </p:txBody>
      </p:sp>
      <p:sp>
        <p:nvSpPr>
          <p:cNvPr id="15" name="Rectángulo redondeado 14"/>
          <p:cNvSpPr/>
          <p:nvPr/>
        </p:nvSpPr>
        <p:spPr>
          <a:xfrm>
            <a:off x="7099935" y="6923087"/>
            <a:ext cx="1920240" cy="701040"/>
          </a:xfrm>
          <a:prstGeom prst="round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latin typeface="Century Gothic" panose="020B0502020202020204" pitchFamily="34" charset="0"/>
              </a:rPr>
              <a:t>Nacional</a:t>
            </a:r>
          </a:p>
        </p:txBody>
      </p:sp>
      <p:sp>
        <p:nvSpPr>
          <p:cNvPr id="16" name="Rectángulo redondeado 15"/>
          <p:cNvSpPr/>
          <p:nvPr/>
        </p:nvSpPr>
        <p:spPr>
          <a:xfrm>
            <a:off x="7113270" y="10879135"/>
            <a:ext cx="1920240" cy="701040"/>
          </a:xfrm>
          <a:prstGeom prst="round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latin typeface="Century Gothic" panose="020B0502020202020204" pitchFamily="34" charset="0"/>
              </a:rPr>
              <a:t>Local</a:t>
            </a:r>
          </a:p>
        </p:txBody>
      </p:sp>
      <p:sp>
        <p:nvSpPr>
          <p:cNvPr id="17" name="Rectángulo redondeado 16"/>
          <p:cNvSpPr/>
          <p:nvPr/>
        </p:nvSpPr>
        <p:spPr>
          <a:xfrm>
            <a:off x="7099935" y="9076371"/>
            <a:ext cx="1920240" cy="701040"/>
          </a:xfrm>
          <a:prstGeom prst="round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latin typeface="Century Gothic" panose="020B0502020202020204" pitchFamily="34" charset="0"/>
              </a:rPr>
              <a:t>Estatal </a:t>
            </a:r>
          </a:p>
        </p:txBody>
      </p:sp>
      <p:sp>
        <p:nvSpPr>
          <p:cNvPr id="25" name="Abrir llave 24"/>
          <p:cNvSpPr/>
          <p:nvPr/>
        </p:nvSpPr>
        <p:spPr>
          <a:xfrm>
            <a:off x="6629400" y="4251960"/>
            <a:ext cx="457200" cy="6939916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cxnSp>
        <p:nvCxnSpPr>
          <p:cNvPr id="27" name="Conector recto de flecha 26"/>
          <p:cNvCxnSpPr>
            <a:stCxn id="6" idx="2"/>
            <a:endCxn id="9" idx="0"/>
          </p:cNvCxnSpPr>
          <p:nvPr/>
        </p:nvCxnSpPr>
        <p:spPr>
          <a:xfrm>
            <a:off x="1554480" y="3863340"/>
            <a:ext cx="0" cy="3886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>
            <a:stCxn id="7" idx="2"/>
          </p:cNvCxnSpPr>
          <p:nvPr/>
        </p:nvCxnSpPr>
        <p:spPr>
          <a:xfrm>
            <a:off x="4560570" y="3859530"/>
            <a:ext cx="0" cy="6526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de flecha 29"/>
          <p:cNvCxnSpPr/>
          <p:nvPr/>
        </p:nvCxnSpPr>
        <p:spPr>
          <a:xfrm>
            <a:off x="7955280" y="3859530"/>
            <a:ext cx="22860" cy="3592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9818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rir llave 3"/>
          <p:cNvSpPr/>
          <p:nvPr/>
        </p:nvSpPr>
        <p:spPr>
          <a:xfrm rot="5400000" flipH="1">
            <a:off x="3874770" y="-2297430"/>
            <a:ext cx="1097280" cy="6789420"/>
          </a:xfrm>
          <a:prstGeom prst="leftBrac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6" name="Rectángulo redondeado 5"/>
          <p:cNvSpPr/>
          <p:nvPr/>
        </p:nvSpPr>
        <p:spPr>
          <a:xfrm>
            <a:off x="297180" y="2331720"/>
            <a:ext cx="8252460" cy="2468880"/>
          </a:xfrm>
          <a:prstGeom prst="roundRect">
            <a:avLst/>
          </a:prstGeom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latin typeface="Century Gothic" panose="020B0502020202020204" pitchFamily="34" charset="0"/>
              </a:rPr>
              <a:t>El espacio geográfico, integrado por los componentes, categorías y escalas tienen relación entre si de los conceptos ya que contribuyen a la comprensión geográfica e integral que lo componen y de esta forma poder interpretarlo y ponerlo en práctica dentro del preescolar.</a:t>
            </a:r>
            <a:endParaRPr lang="es-ES_tradnl" sz="2000" dirty="0">
              <a:latin typeface="Century Gothic" panose="020B0502020202020204" pitchFamily="34" charset="0"/>
            </a:endParaRPr>
          </a:p>
        </p:txBody>
      </p:sp>
      <p:sp>
        <p:nvSpPr>
          <p:cNvPr id="7" name="Flecha abajo 6"/>
          <p:cNvSpPr/>
          <p:nvPr/>
        </p:nvSpPr>
        <p:spPr>
          <a:xfrm>
            <a:off x="2906337" y="4977245"/>
            <a:ext cx="3034146" cy="2701636"/>
          </a:xfrm>
          <a:prstGeom prst="downArrow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028" name="Picture 4" descr="Clasificación del espacio geogáfico | De Geografía y otras cosas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81"/>
          <a:stretch/>
        </p:blipFill>
        <p:spPr bwMode="auto">
          <a:xfrm>
            <a:off x="1375410" y="7855526"/>
            <a:ext cx="6096000" cy="396413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69105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224</Words>
  <Application>Microsoft Office PowerPoint</Application>
  <PresentationFormat>Doble carta (432 x 279 mm)</PresentationFormat>
  <Paragraphs>57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yadiraapolomoo@gmail.com</dc:creator>
  <cp:lastModifiedBy>yadiraapolomoo@gmail.com</cp:lastModifiedBy>
  <cp:revision>7</cp:revision>
  <dcterms:created xsi:type="dcterms:W3CDTF">2020-11-25T20:18:48Z</dcterms:created>
  <dcterms:modified xsi:type="dcterms:W3CDTF">2020-11-26T17:15:56Z</dcterms:modified>
</cp:coreProperties>
</file>