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463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45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942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90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45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222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46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76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21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89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99D11-400C-4EF8-93C2-8C69540D47BB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53138-F766-47DA-8257-32556E4D49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94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31820" y="321972"/>
            <a:ext cx="11719774" cy="615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7" name="Imagen 1" descr="BIBLIOTECA_DIGITAL_DB_L_LOGOENEP – Desarrollo de competencia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4478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7001" y="625284"/>
            <a:ext cx="1185459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2019-2020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000" dirty="0">
                <a:solidFill>
                  <a:schemeClr val="bg1"/>
                </a:solidFill>
                <a:latin typeface="Arial Black" panose="020B0A04020102020204" pitchFamily="34" charset="0"/>
              </a:rPr>
              <a:t>N</a:t>
            </a:r>
            <a:r>
              <a:rPr lang="es-MX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ombre: Ana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Sofía Segovia Alonso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000" dirty="0">
              <a:solidFill>
                <a:schemeClr val="bg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NL. # 17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2C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optativa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Carlos armando Balderas Valdés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I. Características del contexto estatal y regional.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6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69.jpg (1024×768) | Fondo elegante, Fondos para diapositivas elegantes, Fondos  para diapositiv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brir llave 3"/>
          <p:cNvSpPr/>
          <p:nvPr/>
        </p:nvSpPr>
        <p:spPr>
          <a:xfrm>
            <a:off x="2266682" y="247918"/>
            <a:ext cx="901522" cy="6362164"/>
          </a:xfrm>
          <a:prstGeom prst="leftBrace">
            <a:avLst>
              <a:gd name="adj1" fmla="val 8333"/>
              <a:gd name="adj2" fmla="val 491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115910" y="2781837"/>
            <a:ext cx="2034863" cy="965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Indicadores:</a:t>
            </a:r>
            <a:endParaRPr lang="es-MX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2897746" y="1803042"/>
            <a:ext cx="4443211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Un indicador es una característica específica, observable y medible que puede ser usada para mostrar los cambios y progresos que está haciendo un programa hacia el logro de un resultado específico.</a:t>
            </a:r>
          </a:p>
          <a:p>
            <a:r>
              <a:rPr lang="es-MX" dirty="0"/>
              <a:t>Deber haber por lo menos un indicador por cada resultado. El indicador debe estar enfocado, y ser claro y específico. </a:t>
            </a:r>
          </a:p>
        </p:txBody>
      </p:sp>
      <p:sp>
        <p:nvSpPr>
          <p:cNvPr id="8" name="Abrir llave 7"/>
          <p:cNvSpPr/>
          <p:nvPr/>
        </p:nvSpPr>
        <p:spPr>
          <a:xfrm>
            <a:off x="7057621" y="247918"/>
            <a:ext cx="901522" cy="6362164"/>
          </a:xfrm>
          <a:prstGeom prst="leftBrace">
            <a:avLst>
              <a:gd name="adj1" fmla="val 8333"/>
              <a:gd name="adj2" fmla="val 491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9092485" y="367930"/>
            <a:ext cx="2756075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dirty="0"/>
              <a:t>Según la OCDE, un </a:t>
            </a:r>
            <a:r>
              <a:rPr lang="es-MX" sz="1400" b="1" dirty="0"/>
              <a:t>indicador ambiental</a:t>
            </a:r>
            <a:r>
              <a:rPr lang="es-MX" sz="1400" dirty="0"/>
              <a:t> es un parámetro o valor derivado de parámetros que proporciona información para describir el estado de un fenómeno, ambiente o área, con un significado que va más allá del directamente asociado con el valor del parámetro en sí mismo.</a:t>
            </a:r>
          </a:p>
        </p:txBody>
      </p:sp>
      <p:sp>
        <p:nvSpPr>
          <p:cNvPr id="9" name="CuadroTexto 8"/>
          <p:cNvSpPr txBox="1"/>
          <p:nvPr/>
        </p:nvSpPr>
        <p:spPr>
          <a:xfrm rot="16200000">
            <a:off x="7388617" y="1060428"/>
            <a:ext cx="173687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Indicador ambiental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7573879" y="3051697"/>
            <a:ext cx="13663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Indicador educativo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957256" y="2521059"/>
            <a:ext cx="3026532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dirty="0"/>
              <a:t>Instrumentos que nos permiten medir y conocer la tendencia y las desviaciones de las acciones </a:t>
            </a:r>
            <a:r>
              <a:rPr lang="es-MX" sz="1400" b="1" dirty="0"/>
              <a:t>educativas</a:t>
            </a:r>
            <a:r>
              <a:rPr lang="es-MX" sz="1400" dirty="0"/>
              <a:t>, con respecto a una meta o unidad de medida esperada o establecida; así como plantear previsiones sobre la evolución futura de los fenómenos </a:t>
            </a:r>
            <a:r>
              <a:rPr lang="es-MX" sz="1400" b="1" dirty="0"/>
              <a:t>educativos</a:t>
            </a:r>
            <a:r>
              <a:rPr lang="es-MX" sz="1400" dirty="0"/>
              <a:t>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957256" y="4662152"/>
            <a:ext cx="289130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dirty="0"/>
              <a:t>Los </a:t>
            </a:r>
            <a:r>
              <a:rPr lang="es-MX" sz="1400" b="1" dirty="0"/>
              <a:t>indicadores económicos</a:t>
            </a:r>
            <a:r>
              <a:rPr lang="es-MX" sz="1400" dirty="0"/>
              <a:t> son datos estadísticos sobre la economía que nos permiten realizar un análisis de la situación económica tanto para el pasado como para el presente y además nos permite realizar previsiones de cómo evolucionará la economía en el futuro con los datos que tenemos a día de hoy</a:t>
            </a:r>
          </a:p>
        </p:txBody>
      </p:sp>
      <p:sp>
        <p:nvSpPr>
          <p:cNvPr id="13" name="CuadroTexto 12"/>
          <p:cNvSpPr txBox="1"/>
          <p:nvPr/>
        </p:nvSpPr>
        <p:spPr>
          <a:xfrm rot="16200000">
            <a:off x="7463559" y="4918537"/>
            <a:ext cx="14681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Indicador económico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1366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ndos Elegantes para sus Presentaciones en Power Point | Background for  powerpoint presentation, Text background, Creativ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77" y="-5688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brir llave 4"/>
          <p:cNvSpPr/>
          <p:nvPr/>
        </p:nvSpPr>
        <p:spPr>
          <a:xfrm>
            <a:off x="7112358" y="400318"/>
            <a:ext cx="901522" cy="6362164"/>
          </a:xfrm>
          <a:prstGeom prst="leftBrace">
            <a:avLst>
              <a:gd name="adj1" fmla="val 8333"/>
              <a:gd name="adj2" fmla="val 491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67426" y="2967335"/>
            <a:ext cx="154546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Indicadores educativos en preescolar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2781838" y="103634"/>
            <a:ext cx="3043707" cy="4203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MX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estatal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MX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grado promedio de escolaridad de la población de 15 años y más es de 9.7, lo que equivale a casi primer año de educación media superior.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Coahuila de Zaragoza, 2 de cada 100 personas de 15 años y más, no saben leer ni escribir.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De cada 100 personas de 15 años y más.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58892"/>
              </p:ext>
            </p:extLst>
          </p:nvPr>
        </p:nvGraphicFramePr>
        <p:xfrm>
          <a:off x="2602071" y="3902300"/>
          <a:ext cx="4120166" cy="2475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0083"/>
                <a:gridCol w="2060083"/>
              </a:tblGrid>
              <a:tr h="704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2.5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No tienen ningún grado de escolaridad.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4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54.1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Tienen la educación básica terminada.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4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21.4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Finalizaron la educación media superior.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4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21.5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Concluyeron la educación superior.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4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0.5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especificado.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13" name="Abrir llave 12"/>
          <p:cNvSpPr/>
          <p:nvPr/>
        </p:nvSpPr>
        <p:spPr>
          <a:xfrm>
            <a:off x="2032716" y="400318"/>
            <a:ext cx="901522" cy="6362164"/>
          </a:xfrm>
          <a:prstGeom prst="leftBrace">
            <a:avLst>
              <a:gd name="adj1" fmla="val 8333"/>
              <a:gd name="adj2" fmla="val 491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8013880" y="748048"/>
            <a:ext cx="36415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Nivel nacional</a:t>
            </a:r>
          </a:p>
          <a:p>
            <a:pPr lvl="0"/>
            <a:r>
              <a:rPr lang="es-MX" dirty="0"/>
              <a:t>En México, los </a:t>
            </a:r>
            <a:r>
              <a:rPr lang="es-MX" b="1" dirty="0"/>
              <a:t>habitantes</a:t>
            </a:r>
            <a:r>
              <a:rPr lang="es-MX" dirty="0"/>
              <a:t> de 15 años y más tienen </a:t>
            </a:r>
            <a:r>
              <a:rPr lang="es-MX" b="1" dirty="0"/>
              <a:t>9.1 grados de escolaridad</a:t>
            </a:r>
            <a:r>
              <a:rPr lang="es-MX" dirty="0"/>
              <a:t> en promedio, lo que significa un poco más de la secundaria concluida.</a:t>
            </a:r>
          </a:p>
          <a:p>
            <a:pPr lvl="0"/>
            <a:r>
              <a:rPr lang="es-MX" dirty="0"/>
              <a:t>A 2010, el grado promedio de escolaridad a nivel nacional era de 8.6, lo que equivalía a un poco más del segundo año de secundaria, para 2015 este indicador se ubica en 9.1.</a:t>
            </a:r>
          </a:p>
          <a:p>
            <a:pPr lvl="0"/>
            <a:r>
              <a:rPr lang="es-MX" dirty="0"/>
              <a:t>Al 2015, el </a:t>
            </a:r>
            <a:r>
              <a:rPr lang="es-MX" b="1" dirty="0"/>
              <a:t>grado promedio de escolaridad</a:t>
            </a:r>
            <a:r>
              <a:rPr lang="es-MX" dirty="0"/>
              <a:t> de los </a:t>
            </a:r>
            <a:r>
              <a:rPr lang="es-MX" b="1" dirty="0"/>
              <a:t>hombres</a:t>
            </a:r>
            <a:r>
              <a:rPr lang="es-MX" dirty="0"/>
              <a:t> es un </a:t>
            </a:r>
            <a:r>
              <a:rPr lang="es-MX" b="1" dirty="0"/>
              <a:t>poco más alto</a:t>
            </a:r>
            <a:r>
              <a:rPr lang="es-MX" dirty="0"/>
              <a:t> que el de las </a:t>
            </a:r>
            <a:r>
              <a:rPr lang="es-MX" b="1" dirty="0"/>
              <a:t>mujeres.</a:t>
            </a:r>
            <a:endParaRPr lang="es-MX" dirty="0"/>
          </a:p>
          <a:p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8719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 de Nina Brasil en Para crianças | Fondo elegante, Fondos para  diapositivas, Fon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578662"/>
              </p:ext>
            </p:extLst>
          </p:nvPr>
        </p:nvGraphicFramePr>
        <p:xfrm>
          <a:off x="1113183" y="26504"/>
          <a:ext cx="10124660" cy="9509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2330"/>
                <a:gridCol w="5062330"/>
              </a:tblGrid>
              <a:tr h="213951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Estatal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Nacional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2552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Dar prioridad en cobertura a la demanda de infantes en</a:t>
                      </a:r>
                      <a:r>
                        <a:rPr lang="es-MX" baseline="0" dirty="0" smtClean="0"/>
                        <a:t> edad preescolar de 3 años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Ampliar la cobertura de educación hacia nivel preescolar.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Impulsar la reforma integral de la educación básica, articulando los niveles de preescolar.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Impulsar programas de capacitación para trabajadores que requieran obtener, actualizar y certificar conocimientos.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La educación preescolar obligatoria construye el primer nivel de educación básica.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La educación preescolar se ofrece en niños de 3 y 6 años de edad.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Elevar la calidad de educación preescolar para que los estudiantes mejo en</a:t>
                      </a:r>
                      <a:r>
                        <a:rPr lang="es-MX" baseline="0" dirty="0" smtClean="0"/>
                        <a:t> su nivel de logros educativos, cuenten con medios para obtener acceso a un mayor bienestar y contribuyan al desarrollo nacional.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Establecer estándares y metas de desempeño en términos logrados de aprendizajes esperados en todos los grados, niveles y modalidades.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Experimentar e interactuar con los contenidos educativos incorporando tecnologías de la información y comunicación.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Adecuar los sistemas de formación docente para que respondan los objetivos que busca alcanzar el curriculum.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Poner el marcha el programa de capacitación de docentes para la atención adecuada de innovaciones curriculares, de gestión y especialmente de uso educativo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15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455</Words>
  <Application>Microsoft Office PowerPoint</Application>
  <PresentationFormat>Panorámica</PresentationFormat>
  <Paragraphs>73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8</cp:revision>
  <dcterms:created xsi:type="dcterms:W3CDTF">2020-12-10T03:38:03Z</dcterms:created>
  <dcterms:modified xsi:type="dcterms:W3CDTF">2020-12-10T04:39:36Z</dcterms:modified>
</cp:coreProperties>
</file>