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7" r:id="rId3"/>
    <p:sldId id="256" r:id="rId4"/>
  </p:sldIdLst>
  <p:sldSz cx="21674138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20B4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39" d="100"/>
          <a:sy n="39" d="100"/>
        </p:scale>
        <p:origin x="9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9267" y="1995312"/>
            <a:ext cx="16255604" cy="4244622"/>
          </a:xfrm>
        </p:spPr>
        <p:txBody>
          <a:bodyPr anchor="b"/>
          <a:lstStyle>
            <a:lvl1pPr algn="ctr">
              <a:defRPr sz="1066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9267" y="6403623"/>
            <a:ext cx="16255604" cy="2943577"/>
          </a:xfrm>
        </p:spPr>
        <p:txBody>
          <a:bodyPr/>
          <a:lstStyle>
            <a:lvl1pPr marL="0" indent="0" algn="ctr">
              <a:buNone/>
              <a:defRPr sz="4266"/>
            </a:lvl1pPr>
            <a:lvl2pPr marL="812764" indent="0" algn="ctr">
              <a:buNone/>
              <a:defRPr sz="3555"/>
            </a:lvl2pPr>
            <a:lvl3pPr marL="1625529" indent="0" algn="ctr">
              <a:buNone/>
              <a:defRPr sz="3200"/>
            </a:lvl3pPr>
            <a:lvl4pPr marL="2438293" indent="0" algn="ctr">
              <a:buNone/>
              <a:defRPr sz="2844"/>
            </a:lvl4pPr>
            <a:lvl5pPr marL="3251058" indent="0" algn="ctr">
              <a:buNone/>
              <a:defRPr sz="2844"/>
            </a:lvl5pPr>
            <a:lvl6pPr marL="4063822" indent="0" algn="ctr">
              <a:buNone/>
              <a:defRPr sz="2844"/>
            </a:lvl6pPr>
            <a:lvl7pPr marL="4876587" indent="0" algn="ctr">
              <a:buNone/>
              <a:defRPr sz="2844"/>
            </a:lvl7pPr>
            <a:lvl8pPr marL="5689351" indent="0" algn="ctr">
              <a:buNone/>
              <a:defRPr sz="2844"/>
            </a:lvl8pPr>
            <a:lvl9pPr marL="6502116" indent="0" algn="ctr">
              <a:buNone/>
              <a:defRPr sz="2844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C472-07E6-430E-983D-25A6EAE4EF0E}" type="datetimeFigureOut">
              <a:rPr lang="es-MX" smtClean="0"/>
              <a:t>09/12/2020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2FC1-FFD8-465B-A572-6A87DA1BEC7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01216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C472-07E6-430E-983D-25A6EAE4EF0E}" type="datetimeFigureOut">
              <a:rPr lang="es-MX" smtClean="0"/>
              <a:t>09/12/2020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2FC1-FFD8-465B-A572-6A87DA1BEC7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66693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10555" y="649111"/>
            <a:ext cx="4673486" cy="1033215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90097" y="649111"/>
            <a:ext cx="13749531" cy="1033215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C472-07E6-430E-983D-25A6EAE4EF0E}" type="datetimeFigureOut">
              <a:rPr lang="es-MX" smtClean="0"/>
              <a:t>09/12/2020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2FC1-FFD8-465B-A572-6A87DA1BEC7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11074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C472-07E6-430E-983D-25A6EAE4EF0E}" type="datetimeFigureOut">
              <a:rPr lang="es-MX" smtClean="0"/>
              <a:t>09/12/2020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2FC1-FFD8-465B-A572-6A87DA1BEC7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4915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8808" y="3039535"/>
            <a:ext cx="18693944" cy="5071532"/>
          </a:xfrm>
        </p:spPr>
        <p:txBody>
          <a:bodyPr anchor="b"/>
          <a:lstStyle>
            <a:lvl1pPr>
              <a:defRPr sz="1066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8808" y="8159046"/>
            <a:ext cx="18693944" cy="2666999"/>
          </a:xfrm>
        </p:spPr>
        <p:txBody>
          <a:bodyPr/>
          <a:lstStyle>
            <a:lvl1pPr marL="0" indent="0">
              <a:buNone/>
              <a:defRPr sz="4266">
                <a:solidFill>
                  <a:schemeClr val="tx1">
                    <a:tint val="75000"/>
                  </a:schemeClr>
                </a:solidFill>
              </a:defRPr>
            </a:lvl1pPr>
            <a:lvl2pPr marL="812764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2pPr>
            <a:lvl3pPr marL="162552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293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05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3822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58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3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116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C472-07E6-430E-983D-25A6EAE4EF0E}" type="datetimeFigureOut">
              <a:rPr lang="es-MX" smtClean="0"/>
              <a:t>09/12/2020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2FC1-FFD8-465B-A572-6A87DA1BEC7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906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90097" y="3245556"/>
            <a:ext cx="9211509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532" y="3245556"/>
            <a:ext cx="9211509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C472-07E6-430E-983D-25A6EAE4EF0E}" type="datetimeFigureOut">
              <a:rPr lang="es-MX" smtClean="0"/>
              <a:t>09/12/2020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2FC1-FFD8-465B-A572-6A87DA1BEC7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22884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0" y="649112"/>
            <a:ext cx="18693944" cy="235655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2921" y="2988734"/>
            <a:ext cx="9169175" cy="1464732"/>
          </a:xfrm>
        </p:spPr>
        <p:txBody>
          <a:bodyPr anchor="b"/>
          <a:lstStyle>
            <a:lvl1pPr marL="0" indent="0">
              <a:buNone/>
              <a:defRPr sz="4266" b="1"/>
            </a:lvl1pPr>
            <a:lvl2pPr marL="812764" indent="0">
              <a:buNone/>
              <a:defRPr sz="3555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44" b="1"/>
            </a:lvl4pPr>
            <a:lvl5pPr marL="3251058" indent="0">
              <a:buNone/>
              <a:defRPr sz="2844" b="1"/>
            </a:lvl5pPr>
            <a:lvl6pPr marL="4063822" indent="0">
              <a:buNone/>
              <a:defRPr sz="2844" b="1"/>
            </a:lvl6pPr>
            <a:lvl7pPr marL="4876587" indent="0">
              <a:buNone/>
              <a:defRPr sz="2844" b="1"/>
            </a:lvl7pPr>
            <a:lvl8pPr marL="5689351" indent="0">
              <a:buNone/>
              <a:defRPr sz="2844" b="1"/>
            </a:lvl8pPr>
            <a:lvl9pPr marL="6502116" indent="0">
              <a:buNone/>
              <a:defRPr sz="284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92921" y="4453467"/>
            <a:ext cx="9169175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72532" y="2988734"/>
            <a:ext cx="9214332" cy="1464732"/>
          </a:xfrm>
        </p:spPr>
        <p:txBody>
          <a:bodyPr anchor="b"/>
          <a:lstStyle>
            <a:lvl1pPr marL="0" indent="0">
              <a:buNone/>
              <a:defRPr sz="4266" b="1"/>
            </a:lvl1pPr>
            <a:lvl2pPr marL="812764" indent="0">
              <a:buNone/>
              <a:defRPr sz="3555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44" b="1"/>
            </a:lvl4pPr>
            <a:lvl5pPr marL="3251058" indent="0">
              <a:buNone/>
              <a:defRPr sz="2844" b="1"/>
            </a:lvl5pPr>
            <a:lvl6pPr marL="4063822" indent="0">
              <a:buNone/>
              <a:defRPr sz="2844" b="1"/>
            </a:lvl6pPr>
            <a:lvl7pPr marL="4876587" indent="0">
              <a:buNone/>
              <a:defRPr sz="2844" b="1"/>
            </a:lvl7pPr>
            <a:lvl8pPr marL="5689351" indent="0">
              <a:buNone/>
              <a:defRPr sz="2844" b="1"/>
            </a:lvl8pPr>
            <a:lvl9pPr marL="6502116" indent="0">
              <a:buNone/>
              <a:defRPr sz="284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72532" y="4453467"/>
            <a:ext cx="9214332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C472-07E6-430E-983D-25A6EAE4EF0E}" type="datetimeFigureOut">
              <a:rPr lang="es-MX" smtClean="0"/>
              <a:t>09/12/2020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2FC1-FFD8-465B-A572-6A87DA1BEC7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43476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C472-07E6-430E-983D-25A6EAE4EF0E}" type="datetimeFigureOut">
              <a:rPr lang="es-MX" smtClean="0"/>
              <a:t>09/12/2020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2FC1-FFD8-465B-A572-6A87DA1BEC7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86056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C472-07E6-430E-983D-25A6EAE4EF0E}" type="datetimeFigureOut">
              <a:rPr lang="es-MX" smtClean="0"/>
              <a:t>09/12/2020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2FC1-FFD8-465B-A572-6A87DA1BEC7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0487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1" y="812800"/>
            <a:ext cx="699047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14332" y="1755423"/>
            <a:ext cx="10972532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6"/>
            </a:lvl3pPr>
            <a:lvl4pPr>
              <a:defRPr sz="3555"/>
            </a:lvl4pPr>
            <a:lvl5pPr>
              <a:defRPr sz="3555"/>
            </a:lvl5pPr>
            <a:lvl6pPr>
              <a:defRPr sz="3555"/>
            </a:lvl6pPr>
            <a:lvl7pPr>
              <a:defRPr sz="3555"/>
            </a:lvl7pPr>
            <a:lvl8pPr>
              <a:defRPr sz="3555"/>
            </a:lvl8pPr>
            <a:lvl9pPr>
              <a:defRPr sz="355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2921" y="3657600"/>
            <a:ext cx="699047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764" indent="0">
              <a:buNone/>
              <a:defRPr sz="2489"/>
            </a:lvl2pPr>
            <a:lvl3pPr marL="1625529" indent="0">
              <a:buNone/>
              <a:defRPr sz="2133"/>
            </a:lvl3pPr>
            <a:lvl4pPr marL="2438293" indent="0">
              <a:buNone/>
              <a:defRPr sz="1778"/>
            </a:lvl4pPr>
            <a:lvl5pPr marL="3251058" indent="0">
              <a:buNone/>
              <a:defRPr sz="1778"/>
            </a:lvl5pPr>
            <a:lvl6pPr marL="4063822" indent="0">
              <a:buNone/>
              <a:defRPr sz="1778"/>
            </a:lvl6pPr>
            <a:lvl7pPr marL="4876587" indent="0">
              <a:buNone/>
              <a:defRPr sz="1778"/>
            </a:lvl7pPr>
            <a:lvl8pPr marL="5689351" indent="0">
              <a:buNone/>
              <a:defRPr sz="1778"/>
            </a:lvl8pPr>
            <a:lvl9pPr marL="6502116" indent="0">
              <a:buNone/>
              <a:defRPr sz="1778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C472-07E6-430E-983D-25A6EAE4EF0E}" type="datetimeFigureOut">
              <a:rPr lang="es-MX" smtClean="0"/>
              <a:t>09/12/2020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2FC1-FFD8-465B-A572-6A87DA1BEC7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41210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1" y="812800"/>
            <a:ext cx="699047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14332" y="1755423"/>
            <a:ext cx="10972532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764" indent="0">
              <a:buNone/>
              <a:defRPr sz="4978"/>
            </a:lvl2pPr>
            <a:lvl3pPr marL="1625529" indent="0">
              <a:buNone/>
              <a:defRPr sz="4266"/>
            </a:lvl3pPr>
            <a:lvl4pPr marL="2438293" indent="0">
              <a:buNone/>
              <a:defRPr sz="3555"/>
            </a:lvl4pPr>
            <a:lvl5pPr marL="3251058" indent="0">
              <a:buNone/>
              <a:defRPr sz="3555"/>
            </a:lvl5pPr>
            <a:lvl6pPr marL="4063822" indent="0">
              <a:buNone/>
              <a:defRPr sz="3555"/>
            </a:lvl6pPr>
            <a:lvl7pPr marL="4876587" indent="0">
              <a:buNone/>
              <a:defRPr sz="3555"/>
            </a:lvl7pPr>
            <a:lvl8pPr marL="5689351" indent="0">
              <a:buNone/>
              <a:defRPr sz="3555"/>
            </a:lvl8pPr>
            <a:lvl9pPr marL="6502116" indent="0">
              <a:buNone/>
              <a:defRPr sz="3555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2921" y="3657600"/>
            <a:ext cx="699047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764" indent="0">
              <a:buNone/>
              <a:defRPr sz="2489"/>
            </a:lvl2pPr>
            <a:lvl3pPr marL="1625529" indent="0">
              <a:buNone/>
              <a:defRPr sz="2133"/>
            </a:lvl3pPr>
            <a:lvl4pPr marL="2438293" indent="0">
              <a:buNone/>
              <a:defRPr sz="1778"/>
            </a:lvl4pPr>
            <a:lvl5pPr marL="3251058" indent="0">
              <a:buNone/>
              <a:defRPr sz="1778"/>
            </a:lvl5pPr>
            <a:lvl6pPr marL="4063822" indent="0">
              <a:buNone/>
              <a:defRPr sz="1778"/>
            </a:lvl6pPr>
            <a:lvl7pPr marL="4876587" indent="0">
              <a:buNone/>
              <a:defRPr sz="1778"/>
            </a:lvl7pPr>
            <a:lvl8pPr marL="5689351" indent="0">
              <a:buNone/>
              <a:defRPr sz="1778"/>
            </a:lvl8pPr>
            <a:lvl9pPr marL="6502116" indent="0">
              <a:buNone/>
              <a:defRPr sz="1778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C472-07E6-430E-983D-25A6EAE4EF0E}" type="datetimeFigureOut">
              <a:rPr lang="es-MX" smtClean="0"/>
              <a:t>09/12/2020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2FC1-FFD8-465B-A572-6A87DA1BEC7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45645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90097" y="649112"/>
            <a:ext cx="18693944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097" y="3245556"/>
            <a:ext cx="18693944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90097" y="11300179"/>
            <a:ext cx="4876681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9C472-07E6-430E-983D-25A6EAE4EF0E}" type="datetimeFigureOut">
              <a:rPr lang="es-MX" smtClean="0"/>
              <a:t>09/12/2020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79558" y="11300179"/>
            <a:ext cx="7315022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07360" y="11300179"/>
            <a:ext cx="4876681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32FC1-FFD8-465B-A572-6A87DA1BEC7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85477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625529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382" indent="-406382" algn="l" defTabSz="1625529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147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6" kern="1200">
          <a:solidFill>
            <a:schemeClr val="tx1"/>
          </a:solidFill>
          <a:latin typeface="+mn-lt"/>
          <a:ea typeface="+mn-ea"/>
          <a:cs typeface="+mn-cs"/>
        </a:defRPr>
      </a:lvl2pPr>
      <a:lvl3pPr marL="2031911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5" kern="1200">
          <a:solidFill>
            <a:schemeClr val="tx1"/>
          </a:solidFill>
          <a:latin typeface="+mn-lt"/>
          <a:ea typeface="+mn-ea"/>
          <a:cs typeface="+mn-cs"/>
        </a:defRPr>
      </a:lvl3pPr>
      <a:lvl4pPr marL="2844676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40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204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2969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5733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498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64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529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293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058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822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587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351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116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2DA220-6EFF-45D7-A789-04CF17CC7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097" y="3955020"/>
            <a:ext cx="18693944" cy="2356556"/>
          </a:xfrm>
        </p:spPr>
        <p:txBody>
          <a:bodyPr>
            <a:noAutofit/>
          </a:bodyPr>
          <a:lstStyle/>
          <a:p>
            <a:pPr algn="ctr"/>
            <a:r>
              <a:rPr lang="es-MX" sz="20900" dirty="0"/>
              <a:t>indicadores</a:t>
            </a:r>
          </a:p>
        </p:txBody>
      </p:sp>
    </p:spTree>
    <p:extLst>
      <p:ext uri="{BB962C8B-B14F-4D97-AF65-F5344CB8AC3E}">
        <p14:creationId xmlns:p14="http://schemas.microsoft.com/office/powerpoint/2010/main" val="3081215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2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629826-3F62-48A9-86EE-C002E9E6A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4959" y="572694"/>
            <a:ext cx="18693944" cy="1161930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MX" dirty="0"/>
              <a:t>Escuela normal de educación preescolar </a:t>
            </a:r>
          </a:p>
          <a:p>
            <a:pPr marL="0" indent="0" algn="ctr">
              <a:buNone/>
            </a:pPr>
            <a:r>
              <a:rPr lang="es-MX" dirty="0"/>
              <a:t>Lic. Educación preescolar </a:t>
            </a:r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r>
              <a:rPr lang="es-MX" dirty="0"/>
              <a:t>Optativa</a:t>
            </a:r>
          </a:p>
          <a:p>
            <a:pPr marL="0" indent="0" algn="ctr">
              <a:buNone/>
            </a:pPr>
            <a:r>
              <a:rPr lang="es-MX" dirty="0"/>
              <a:t>“concepto de indicadores “</a:t>
            </a:r>
          </a:p>
          <a:p>
            <a:pPr marL="0" indent="0" algn="ctr">
              <a:buNone/>
            </a:pPr>
            <a:r>
              <a:rPr lang="es-MX" dirty="0"/>
              <a:t>Unidad 2</a:t>
            </a:r>
          </a:p>
          <a:p>
            <a:pPr marL="0" indent="0" algn="ctr">
              <a:buNone/>
            </a:pPr>
            <a:r>
              <a:rPr lang="es-MX" dirty="0"/>
              <a:t>Docente: Carlos Armando Balderas </a:t>
            </a:r>
          </a:p>
          <a:p>
            <a:pPr marL="0" indent="0" algn="ctr">
              <a:buNone/>
            </a:pPr>
            <a:r>
              <a:rPr lang="es-MX" dirty="0"/>
              <a:t>Alumna: Tamara Esmeralda Solis Aguilera</a:t>
            </a:r>
          </a:p>
          <a:p>
            <a:pPr marL="0" indent="0" algn="ctr">
              <a:buNone/>
            </a:pPr>
            <a:r>
              <a:rPr lang="es-MX" dirty="0"/>
              <a:t>Numero de lista :18</a:t>
            </a:r>
          </a:p>
          <a:p>
            <a:pPr marL="0" indent="0" algn="ctr">
              <a:buNone/>
            </a:pPr>
            <a:r>
              <a:rPr lang="es-MX" dirty="0"/>
              <a:t>2c</a:t>
            </a:r>
          </a:p>
          <a:p>
            <a:pPr marL="0" indent="0" algn="ctr">
              <a:buNone/>
            </a:pPr>
            <a:r>
              <a:rPr lang="es-MX" dirty="0"/>
              <a:t>Diciembre 2020</a:t>
            </a:r>
          </a:p>
          <a:p>
            <a:pPr marL="0" indent="0" algn="ctr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1028" name="Picture 4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id="{0C4E4DFA-61D1-4573-B68D-43CD5423BD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772" y="2052638"/>
            <a:ext cx="4680880" cy="34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8274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1AA6C2-3C28-4D93-95DF-E9EE7E862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706623"/>
            <a:ext cx="911832" cy="9589477"/>
          </a:xfrm>
        </p:spPr>
        <p:txBody>
          <a:bodyPr>
            <a:normAutofit fontScale="90000"/>
          </a:bodyPr>
          <a:lstStyle/>
          <a:p>
            <a:r>
              <a:rPr lang="es-MX" sz="8900" dirty="0"/>
              <a:t>Indi</a:t>
            </a:r>
            <a:br>
              <a:rPr lang="es-MX" sz="8900" dirty="0"/>
            </a:br>
            <a:r>
              <a:rPr lang="es-MX" sz="8900" dirty="0"/>
              <a:t>cadores</a:t>
            </a:r>
            <a:r>
              <a:rPr lang="es-MX" dirty="0"/>
              <a:t>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B0F3CE2-B4CA-47FD-BF6B-029EB127D06C}"/>
              </a:ext>
            </a:extLst>
          </p:cNvPr>
          <p:cNvSpPr txBox="1"/>
          <p:nvPr/>
        </p:nvSpPr>
        <p:spPr>
          <a:xfrm>
            <a:off x="3563814" y="921029"/>
            <a:ext cx="1664677" cy="6701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¿para que se utilizan?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187558E-D824-4ED2-8927-06F68E97C527}"/>
              </a:ext>
            </a:extLst>
          </p:cNvPr>
          <p:cNvSpPr txBox="1"/>
          <p:nvPr/>
        </p:nvSpPr>
        <p:spPr>
          <a:xfrm>
            <a:off x="1280102" y="5402156"/>
            <a:ext cx="1683546" cy="1387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Comparación entre dos o más tipos de datos</a:t>
            </a: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FA2BBF6-21C8-4CA8-B7B4-8AE4D1701498}"/>
              </a:ext>
            </a:extLst>
          </p:cNvPr>
          <p:cNvSpPr txBox="1"/>
          <p:nvPr/>
        </p:nvSpPr>
        <p:spPr>
          <a:xfrm>
            <a:off x="3563814" y="0"/>
            <a:ext cx="1664677" cy="6701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¿Por qué son importantes?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CF0AC7F-2B4F-4970-BFA9-960016C78237}"/>
              </a:ext>
            </a:extLst>
          </p:cNvPr>
          <p:cNvSpPr txBox="1"/>
          <p:nvPr/>
        </p:nvSpPr>
        <p:spPr>
          <a:xfrm>
            <a:off x="3500034" y="1750815"/>
            <a:ext cx="1664677" cy="12628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documentos los contienen?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C603029-0F24-4CBD-9235-0EF616196264}"/>
              </a:ext>
            </a:extLst>
          </p:cNvPr>
          <p:cNvSpPr txBox="1"/>
          <p:nvPr/>
        </p:nvSpPr>
        <p:spPr>
          <a:xfrm>
            <a:off x="4995039" y="3537770"/>
            <a:ext cx="8801464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medir, elaborar una medida cuantitativa, para analizar un valor.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0203D51-77F7-4623-AA90-B57841F842F3}"/>
              </a:ext>
            </a:extLst>
          </p:cNvPr>
          <p:cNvSpPr txBox="1"/>
          <p:nvPr/>
        </p:nvSpPr>
        <p:spPr>
          <a:xfrm>
            <a:off x="5896707" y="176537"/>
            <a:ext cx="11043138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Contribuye a alinear toda la organización hacia una misma meta.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AD21414-638E-4897-AD92-FD112BF33856}"/>
              </a:ext>
            </a:extLst>
          </p:cNvPr>
          <p:cNvSpPr txBox="1"/>
          <p:nvPr/>
        </p:nvSpPr>
        <p:spPr>
          <a:xfrm>
            <a:off x="5757898" y="1069210"/>
            <a:ext cx="11043138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Sirven para elaborar una medida cuantitativa o una observación cualitativa.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DA7DC92-5A92-4585-B19C-6648474116B9}"/>
              </a:ext>
            </a:extLst>
          </p:cNvPr>
          <p:cNvSpPr txBox="1"/>
          <p:nvPr/>
        </p:nvSpPr>
        <p:spPr>
          <a:xfrm>
            <a:off x="5625904" y="2220783"/>
            <a:ext cx="11043138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Educativos, empresariales y económicos, etc.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F424640E-1082-4C92-ACEE-2D13BFD1614E}"/>
              </a:ext>
            </a:extLst>
          </p:cNvPr>
          <p:cNvSpPr txBox="1"/>
          <p:nvPr/>
        </p:nvSpPr>
        <p:spPr>
          <a:xfrm>
            <a:off x="3460675" y="3420505"/>
            <a:ext cx="11043138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Usos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Abrir llave 21">
            <a:extLst>
              <a:ext uri="{FF2B5EF4-FFF2-40B4-BE49-F238E27FC236}">
                <a16:creationId xmlns:a16="http://schemas.microsoft.com/office/drawing/2014/main" id="{8C52F000-40C1-4D5B-80AA-0A420D62A10B}"/>
              </a:ext>
            </a:extLst>
          </p:cNvPr>
          <p:cNvSpPr/>
          <p:nvPr/>
        </p:nvSpPr>
        <p:spPr>
          <a:xfrm>
            <a:off x="618758" y="670120"/>
            <a:ext cx="1186596" cy="11287418"/>
          </a:xfrm>
          <a:prstGeom prst="leftBrace">
            <a:avLst/>
          </a:prstGeom>
          <a:noFill/>
          <a:ln>
            <a:solidFill>
              <a:srgbClr val="E820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3" name="Abrir llave 22">
            <a:extLst>
              <a:ext uri="{FF2B5EF4-FFF2-40B4-BE49-F238E27FC236}">
                <a16:creationId xmlns:a16="http://schemas.microsoft.com/office/drawing/2014/main" id="{C0899BA7-6362-4BBE-8979-3FF02330AE01}"/>
              </a:ext>
            </a:extLst>
          </p:cNvPr>
          <p:cNvSpPr/>
          <p:nvPr/>
        </p:nvSpPr>
        <p:spPr>
          <a:xfrm>
            <a:off x="2963648" y="363415"/>
            <a:ext cx="600166" cy="11287418"/>
          </a:xfrm>
          <a:prstGeom prst="leftBrace">
            <a:avLst/>
          </a:prstGeom>
          <a:ln>
            <a:solidFill>
              <a:srgbClr val="E820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4" name="Abrir llave 23">
            <a:extLst>
              <a:ext uri="{FF2B5EF4-FFF2-40B4-BE49-F238E27FC236}">
                <a16:creationId xmlns:a16="http://schemas.microsoft.com/office/drawing/2014/main" id="{14FD2C8A-7689-45D8-8FDB-BE18351C6938}"/>
              </a:ext>
            </a:extLst>
          </p:cNvPr>
          <p:cNvSpPr/>
          <p:nvPr/>
        </p:nvSpPr>
        <p:spPr>
          <a:xfrm>
            <a:off x="5261793" y="750358"/>
            <a:ext cx="496105" cy="909490"/>
          </a:xfrm>
          <a:prstGeom prst="leftBrace">
            <a:avLst/>
          </a:prstGeom>
          <a:ln>
            <a:solidFill>
              <a:srgbClr val="E820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5" name="Abrir llave 24">
            <a:extLst>
              <a:ext uri="{FF2B5EF4-FFF2-40B4-BE49-F238E27FC236}">
                <a16:creationId xmlns:a16="http://schemas.microsoft.com/office/drawing/2014/main" id="{4EA8F802-3813-4496-9229-E43C5C78AB4C}"/>
              </a:ext>
            </a:extLst>
          </p:cNvPr>
          <p:cNvSpPr/>
          <p:nvPr/>
        </p:nvSpPr>
        <p:spPr>
          <a:xfrm>
            <a:off x="5400602" y="0"/>
            <a:ext cx="496105" cy="588760"/>
          </a:xfrm>
          <a:prstGeom prst="leftBrace">
            <a:avLst/>
          </a:prstGeom>
          <a:ln>
            <a:solidFill>
              <a:srgbClr val="E820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6" name="Abrir llave 25">
            <a:extLst>
              <a:ext uri="{FF2B5EF4-FFF2-40B4-BE49-F238E27FC236}">
                <a16:creationId xmlns:a16="http://schemas.microsoft.com/office/drawing/2014/main" id="{48550416-9675-41CD-B357-C46661D7FE92}"/>
              </a:ext>
            </a:extLst>
          </p:cNvPr>
          <p:cNvSpPr/>
          <p:nvPr/>
        </p:nvSpPr>
        <p:spPr>
          <a:xfrm>
            <a:off x="5174566" y="2097324"/>
            <a:ext cx="397413" cy="909490"/>
          </a:xfrm>
          <a:prstGeom prst="leftBrace">
            <a:avLst/>
          </a:prstGeom>
          <a:ln>
            <a:solidFill>
              <a:srgbClr val="E820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7" name="Abrir llave 26">
            <a:extLst>
              <a:ext uri="{FF2B5EF4-FFF2-40B4-BE49-F238E27FC236}">
                <a16:creationId xmlns:a16="http://schemas.microsoft.com/office/drawing/2014/main" id="{1936976B-2968-49DC-8229-593487CD309B}"/>
              </a:ext>
            </a:extLst>
          </p:cNvPr>
          <p:cNvSpPr/>
          <p:nvPr/>
        </p:nvSpPr>
        <p:spPr>
          <a:xfrm>
            <a:off x="4674283" y="3280654"/>
            <a:ext cx="316521" cy="909490"/>
          </a:xfrm>
          <a:prstGeom prst="leftBrace">
            <a:avLst/>
          </a:prstGeom>
          <a:ln>
            <a:solidFill>
              <a:srgbClr val="E820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AB8D5A90-CE22-45AF-81C2-E180BD5B2CE2}"/>
              </a:ext>
            </a:extLst>
          </p:cNvPr>
          <p:cNvSpPr txBox="1"/>
          <p:nvPr/>
        </p:nvSpPr>
        <p:spPr>
          <a:xfrm>
            <a:off x="3153273" y="5114225"/>
            <a:ext cx="229772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/>
              <a:t>Diferentes</a:t>
            </a:r>
            <a:r>
              <a:rPr lang="es-MX" b="1" dirty="0"/>
              <a:t> indicadores 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2CB9FB4A-3E5C-42F2-A4EA-8530C629E86D}"/>
              </a:ext>
            </a:extLst>
          </p:cNvPr>
          <p:cNvSpPr txBox="1"/>
          <p:nvPr/>
        </p:nvSpPr>
        <p:spPr>
          <a:xfrm>
            <a:off x="3377198" y="8819749"/>
            <a:ext cx="105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Tipos de indicadores </a:t>
            </a:r>
          </a:p>
        </p:txBody>
      </p:sp>
      <p:sp>
        <p:nvSpPr>
          <p:cNvPr id="30" name="Abrir llave 29">
            <a:extLst>
              <a:ext uri="{FF2B5EF4-FFF2-40B4-BE49-F238E27FC236}">
                <a16:creationId xmlns:a16="http://schemas.microsoft.com/office/drawing/2014/main" id="{DD400FFA-92F1-4DD9-9FC0-6CCC2835230F}"/>
              </a:ext>
            </a:extLst>
          </p:cNvPr>
          <p:cNvSpPr/>
          <p:nvPr/>
        </p:nvSpPr>
        <p:spPr>
          <a:xfrm>
            <a:off x="4485322" y="4836170"/>
            <a:ext cx="872785" cy="1047562"/>
          </a:xfrm>
          <a:prstGeom prst="leftBrace">
            <a:avLst/>
          </a:prstGeom>
          <a:ln>
            <a:solidFill>
              <a:srgbClr val="E820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1" name="Abrir llave 30">
            <a:extLst>
              <a:ext uri="{FF2B5EF4-FFF2-40B4-BE49-F238E27FC236}">
                <a16:creationId xmlns:a16="http://schemas.microsoft.com/office/drawing/2014/main" id="{D97711E1-8A3E-49C6-8B35-72284776D261}"/>
              </a:ext>
            </a:extLst>
          </p:cNvPr>
          <p:cNvSpPr/>
          <p:nvPr/>
        </p:nvSpPr>
        <p:spPr>
          <a:xfrm>
            <a:off x="4436598" y="8819749"/>
            <a:ext cx="791893" cy="1569660"/>
          </a:xfrm>
          <a:prstGeom prst="leftBrace">
            <a:avLst/>
          </a:prstGeom>
          <a:ln>
            <a:solidFill>
              <a:srgbClr val="E820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AFA7A65A-9D4C-40E9-B01F-EBBCDAD6E82A}"/>
              </a:ext>
            </a:extLst>
          </p:cNvPr>
          <p:cNvSpPr txBox="1"/>
          <p:nvPr/>
        </p:nvSpPr>
        <p:spPr>
          <a:xfrm>
            <a:off x="5400602" y="4620227"/>
            <a:ext cx="3190507" cy="25455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Indicadores de contexto: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proporciona una base sencilla y fiable para describir una variable de contexto. Proporciona información sobre el país o zona en cuestión, así como sobre la cooperación.</a:t>
            </a:r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A43271F1-0161-40C7-A9FE-CC0BB14BF20D}"/>
              </a:ext>
            </a:extLst>
          </p:cNvPr>
          <p:cNvSpPr txBox="1"/>
          <p:nvPr/>
        </p:nvSpPr>
        <p:spPr>
          <a:xfrm>
            <a:off x="9115579" y="4829662"/>
            <a:ext cx="3886559" cy="1365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Indicadores de recursos: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contribuyen a identificar y valorar los recursos disponibles, ya sean humanos, materiales o financieros,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9F4839C7-FE80-4842-B071-B55A39FFD61A}"/>
              </a:ext>
            </a:extLst>
          </p:cNvPr>
          <p:cNvSpPr txBox="1"/>
          <p:nvPr/>
        </p:nvSpPr>
        <p:spPr>
          <a:xfrm>
            <a:off x="13512826" y="4694559"/>
            <a:ext cx="3730611" cy="16618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Indicadores de procesos: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encargan de medir alguna característica específica y observable con el fin de mostrar los cambios y el progreso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963ABB86-1DBD-458B-8C8A-A579DD126A76}"/>
              </a:ext>
            </a:extLst>
          </p:cNvPr>
          <p:cNvSpPr txBox="1"/>
          <p:nvPr/>
        </p:nvSpPr>
        <p:spPr>
          <a:xfrm>
            <a:off x="17805739" y="4581361"/>
            <a:ext cx="3292206" cy="1958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Indicadores de resultados: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comparan cuantitativa o cualitativamente los objetivos planificados y resultados logrados, muestran el beneficio inmediato.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Abrir llave 39">
            <a:extLst>
              <a:ext uri="{FF2B5EF4-FFF2-40B4-BE49-F238E27FC236}">
                <a16:creationId xmlns:a16="http://schemas.microsoft.com/office/drawing/2014/main" id="{3E7F1F32-F151-4162-9E69-89E5174629E2}"/>
              </a:ext>
            </a:extLst>
          </p:cNvPr>
          <p:cNvSpPr/>
          <p:nvPr/>
        </p:nvSpPr>
        <p:spPr>
          <a:xfrm>
            <a:off x="8635809" y="4713800"/>
            <a:ext cx="435070" cy="1503297"/>
          </a:xfrm>
          <a:prstGeom prst="leftBrace">
            <a:avLst/>
          </a:prstGeom>
          <a:ln>
            <a:solidFill>
              <a:srgbClr val="E820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1" name="Abrir llave 40">
            <a:extLst>
              <a:ext uri="{FF2B5EF4-FFF2-40B4-BE49-F238E27FC236}">
                <a16:creationId xmlns:a16="http://schemas.microsoft.com/office/drawing/2014/main" id="{0724645F-FD9D-4068-A508-9650A24F6736}"/>
              </a:ext>
            </a:extLst>
          </p:cNvPr>
          <p:cNvSpPr/>
          <p:nvPr/>
        </p:nvSpPr>
        <p:spPr>
          <a:xfrm>
            <a:off x="13046838" y="4733845"/>
            <a:ext cx="275183" cy="1557288"/>
          </a:xfrm>
          <a:prstGeom prst="leftBrace">
            <a:avLst/>
          </a:prstGeom>
          <a:ln>
            <a:solidFill>
              <a:srgbClr val="E820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2" name="Abrir llave 41">
            <a:extLst>
              <a:ext uri="{FF2B5EF4-FFF2-40B4-BE49-F238E27FC236}">
                <a16:creationId xmlns:a16="http://schemas.microsoft.com/office/drawing/2014/main" id="{EEDFE61A-9D1A-44EE-9B98-7417A768D8B3}"/>
              </a:ext>
            </a:extLst>
          </p:cNvPr>
          <p:cNvSpPr/>
          <p:nvPr/>
        </p:nvSpPr>
        <p:spPr>
          <a:xfrm>
            <a:off x="17305900" y="4581361"/>
            <a:ext cx="494274" cy="1958165"/>
          </a:xfrm>
          <a:prstGeom prst="leftBrace">
            <a:avLst/>
          </a:prstGeom>
          <a:ln>
            <a:solidFill>
              <a:srgbClr val="E820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24D3EFCC-A49C-4DA6-8296-0AB9EE1E25E6}"/>
              </a:ext>
            </a:extLst>
          </p:cNvPr>
          <p:cNvSpPr txBox="1"/>
          <p:nvPr/>
        </p:nvSpPr>
        <p:spPr>
          <a:xfrm>
            <a:off x="5309382" y="8713203"/>
            <a:ext cx="5527687" cy="2254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Indicadores educativos: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Instrumentos que nos permiten medir y conocer la tendencia y las desviaciones de las acciones educativas, con respecto a una meta o unidad de medida esperada o establecida; así como plantear previsiones sobre la evolución futura de los fenómenos educativos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13A7B62C-1734-4A3F-93EA-F93F10B1B6C3}"/>
              </a:ext>
            </a:extLst>
          </p:cNvPr>
          <p:cNvSpPr txBox="1"/>
          <p:nvPr/>
        </p:nvSpPr>
        <p:spPr>
          <a:xfrm>
            <a:off x="11937718" y="8757199"/>
            <a:ext cx="4649601" cy="1694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Indicadores económicos:</a:t>
            </a:r>
            <a:endParaRPr lang="es-MX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 datos estadísticos sobre la economía que nos permiten realizar un análisis de la situación económica tanto para el pasado como para el presente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765918D0-ECE6-4E55-BF00-FDB13C42D41B}"/>
              </a:ext>
            </a:extLst>
          </p:cNvPr>
          <p:cNvSpPr txBox="1"/>
          <p:nvPr/>
        </p:nvSpPr>
        <p:spPr>
          <a:xfrm>
            <a:off x="18024481" y="8802658"/>
            <a:ext cx="3388347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s-MX" sz="2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indicador ambiental </a:t>
            </a: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parámetros que proporciona información para describir el estado de un fenómeno, ambiente o área</a:t>
            </a:r>
            <a:endParaRPr lang="es-MX" dirty="0"/>
          </a:p>
        </p:txBody>
      </p:sp>
      <p:sp>
        <p:nvSpPr>
          <p:cNvPr id="49" name="Abrir llave 48">
            <a:extLst>
              <a:ext uri="{FF2B5EF4-FFF2-40B4-BE49-F238E27FC236}">
                <a16:creationId xmlns:a16="http://schemas.microsoft.com/office/drawing/2014/main" id="{78448AA5-C825-4CC8-86DC-0BFF511D7AE1}"/>
              </a:ext>
            </a:extLst>
          </p:cNvPr>
          <p:cNvSpPr/>
          <p:nvPr/>
        </p:nvSpPr>
        <p:spPr>
          <a:xfrm>
            <a:off x="11071274" y="8819750"/>
            <a:ext cx="722141" cy="2147982"/>
          </a:xfrm>
          <a:prstGeom prst="leftBrace">
            <a:avLst/>
          </a:prstGeom>
          <a:ln>
            <a:solidFill>
              <a:srgbClr val="E820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0" name="Abrir llave 49">
            <a:extLst>
              <a:ext uri="{FF2B5EF4-FFF2-40B4-BE49-F238E27FC236}">
                <a16:creationId xmlns:a16="http://schemas.microsoft.com/office/drawing/2014/main" id="{9273CC37-2D52-46F5-B5E9-33D43B2C3BB8}"/>
              </a:ext>
            </a:extLst>
          </p:cNvPr>
          <p:cNvSpPr/>
          <p:nvPr/>
        </p:nvSpPr>
        <p:spPr>
          <a:xfrm>
            <a:off x="16848626" y="8646536"/>
            <a:ext cx="914548" cy="2147982"/>
          </a:xfrm>
          <a:prstGeom prst="leftBrace">
            <a:avLst/>
          </a:prstGeom>
          <a:ln>
            <a:solidFill>
              <a:srgbClr val="E820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1" name="Imagen 50">
            <a:extLst>
              <a:ext uri="{FF2B5EF4-FFF2-40B4-BE49-F238E27FC236}">
                <a16:creationId xmlns:a16="http://schemas.microsoft.com/office/drawing/2014/main" id="{48E013EF-E2B0-465F-A8B8-44F6D015EA6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075" y="10971088"/>
            <a:ext cx="5438775" cy="104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Imagen 51">
            <a:extLst>
              <a:ext uri="{FF2B5EF4-FFF2-40B4-BE49-F238E27FC236}">
                <a16:creationId xmlns:a16="http://schemas.microsoft.com/office/drawing/2014/main" id="{0949DBB8-DC87-490D-BEE0-98B88086A49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8306" y="10655586"/>
            <a:ext cx="4126450" cy="1390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id="{B95D1078-3F59-4CE2-A3F1-BFE8CA8043B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2617" y="10346390"/>
            <a:ext cx="3381375" cy="16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Imagen 53" descr="8 claves para analizar tu cuenta de resultados | Blog de Anfix">
            <a:extLst>
              <a:ext uri="{FF2B5EF4-FFF2-40B4-BE49-F238E27FC236}">
                <a16:creationId xmlns:a16="http://schemas.microsoft.com/office/drawing/2014/main" id="{70B12C1E-1D95-40F7-9B7E-E7FDE43EAC5A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3174" y="6789844"/>
            <a:ext cx="3696754" cy="981602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Imagen 54" descr="▷ CONTEXTO interno y externo de una escuela 🥇">
            <a:extLst>
              <a:ext uri="{FF2B5EF4-FFF2-40B4-BE49-F238E27FC236}">
                <a16:creationId xmlns:a16="http://schemas.microsoft.com/office/drawing/2014/main" id="{44A7B552-26F3-47E0-981C-A331529D387B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1" y="7195649"/>
            <a:ext cx="3511685" cy="1123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Imagen 55">
            <a:extLst>
              <a:ext uri="{FF2B5EF4-FFF2-40B4-BE49-F238E27FC236}">
                <a16:creationId xmlns:a16="http://schemas.microsoft.com/office/drawing/2014/main" id="{297E8634-8D8A-4ADF-AF5A-A00427649ECF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2199" y="6288639"/>
            <a:ext cx="3511685" cy="1123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Imagen 56" descr="KPI e indicadores de procesos | Kyocera">
            <a:extLst>
              <a:ext uri="{FF2B5EF4-FFF2-40B4-BE49-F238E27FC236}">
                <a16:creationId xmlns:a16="http://schemas.microsoft.com/office/drawing/2014/main" id="{56F1A50C-AF79-4C4A-985A-6CE18ED6CABC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5686" y="6571032"/>
            <a:ext cx="3067050" cy="1419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87016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302</Words>
  <Application>Microsoft Office PowerPoint</Application>
  <PresentationFormat>Personalizado</PresentationFormat>
  <Paragraphs>40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indicadores</vt:lpstr>
      <vt:lpstr>Presentación de PowerPoint</vt:lpstr>
      <vt:lpstr>Indi cadores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 cadores</dc:title>
  <dc:creator>TAHMARA ESMERALDA SOLIS AGUILERA</dc:creator>
  <cp:lastModifiedBy>TAHMARA ESMERALDA SOLIS AGUILERA</cp:lastModifiedBy>
  <cp:revision>11</cp:revision>
  <dcterms:created xsi:type="dcterms:W3CDTF">2020-11-30T17:38:52Z</dcterms:created>
  <dcterms:modified xsi:type="dcterms:W3CDTF">2020-12-09T18:42:49Z</dcterms:modified>
</cp:coreProperties>
</file>