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6"/>
  </p:notesMasterIdLst>
  <p:sldIdLst>
    <p:sldId id="298" r:id="rId2"/>
    <p:sldId id="256" r:id="rId3"/>
    <p:sldId id="257" r:id="rId4"/>
    <p:sldId id="259" r:id="rId5"/>
    <p:sldId id="260" r:id="rId6"/>
    <p:sldId id="261" r:id="rId7"/>
    <p:sldId id="286" r:id="rId8"/>
    <p:sldId id="262" r:id="rId9"/>
    <p:sldId id="264" r:id="rId10"/>
    <p:sldId id="265" r:id="rId11"/>
    <p:sldId id="268" r:id="rId12"/>
    <p:sldId id="287" r:id="rId13"/>
    <p:sldId id="267" r:id="rId14"/>
    <p:sldId id="288" r:id="rId15"/>
    <p:sldId id="289" r:id="rId16"/>
    <p:sldId id="291" r:id="rId17"/>
    <p:sldId id="292" r:id="rId18"/>
    <p:sldId id="293" r:id="rId19"/>
    <p:sldId id="294" r:id="rId20"/>
    <p:sldId id="273" r:id="rId21"/>
    <p:sldId id="295" r:id="rId22"/>
    <p:sldId id="270" r:id="rId23"/>
    <p:sldId id="296" r:id="rId24"/>
    <p:sldId id="297" r:id="rId25"/>
  </p:sldIdLst>
  <p:sldSz cx="9144000" cy="5143500" type="screen16x9"/>
  <p:notesSz cx="6858000" cy="9144000"/>
  <p:embeddedFontLst>
    <p:embeddedFont>
      <p:font typeface="Atma" panose="020B0604020202020204" charset="0"/>
      <p:regular r:id="rId27"/>
      <p:bold r:id="rId28"/>
    </p:embeddedFont>
    <p:embeddedFont>
      <p:font typeface="Calibri" panose="020F0502020204030204" pitchFamily="34" charset="0"/>
      <p:regular r:id="rId29"/>
      <p:bold r:id="rId30"/>
      <p:italic r:id="rId31"/>
      <p:boldItalic r:id="rId32"/>
    </p:embeddedFont>
    <p:embeddedFont>
      <p:font typeface="Quicksand Light"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3F122-5097-4651-9BE9-B773C76E4D6E}">
  <a:tblStyle styleId="{5823F122-5097-4651-9BE9-B773C76E4D6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58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26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95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26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86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4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88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59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70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3"/>
            </a:gs>
            <a:gs pos="100000">
              <a:schemeClr val="accent2"/>
            </a:gs>
          </a:gsLst>
          <a:lin ang="0" scaled="0"/>
        </a:gra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855300" y="1016175"/>
            <a:ext cx="4548900" cy="311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rgbClr val="FF6B4B"/>
            </a:gs>
          </a:gsLst>
          <a:lin ang="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855300" y="1583350"/>
            <a:ext cx="4548900" cy="1159800"/>
          </a:xfrm>
          <a:prstGeom prst="rect">
            <a:avLst/>
          </a:prstGeom>
        </p:spPr>
        <p:txBody>
          <a:bodyPr spcFirstLastPara="1" wrap="square" lIns="0" tIns="0" rIns="0" bIns="0"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a:off x="855300" y="2840052"/>
            <a:ext cx="4548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rgbClr val="FF4D82"/>
            </a:gs>
          </a:gsLst>
          <a:lin ang="0"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36300" y="1018800"/>
            <a:ext cx="4504500" cy="3369900"/>
          </a:xfrm>
          <a:prstGeom prst="rect">
            <a:avLst/>
          </a:prstGeom>
          <a:effectLst>
            <a:outerShdw blurRad="28575" dist="9525" dir="5400000" algn="bl" rotWithShape="0">
              <a:schemeClr val="dk1">
                <a:alpha val="40000"/>
              </a:schemeClr>
            </a:outerShdw>
          </a:effectLst>
        </p:spPr>
        <p:txBody>
          <a:bodyPr spcFirstLastPara="1" wrap="square" lIns="0" tIns="0" rIns="0" bIns="0" anchor="t" anchorCtr="0">
            <a:noAutofit/>
          </a:bodyPr>
          <a:lstStyle>
            <a:lvl1pPr marL="457200" marR="0" lvl="0" indent="-431800" algn="l" rtl="0">
              <a:lnSpc>
                <a:spcPct val="90000"/>
              </a:lnSpc>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1pPr>
            <a:lvl2pPr marL="914400" lvl="1"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2pPr>
            <a:lvl3pPr marL="1371600" lvl="2"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3pPr>
            <a:lvl4pPr marL="1828800" lvl="3"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4pPr>
            <a:lvl5pPr marL="2286000" lvl="4"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5pPr>
            <a:lvl6pPr marL="2743200" lvl="5"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6pPr>
            <a:lvl7pPr marL="3200400" lvl="6"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7pPr>
            <a:lvl8pPr marL="3657600" lvl="7"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8pPr>
            <a:lvl9pPr marL="4114800" lvl="8"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9pPr>
          </a:lstStyle>
          <a:p>
            <a:endParaRPr/>
          </a:p>
        </p:txBody>
      </p:sp>
      <p:sp>
        <p:nvSpPr>
          <p:cNvPr id="17" name="Google Shape;17;p4"/>
          <p:cNvSpPr txBox="1"/>
          <p:nvPr/>
        </p:nvSpPr>
        <p:spPr>
          <a:xfrm>
            <a:off x="715275" y="901000"/>
            <a:ext cx="616500" cy="653700"/>
          </a:xfrm>
          <a:prstGeom prst="rect">
            <a:avLst/>
          </a:prstGeom>
          <a:noFill/>
          <a:ln>
            <a:noFill/>
          </a:ln>
          <a:effectLst>
            <a:outerShdw blurRad="28575" dist="9525" dir="5400000" algn="bl" rotWithShape="0">
              <a:schemeClr val="dk1">
                <a:alpha val="50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6500"/>
              <a:buFont typeface="Atma"/>
              <a:buNone/>
            </a:pPr>
            <a:r>
              <a:rPr lang="en" sz="6500" b="1">
                <a:solidFill>
                  <a:schemeClr val="lt1"/>
                </a:solidFill>
                <a:latin typeface="Atma"/>
                <a:ea typeface="Atma"/>
                <a:cs typeface="Atma"/>
                <a:sym typeface="Atma"/>
              </a:rPr>
              <a:t>“</a:t>
            </a:r>
            <a:endParaRPr sz="6500" b="1">
              <a:solidFill>
                <a:schemeClr val="lt1"/>
              </a:solidFill>
              <a:latin typeface="Atma"/>
              <a:ea typeface="Atma"/>
              <a:cs typeface="Atma"/>
              <a:sym typeface="Atma"/>
            </a:endParaRPr>
          </a:p>
        </p:txBody>
      </p:sp>
      <p:sp>
        <p:nvSpPr>
          <p:cNvPr id="18" name="Google Shape;18;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chemeClr val="accent5"/>
            </a:gs>
            <a:gs pos="100000">
              <a:schemeClr val="accent6"/>
            </a:gs>
          </a:gsLst>
          <a:lin ang="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55300" y="991175"/>
            <a:ext cx="46935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855300" y="1509926"/>
            <a:ext cx="4693500" cy="264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chemeClr val="accent1"/>
            </a:gs>
            <a:gs pos="100000">
              <a:srgbClr val="BBFF45"/>
            </a:gs>
          </a:gsLst>
          <a:lin ang="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55300" y="991175"/>
            <a:ext cx="58284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855300"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2861673"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4868047"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3"/>
            </a:gs>
            <a:gs pos="100000">
              <a:schemeClr val="accent2"/>
            </a:gs>
          </a:gsLst>
          <a:lin ang="0" scaled="0"/>
        </a:gra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855300" y="991175"/>
            <a:ext cx="46935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8"/>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5"/>
            </a:gs>
            <a:gs pos="100000">
              <a:srgbClr val="FF4D82"/>
            </a:gs>
          </a:gsLst>
          <a:lin ang="0" scaled="0"/>
        </a:gradFill>
        <a:effectLst/>
      </p:bgPr>
    </p:bg>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rgbClr val="BBFF45"/>
            </a:gs>
          </a:gsLst>
          <a:lin ang="0"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0">
            <a:alphaModFix amt="10000"/>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55300" y="991175"/>
            <a:ext cx="4693500" cy="396900"/>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1pPr>
            <a:lvl2pPr lvl="1"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2pPr>
            <a:lvl3pPr lvl="2"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3pPr>
            <a:lvl4pPr lvl="3"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4pPr>
            <a:lvl5pPr lvl="4"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5pPr>
            <a:lvl6pPr lvl="5"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6pPr>
            <a:lvl7pPr lvl="6"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7pPr>
            <a:lvl8pPr lvl="7"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8pPr>
            <a:lvl9pPr lvl="8"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9pPr>
          </a:lstStyle>
          <a:p>
            <a:endParaRPr/>
          </a:p>
        </p:txBody>
      </p:sp>
      <p:sp>
        <p:nvSpPr>
          <p:cNvPr id="8" name="Google Shape;8;p1"/>
          <p:cNvSpPr txBox="1">
            <a:spLocks noGrp="1"/>
          </p:cNvSpPr>
          <p:nvPr>
            <p:ph type="body" idx="1"/>
          </p:nvPr>
        </p:nvSpPr>
        <p:spPr>
          <a:xfrm>
            <a:off x="855300" y="1509926"/>
            <a:ext cx="4693500" cy="2642400"/>
          </a:xfrm>
          <a:prstGeom prst="rect">
            <a:avLst/>
          </a:prstGeom>
          <a:noFill/>
          <a:ln>
            <a:noFill/>
          </a:ln>
          <a:effectLst>
            <a:outerShdw dist="9525" dir="16200000" algn="bl" rotWithShape="0">
              <a:schemeClr val="lt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lt2"/>
              </a:buClr>
              <a:buSzPts val="1800"/>
              <a:buFont typeface="Quicksand Light"/>
              <a:buChar char="➜"/>
              <a:defRPr sz="2200">
                <a:solidFill>
                  <a:schemeClr val="dk1"/>
                </a:solidFill>
                <a:latin typeface="Quicksand Light"/>
                <a:ea typeface="Quicksand Light"/>
                <a:cs typeface="Quicksand Light"/>
                <a:sym typeface="Quicksand Light"/>
              </a:defRPr>
            </a:lvl1pPr>
            <a:lvl2pPr marL="914400" lvl="1"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2pPr>
            <a:lvl3pPr marL="1371600" lvl="2"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3pPr>
            <a:lvl4pPr marL="1828800" lvl="3"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4pPr>
            <a:lvl5pPr marL="2286000" lvl="4"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5pPr>
            <a:lvl6pPr marL="2743200" lvl="5"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6pPr>
            <a:lvl7pPr marL="3200400" lvl="6"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7pPr>
            <a:lvl8pPr marL="3657600" lvl="7"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8pPr>
            <a:lvl9pPr marL="4114800" lvl="8"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9pPr>
          </a:lstStyle>
          <a:p>
            <a:endParaRPr/>
          </a:p>
        </p:txBody>
      </p:sp>
      <p:sp>
        <p:nvSpPr>
          <p:cNvPr id="9" name="Google Shape;9;p1"/>
          <p:cNvSpPr txBox="1">
            <a:spLocks noGrp="1"/>
          </p:cNvSpPr>
          <p:nvPr>
            <p:ph type="sldNum" idx="12"/>
          </p:nvPr>
        </p:nvSpPr>
        <p:spPr>
          <a:xfrm>
            <a:off x="4297650" y="4673651"/>
            <a:ext cx="548700" cy="393600"/>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ctr" anchorCtr="0">
            <a:noAutofit/>
          </a:bodyPr>
          <a:lstStyle>
            <a:lvl1pPr lvl="0" algn="ctr" rtl="0">
              <a:buNone/>
              <a:defRPr sz="1500" b="1">
                <a:solidFill>
                  <a:schemeClr val="lt1"/>
                </a:solidFill>
                <a:latin typeface="Atma"/>
                <a:ea typeface="Atma"/>
                <a:cs typeface="Atma"/>
                <a:sym typeface="Atma"/>
              </a:defRPr>
            </a:lvl1pPr>
            <a:lvl2pPr lvl="1" algn="ctr" rtl="0">
              <a:buNone/>
              <a:defRPr sz="1500" b="1">
                <a:solidFill>
                  <a:schemeClr val="lt1"/>
                </a:solidFill>
                <a:latin typeface="Atma"/>
                <a:ea typeface="Atma"/>
                <a:cs typeface="Atma"/>
                <a:sym typeface="Atma"/>
              </a:defRPr>
            </a:lvl2pPr>
            <a:lvl3pPr lvl="2" algn="ctr" rtl="0">
              <a:buNone/>
              <a:defRPr sz="1500" b="1">
                <a:solidFill>
                  <a:schemeClr val="lt1"/>
                </a:solidFill>
                <a:latin typeface="Atma"/>
                <a:ea typeface="Atma"/>
                <a:cs typeface="Atma"/>
                <a:sym typeface="Atma"/>
              </a:defRPr>
            </a:lvl3pPr>
            <a:lvl4pPr lvl="3" algn="ctr" rtl="0">
              <a:buNone/>
              <a:defRPr sz="1500" b="1">
                <a:solidFill>
                  <a:schemeClr val="lt1"/>
                </a:solidFill>
                <a:latin typeface="Atma"/>
                <a:ea typeface="Atma"/>
                <a:cs typeface="Atma"/>
                <a:sym typeface="Atma"/>
              </a:defRPr>
            </a:lvl4pPr>
            <a:lvl5pPr lvl="4" algn="ctr" rtl="0">
              <a:buNone/>
              <a:defRPr sz="1500" b="1">
                <a:solidFill>
                  <a:schemeClr val="lt1"/>
                </a:solidFill>
                <a:latin typeface="Atma"/>
                <a:ea typeface="Atma"/>
                <a:cs typeface="Atma"/>
                <a:sym typeface="Atma"/>
              </a:defRPr>
            </a:lvl5pPr>
            <a:lvl6pPr lvl="5" algn="ctr" rtl="0">
              <a:buNone/>
              <a:defRPr sz="1500" b="1">
                <a:solidFill>
                  <a:schemeClr val="lt1"/>
                </a:solidFill>
                <a:latin typeface="Atma"/>
                <a:ea typeface="Atma"/>
                <a:cs typeface="Atma"/>
                <a:sym typeface="Atma"/>
              </a:defRPr>
            </a:lvl6pPr>
            <a:lvl7pPr lvl="6" algn="ctr" rtl="0">
              <a:buNone/>
              <a:defRPr sz="1500" b="1">
                <a:solidFill>
                  <a:schemeClr val="lt1"/>
                </a:solidFill>
                <a:latin typeface="Atma"/>
                <a:ea typeface="Atma"/>
                <a:cs typeface="Atma"/>
                <a:sym typeface="Atma"/>
              </a:defRPr>
            </a:lvl7pPr>
            <a:lvl8pPr lvl="7" algn="ctr" rtl="0">
              <a:buNone/>
              <a:defRPr sz="1500" b="1">
                <a:solidFill>
                  <a:schemeClr val="lt1"/>
                </a:solidFill>
                <a:latin typeface="Atma"/>
                <a:ea typeface="Atma"/>
                <a:cs typeface="Atma"/>
                <a:sym typeface="Atma"/>
              </a:defRPr>
            </a:lvl8pPr>
            <a:lvl9pPr lvl="8" algn="ctr" rtl="0">
              <a:buNone/>
              <a:defRPr sz="1500" b="1">
                <a:solidFill>
                  <a:schemeClr val="lt1"/>
                </a:solidFill>
                <a:latin typeface="Atma"/>
                <a:ea typeface="Atma"/>
                <a:cs typeface="Atma"/>
                <a:sym typeface="Atma"/>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9C0D251-C4CA-46BD-BF10-54FBE65DE0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a:t>
            </a:fld>
            <a:endParaRPr lang="es-MX"/>
          </a:p>
        </p:txBody>
      </p:sp>
      <p:pic>
        <p:nvPicPr>
          <p:cNvPr id="3" name="Imagen 2">
            <a:extLst>
              <a:ext uri="{FF2B5EF4-FFF2-40B4-BE49-F238E27FC236}">
                <a16:creationId xmlns:a16="http://schemas.microsoft.com/office/drawing/2014/main" id="{09527059-206F-4188-A17D-F2A26F44D932}"/>
              </a:ext>
            </a:extLst>
          </p:cNvPr>
          <p:cNvPicPr>
            <a:picLocks noChangeAspect="1"/>
          </p:cNvPicPr>
          <p:nvPr/>
        </p:nvPicPr>
        <p:blipFill>
          <a:blip r:embed="rId2"/>
          <a:stretch>
            <a:fillRect/>
          </a:stretch>
        </p:blipFill>
        <p:spPr>
          <a:xfrm>
            <a:off x="1587324" y="209550"/>
            <a:ext cx="6159852" cy="5143500"/>
          </a:xfrm>
          <a:prstGeom prst="rect">
            <a:avLst/>
          </a:prstGeom>
        </p:spPr>
      </p:pic>
      <p:pic>
        <p:nvPicPr>
          <p:cNvPr id="4" name="Imagen 3">
            <a:extLst>
              <a:ext uri="{FF2B5EF4-FFF2-40B4-BE49-F238E27FC236}">
                <a16:creationId xmlns:a16="http://schemas.microsoft.com/office/drawing/2014/main" id="{855C08A9-E499-4DDD-A734-41A2E1107695}"/>
              </a:ext>
            </a:extLst>
          </p:cNvPr>
          <p:cNvPicPr>
            <a:picLocks noChangeAspect="1"/>
          </p:cNvPicPr>
          <p:nvPr/>
        </p:nvPicPr>
        <p:blipFill>
          <a:blip r:embed="rId3"/>
          <a:stretch>
            <a:fillRect/>
          </a:stretch>
        </p:blipFill>
        <p:spPr>
          <a:xfrm>
            <a:off x="1149410" y="325324"/>
            <a:ext cx="1530229" cy="1140051"/>
          </a:xfrm>
          <a:prstGeom prst="rect">
            <a:avLst/>
          </a:prstGeom>
        </p:spPr>
      </p:pic>
    </p:spTree>
    <p:extLst>
      <p:ext uri="{BB962C8B-B14F-4D97-AF65-F5344CB8AC3E}">
        <p14:creationId xmlns:p14="http://schemas.microsoft.com/office/powerpoint/2010/main" val="413154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0"/>
          <p:cNvSpPr txBox="1">
            <a:spLocks noGrp="1"/>
          </p:cNvSpPr>
          <p:nvPr>
            <p:ph type="body" idx="1"/>
          </p:nvPr>
        </p:nvSpPr>
        <p:spPr>
          <a:xfrm>
            <a:off x="724144" y="1080122"/>
            <a:ext cx="4234800" cy="2060155"/>
          </a:xfrm>
          <a:prstGeom prst="rect">
            <a:avLst/>
          </a:prstGeom>
        </p:spPr>
        <p:txBody>
          <a:bodyPr spcFirstLastPara="1" wrap="square" lIns="0" tIns="0" rIns="0" bIns="0" anchor="t" anchorCtr="0">
            <a:noAutofit/>
          </a:bodyPr>
          <a:lstStyle/>
          <a:p>
            <a:pPr marL="0" lvl="0" indent="0">
              <a:buNone/>
            </a:pPr>
            <a:r>
              <a:rPr lang="es-MX" sz="2400" dirty="0">
                <a:latin typeface="Atma" panose="020B0604020202020204" charset="0"/>
                <a:cs typeface="Atma" panose="020B0604020202020204" charset="0"/>
              </a:rPr>
              <a:t>La estrategia de </a:t>
            </a:r>
            <a:r>
              <a:rPr lang="es-MX" sz="2400" b="1" dirty="0">
                <a:latin typeface="Atma" panose="020B0604020202020204" charset="0"/>
                <a:cs typeface="Atma" panose="020B0604020202020204" charset="0"/>
              </a:rPr>
              <a:t>pautas digitales </a:t>
            </a:r>
            <a:r>
              <a:rPr lang="es-MX" sz="2400" dirty="0">
                <a:latin typeface="Atma" panose="020B0604020202020204" charset="0"/>
                <a:cs typeface="Atma" panose="020B0604020202020204" charset="0"/>
              </a:rPr>
              <a:t>consta de formar una pauta digital para representar el primer sumando con una mano y con la otra representar el segundo sumando y al final contar todos los dedos para determinar la suma.</a:t>
            </a:r>
            <a:endParaRPr sz="2400" dirty="0">
              <a:latin typeface="Atma" panose="020B0604020202020204" charset="0"/>
              <a:cs typeface="Atma" panose="020B0604020202020204" charset="0"/>
            </a:endParaRPr>
          </a:p>
        </p:txBody>
      </p:sp>
      <p:pic>
        <p:nvPicPr>
          <p:cNvPr id="283" name="Google Shape;283;p20"/>
          <p:cNvPicPr preferRelativeResize="0"/>
          <p:nvPr/>
        </p:nvPicPr>
        <p:blipFill rotWithShape="1">
          <a:blip r:embed="rId3">
            <a:alphaModFix/>
          </a:blip>
          <a:srcRect t="3741" b="30620"/>
          <a:stretch/>
        </p:blipFill>
        <p:spPr>
          <a:xfrm>
            <a:off x="5090100" y="0"/>
            <a:ext cx="4053900" cy="5143500"/>
          </a:xfrm>
          <a:prstGeom prst="rect">
            <a:avLst/>
          </a:prstGeom>
          <a:noFill/>
          <a:ln>
            <a:noFill/>
          </a:ln>
        </p:spPr>
      </p:pic>
      <p:sp>
        <p:nvSpPr>
          <p:cNvPr id="284" name="Google Shape;284;p20"/>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dirty="0"/>
          </a:p>
        </p:txBody>
      </p:sp>
      <p:grpSp>
        <p:nvGrpSpPr>
          <p:cNvPr id="285" name="Google Shape;285;p20"/>
          <p:cNvGrpSpPr/>
          <p:nvPr/>
        </p:nvGrpSpPr>
        <p:grpSpPr>
          <a:xfrm rot="-887741">
            <a:off x="6093557" y="1145667"/>
            <a:ext cx="590098" cy="591310"/>
            <a:chOff x="2893887" y="2547824"/>
            <a:chExt cx="1212350" cy="1214840"/>
          </a:xfrm>
        </p:grpSpPr>
        <p:sp>
          <p:nvSpPr>
            <p:cNvPr id="286" name="Google Shape;286;p20"/>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0"/>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0"/>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0"/>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 name="Google Shape;290;p20"/>
          <p:cNvGrpSpPr/>
          <p:nvPr/>
        </p:nvGrpSpPr>
        <p:grpSpPr>
          <a:xfrm rot="887741" flipH="1">
            <a:off x="7479010" y="1274141"/>
            <a:ext cx="590098" cy="591310"/>
            <a:chOff x="2893887" y="2547824"/>
            <a:chExt cx="1212350" cy="1214840"/>
          </a:xfrm>
        </p:grpSpPr>
        <p:sp>
          <p:nvSpPr>
            <p:cNvPr id="291" name="Google Shape;291;p20"/>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0"/>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0"/>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0"/>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884;p37"/>
          <p:cNvSpPr/>
          <p:nvPr/>
        </p:nvSpPr>
        <p:spPr>
          <a:xfrm>
            <a:off x="291591" y="1208596"/>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rgbClr val="FF6B4B"/>
            </a:gs>
          </a:gsLst>
          <a:lin ang="0" scaled="0"/>
        </a:gradFill>
        <a:effectLst/>
      </p:bgPr>
    </p:bg>
    <p:spTree>
      <p:nvGrpSpPr>
        <p:cNvPr id="1" name="Shape 353"/>
        <p:cNvGrpSpPr/>
        <p:nvPr/>
      </p:nvGrpSpPr>
      <p:grpSpPr>
        <a:xfrm>
          <a:off x="0" y="0"/>
          <a:ext cx="0" cy="0"/>
          <a:chOff x="0" y="0"/>
          <a:chExt cx="0" cy="0"/>
        </a:xfrm>
      </p:grpSpPr>
      <p:sp>
        <p:nvSpPr>
          <p:cNvPr id="354" name="Google Shape;354;p23"/>
          <p:cNvSpPr/>
          <p:nvPr/>
        </p:nvSpPr>
        <p:spPr>
          <a:xfrm rot="10800000">
            <a:off x="5897526" y="1501911"/>
            <a:ext cx="1388149" cy="1028739"/>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FFFFFF">
                  <a:alpha val="0"/>
                </a:srgbClr>
              </a:gs>
              <a:gs pos="65000">
                <a:schemeClr val="accent6"/>
              </a:gs>
              <a:gs pos="100000">
                <a:schemeClr val="accent6"/>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3"/>
          <p:cNvSpPr/>
          <p:nvPr/>
        </p:nvSpPr>
        <p:spPr>
          <a:xfrm rot="10800000">
            <a:off x="7517901" y="1501911"/>
            <a:ext cx="1388149" cy="1028739"/>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FFFFFF">
                  <a:alpha val="0"/>
                </a:srgbClr>
              </a:gs>
              <a:gs pos="65000">
                <a:schemeClr val="accent6"/>
              </a:gs>
              <a:gs pos="100000">
                <a:schemeClr val="accent6"/>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3"/>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359" name="Google Shape;359;p23"/>
          <p:cNvGrpSpPr/>
          <p:nvPr/>
        </p:nvGrpSpPr>
        <p:grpSpPr>
          <a:xfrm>
            <a:off x="5913493" y="2173056"/>
            <a:ext cx="1286011" cy="756474"/>
            <a:chOff x="5682925" y="1139232"/>
            <a:chExt cx="2115150" cy="1244200"/>
          </a:xfrm>
        </p:grpSpPr>
        <p:sp>
          <p:nvSpPr>
            <p:cNvPr id="360" name="Google Shape;360;p23"/>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3"/>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3"/>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3"/>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3"/>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 name="Google Shape;365;p23"/>
          <p:cNvGrpSpPr/>
          <p:nvPr/>
        </p:nvGrpSpPr>
        <p:grpSpPr>
          <a:xfrm>
            <a:off x="7199506" y="3084690"/>
            <a:ext cx="1276896" cy="556792"/>
            <a:chOff x="7199506" y="3084690"/>
            <a:chExt cx="1276896" cy="556792"/>
          </a:xfrm>
        </p:grpSpPr>
        <p:sp>
          <p:nvSpPr>
            <p:cNvPr id="366" name="Google Shape;366;p23"/>
            <p:cNvSpPr/>
            <p:nvPr/>
          </p:nvSpPr>
          <p:spPr>
            <a:xfrm>
              <a:off x="7199506" y="3084690"/>
              <a:ext cx="1276896" cy="556446"/>
            </a:xfrm>
            <a:custGeom>
              <a:avLst/>
              <a:gdLst/>
              <a:ahLst/>
              <a:cxnLst/>
              <a:rect l="l" t="t" r="r" b="b"/>
              <a:pathLst>
                <a:path w="2101887" h="915961" extrusionOk="0">
                  <a:moveTo>
                    <a:pt x="2101887" y="915961"/>
                  </a:moveTo>
                  <a:cubicBezTo>
                    <a:pt x="2021749" y="335539"/>
                    <a:pt x="1486260" y="-70029"/>
                    <a:pt x="905838" y="10095"/>
                  </a:cubicBezTo>
                  <a:cubicBezTo>
                    <a:pt x="435076" y="75076"/>
                    <a:pt x="65001" y="445199"/>
                    <a:pt x="0" y="91596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3"/>
            <p:cNvSpPr/>
            <p:nvPr/>
          </p:nvSpPr>
          <p:spPr>
            <a:xfrm>
              <a:off x="7632485" y="3505663"/>
              <a:ext cx="411651" cy="135819"/>
            </a:xfrm>
            <a:custGeom>
              <a:avLst/>
              <a:gdLst/>
              <a:ahLst/>
              <a:cxnLst/>
              <a:rect l="l" t="t" r="r" b="b"/>
              <a:pathLst>
                <a:path w="677615" h="223570" extrusionOk="0">
                  <a:moveTo>
                    <a:pt x="677615" y="223571"/>
                  </a:moveTo>
                  <a:cubicBezTo>
                    <a:pt x="597476" y="36451"/>
                    <a:pt x="380829" y="-50277"/>
                    <a:pt x="193702" y="29855"/>
                  </a:cubicBezTo>
                  <a:cubicBezTo>
                    <a:pt x="106646" y="67143"/>
                    <a:pt x="37261" y="136508"/>
                    <a:pt x="0" y="22357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3"/>
            <p:cNvSpPr/>
            <p:nvPr/>
          </p:nvSpPr>
          <p:spPr>
            <a:xfrm>
              <a:off x="7342805" y="3157018"/>
              <a:ext cx="198939" cy="323411"/>
            </a:xfrm>
            <a:custGeom>
              <a:avLst/>
              <a:gdLst/>
              <a:ahLst/>
              <a:cxnLst/>
              <a:rect l="l" t="t" r="r" b="b"/>
              <a:pathLst>
                <a:path w="327471" h="532363" extrusionOk="0">
                  <a:moveTo>
                    <a:pt x="327471" y="0"/>
                  </a:moveTo>
                  <a:cubicBezTo>
                    <a:pt x="201853" y="65241"/>
                    <a:pt x="90549" y="154893"/>
                    <a:pt x="0" y="263703"/>
                  </a:cubicBezTo>
                  <a:cubicBezTo>
                    <a:pt x="20068" y="397473"/>
                    <a:pt x="58699" y="521174"/>
                    <a:pt x="132674" y="531722"/>
                  </a:cubicBezTo>
                  <a:cubicBezTo>
                    <a:pt x="260758" y="550010"/>
                    <a:pt x="311101" y="173017"/>
                    <a:pt x="327471" y="0"/>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69" name="Google Shape;369;p23"/>
            <p:cNvSpPr/>
            <p:nvPr/>
          </p:nvSpPr>
          <p:spPr>
            <a:xfrm>
              <a:off x="8134427" y="3156684"/>
              <a:ext cx="200395" cy="330119"/>
            </a:xfrm>
            <a:custGeom>
              <a:avLst/>
              <a:gdLst/>
              <a:ahLst/>
              <a:cxnLst/>
              <a:rect l="l" t="t" r="r" b="b"/>
              <a:pathLst>
                <a:path w="329869" h="543406" extrusionOk="0">
                  <a:moveTo>
                    <a:pt x="329869" y="265827"/>
                  </a:moveTo>
                  <a:cubicBezTo>
                    <a:pt x="238840" y="156010"/>
                    <a:pt x="126646" y="65611"/>
                    <a:pt x="0" y="0"/>
                  </a:cubicBezTo>
                  <a:cubicBezTo>
                    <a:pt x="15206" y="167469"/>
                    <a:pt x="65001" y="561654"/>
                    <a:pt x="195825" y="542750"/>
                  </a:cubicBezTo>
                  <a:cubicBezTo>
                    <a:pt x="271443" y="531927"/>
                    <a:pt x="310143" y="402952"/>
                    <a:pt x="329869" y="265827"/>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370" name="Google Shape;370;p23"/>
          <p:cNvGrpSpPr/>
          <p:nvPr/>
        </p:nvGrpSpPr>
        <p:grpSpPr>
          <a:xfrm>
            <a:off x="7517893" y="2173056"/>
            <a:ext cx="1286011" cy="756474"/>
            <a:chOff x="5682925" y="1139232"/>
            <a:chExt cx="2115150" cy="1244200"/>
          </a:xfrm>
        </p:grpSpPr>
        <p:sp>
          <p:nvSpPr>
            <p:cNvPr id="371" name="Google Shape;371;p23"/>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3"/>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3"/>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3"/>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3"/>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 name="Google Shape;282;p20"/>
          <p:cNvSpPr txBox="1">
            <a:spLocks/>
          </p:cNvSpPr>
          <p:nvPr/>
        </p:nvSpPr>
        <p:spPr>
          <a:xfrm>
            <a:off x="831711" y="1243585"/>
            <a:ext cx="4727778" cy="205350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800" dirty="0">
                <a:latin typeface="Atma" panose="020B0604020202020204" charset="0"/>
                <a:cs typeface="Atma" panose="020B0604020202020204" charset="0"/>
              </a:rPr>
              <a:t>Algunos niños usan la estrategia de </a:t>
            </a:r>
            <a:r>
              <a:rPr lang="es-MX" sz="2800" b="1" dirty="0">
                <a:latin typeface="Atma" panose="020B0604020202020204" charset="0"/>
                <a:cs typeface="Atma" panose="020B0604020202020204" charset="0"/>
              </a:rPr>
              <a:t>reconocimiento de pautas</a:t>
            </a:r>
            <a:r>
              <a:rPr lang="es-MX" sz="2800" dirty="0">
                <a:latin typeface="Atma" panose="020B0604020202020204" charset="0"/>
                <a:cs typeface="Atma" panose="020B0604020202020204" charset="0"/>
              </a:rPr>
              <a:t>, Esta consiste en representar el primer sumando con una mano y con la otra el segundo sumando y al final reconocer el resultado de la suma sin necesidad de contar.</a:t>
            </a:r>
          </a:p>
        </p:txBody>
      </p:sp>
      <p:sp>
        <p:nvSpPr>
          <p:cNvPr id="26" name="Google Shape;884;p37"/>
          <p:cNvSpPr/>
          <p:nvPr/>
        </p:nvSpPr>
        <p:spPr>
          <a:xfrm>
            <a:off x="430098" y="1243585"/>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9" name="Google Shape;469;p26"/>
          <p:cNvSpPr txBox="1">
            <a:spLocks noGrp="1"/>
          </p:cNvSpPr>
          <p:nvPr>
            <p:ph type="ctrTitle" idx="4294967295"/>
          </p:nvPr>
        </p:nvSpPr>
        <p:spPr>
          <a:xfrm>
            <a:off x="2643456" y="2083108"/>
            <a:ext cx="3828372"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800" dirty="0"/>
              <a:t>Procedimientos</a:t>
            </a:r>
            <a:br>
              <a:rPr lang="en" sz="3800" dirty="0"/>
            </a:br>
            <a:r>
              <a:rPr lang="en" sz="3800" dirty="0"/>
              <a:t>mentales</a:t>
            </a:r>
            <a:endParaRPr sz="3800" dirty="0"/>
          </a:p>
        </p:txBody>
      </p:sp>
      <p:sp>
        <p:nvSpPr>
          <p:cNvPr id="471" name="Google Shape;471;p2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472" name="Google Shape;472;p26"/>
          <p:cNvGrpSpPr/>
          <p:nvPr/>
        </p:nvGrpSpPr>
        <p:grpSpPr>
          <a:xfrm>
            <a:off x="6650037" y="1866988"/>
            <a:ext cx="1735952" cy="1626630"/>
            <a:chOff x="175906" y="401530"/>
            <a:chExt cx="2115209" cy="1982245"/>
          </a:xfrm>
        </p:grpSpPr>
        <p:sp>
          <p:nvSpPr>
            <p:cNvPr id="473" name="Google Shape;473;p26"/>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6"/>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6"/>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6"/>
            <p:cNvSpPr/>
            <p:nvPr/>
          </p:nvSpPr>
          <p:spPr>
            <a:xfrm>
              <a:off x="371497" y="908954"/>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477" name="Google Shape;477;p26"/>
            <p:cNvSpPr/>
            <p:nvPr/>
          </p:nvSpPr>
          <p:spPr>
            <a:xfrm>
              <a:off x="545372" y="1081651"/>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8" name="Google Shape;478;p26"/>
          <p:cNvGrpSpPr/>
          <p:nvPr/>
        </p:nvGrpSpPr>
        <p:grpSpPr>
          <a:xfrm>
            <a:off x="758172" y="1866988"/>
            <a:ext cx="1735952" cy="1626630"/>
            <a:chOff x="175906" y="401530"/>
            <a:chExt cx="2115209" cy="1982245"/>
          </a:xfrm>
        </p:grpSpPr>
        <p:sp>
          <p:nvSpPr>
            <p:cNvPr id="479" name="Google Shape;479;p26"/>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6"/>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6"/>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6"/>
            <p:cNvSpPr/>
            <p:nvPr/>
          </p:nvSpPr>
          <p:spPr>
            <a:xfrm>
              <a:off x="1299972" y="908954"/>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483" name="Google Shape;483;p26"/>
            <p:cNvSpPr/>
            <p:nvPr/>
          </p:nvSpPr>
          <p:spPr>
            <a:xfrm>
              <a:off x="1473848" y="1081651"/>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4" name="Google Shape;484;p26"/>
          <p:cNvSpPr/>
          <p:nvPr/>
        </p:nvSpPr>
        <p:spPr>
          <a:xfrm rot="-427501">
            <a:off x="6360021" y="1183996"/>
            <a:ext cx="2133628" cy="789826"/>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6"/>
          <p:cNvSpPr/>
          <p:nvPr/>
        </p:nvSpPr>
        <p:spPr>
          <a:xfrm rot="427501" flipH="1">
            <a:off x="650333" y="1183996"/>
            <a:ext cx="2133628" cy="789826"/>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892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22"/>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307" name="Google Shape;307;p22"/>
          <p:cNvGrpSpPr/>
          <p:nvPr/>
        </p:nvGrpSpPr>
        <p:grpSpPr>
          <a:xfrm>
            <a:off x="5575395" y="878971"/>
            <a:ext cx="3157483" cy="3233149"/>
            <a:chOff x="5575395" y="955171"/>
            <a:chExt cx="3157483" cy="3233149"/>
          </a:xfrm>
        </p:grpSpPr>
        <p:grpSp>
          <p:nvGrpSpPr>
            <p:cNvPr id="308" name="Google Shape;308;p22"/>
            <p:cNvGrpSpPr/>
            <p:nvPr/>
          </p:nvGrpSpPr>
          <p:grpSpPr>
            <a:xfrm>
              <a:off x="6169433" y="3369626"/>
              <a:ext cx="1969582" cy="818694"/>
              <a:chOff x="6169433" y="3369626"/>
              <a:chExt cx="1969582" cy="818694"/>
            </a:xfrm>
          </p:grpSpPr>
          <p:sp>
            <p:nvSpPr>
              <p:cNvPr id="309" name="Google Shape;309;p22"/>
              <p:cNvSpPr/>
              <p:nvPr/>
            </p:nvSpPr>
            <p:spPr>
              <a:xfrm rot="10800000">
                <a:off x="6169433" y="3369626"/>
                <a:ext cx="1969582" cy="818694"/>
              </a:xfrm>
              <a:custGeom>
                <a:avLst/>
                <a:gdLst/>
                <a:ahLst/>
                <a:cxnLst/>
                <a:rect l="l" t="t" r="r" b="b"/>
                <a:pathLst>
                  <a:path w="2365864" h="983416" extrusionOk="0">
                    <a:moveTo>
                      <a:pt x="0" y="791179"/>
                    </a:moveTo>
                    <a:cubicBezTo>
                      <a:pt x="0" y="354253"/>
                      <a:pt x="529598" y="0"/>
                      <a:pt x="1182898" y="0"/>
                    </a:cubicBezTo>
                    <a:cubicBezTo>
                      <a:pt x="1836197" y="0"/>
                      <a:pt x="2365865" y="354253"/>
                      <a:pt x="2365865" y="791179"/>
                    </a:cubicBezTo>
                    <a:cubicBezTo>
                      <a:pt x="2365865" y="1228104"/>
                      <a:pt x="1836197" y="783576"/>
                      <a:pt x="1182898" y="783576"/>
                    </a:cubicBezTo>
                    <a:cubicBezTo>
                      <a:pt x="529598" y="783576"/>
                      <a:pt x="0" y="1228104"/>
                      <a:pt x="0" y="791179"/>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310" name="Google Shape;310;p22"/>
              <p:cNvSpPr/>
              <p:nvPr/>
            </p:nvSpPr>
            <p:spPr>
              <a:xfrm rot="10800000">
                <a:off x="7520552" y="3422053"/>
                <a:ext cx="237495" cy="379430"/>
              </a:xfrm>
              <a:custGeom>
                <a:avLst/>
                <a:gdLst/>
                <a:ahLst/>
                <a:cxnLst/>
                <a:rect l="l" t="t" r="r" b="b"/>
                <a:pathLst>
                  <a:path w="285279" h="455772" extrusionOk="0">
                    <a:moveTo>
                      <a:pt x="0" y="455773"/>
                    </a:moveTo>
                    <a:cubicBezTo>
                      <a:pt x="86303" y="430567"/>
                      <a:pt x="182195" y="401799"/>
                      <a:pt x="285279" y="377141"/>
                    </a:cubicBezTo>
                    <a:cubicBezTo>
                      <a:pt x="275279" y="230837"/>
                      <a:pt x="245005" y="11450"/>
                      <a:pt x="153838" y="422"/>
                    </a:cubicBezTo>
                    <a:cubicBezTo>
                      <a:pt x="44316" y="-13482"/>
                      <a:pt x="9589" y="320085"/>
                      <a:pt x="0" y="455773"/>
                    </a:cubicBezTo>
                    <a:close/>
                  </a:path>
                </a:pathLst>
              </a:custGeom>
              <a:gradFill>
                <a:gsLst>
                  <a:gs pos="0">
                    <a:srgbClr val="F0E0C7"/>
                  </a:gs>
                  <a:gs pos="50000">
                    <a:srgbClr val="F8F1E4"/>
                  </a:gs>
                  <a:gs pos="100000">
                    <a:schemeClr val="lt1"/>
                  </a:gs>
                </a:gsLst>
                <a:lin ang="16200038"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1" name="Google Shape;311;p22"/>
              <p:cNvSpPr/>
              <p:nvPr/>
            </p:nvSpPr>
            <p:spPr>
              <a:xfrm rot="10800000">
                <a:off x="6546927" y="3421483"/>
                <a:ext cx="235328" cy="380217"/>
              </a:xfrm>
              <a:custGeom>
                <a:avLst/>
                <a:gdLst/>
                <a:ahLst/>
                <a:cxnLst/>
                <a:rect l="l" t="t" r="r" b="b"/>
                <a:pathLst>
                  <a:path w="282676" h="456717" extrusionOk="0">
                    <a:moveTo>
                      <a:pt x="282676" y="456718"/>
                    </a:moveTo>
                    <a:cubicBezTo>
                      <a:pt x="278567" y="331510"/>
                      <a:pt x="257333" y="14107"/>
                      <a:pt x="147194" y="408"/>
                    </a:cubicBezTo>
                    <a:cubicBezTo>
                      <a:pt x="55070" y="-11099"/>
                      <a:pt x="15823" y="223152"/>
                      <a:pt x="0" y="378566"/>
                    </a:cubicBezTo>
                    <a:cubicBezTo>
                      <a:pt x="102125" y="403155"/>
                      <a:pt x="197127" y="431718"/>
                      <a:pt x="282676" y="456718"/>
                    </a:cubicBezTo>
                    <a:close/>
                  </a:path>
                </a:pathLst>
              </a:custGeom>
              <a:gradFill>
                <a:gsLst>
                  <a:gs pos="0">
                    <a:srgbClr val="F0E0C7"/>
                  </a:gs>
                  <a:gs pos="50000">
                    <a:srgbClr val="F8F1E4"/>
                  </a:gs>
                  <a:gs pos="100000">
                    <a:schemeClr val="lt1"/>
                  </a:gs>
                </a:gsLst>
                <a:lin ang="16200038"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312" name="Google Shape;312;p22"/>
            <p:cNvGrpSpPr/>
            <p:nvPr/>
          </p:nvGrpSpPr>
          <p:grpSpPr>
            <a:xfrm>
              <a:off x="8241903" y="1453229"/>
              <a:ext cx="490975" cy="773870"/>
              <a:chOff x="1620532" y="2740711"/>
              <a:chExt cx="745257" cy="1174666"/>
            </a:xfrm>
          </p:grpSpPr>
          <p:sp>
            <p:nvSpPr>
              <p:cNvPr id="313" name="Google Shape;313;p22"/>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2"/>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2"/>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2"/>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2"/>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8" name="Google Shape;318;p22"/>
            <p:cNvGrpSpPr/>
            <p:nvPr/>
          </p:nvGrpSpPr>
          <p:grpSpPr>
            <a:xfrm>
              <a:off x="5575395" y="1453229"/>
              <a:ext cx="490950" cy="773870"/>
              <a:chOff x="188982" y="2740711"/>
              <a:chExt cx="745218" cy="1174666"/>
            </a:xfrm>
          </p:grpSpPr>
          <p:sp>
            <p:nvSpPr>
              <p:cNvPr id="319" name="Google Shape;319;p22"/>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2"/>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2"/>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2"/>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2"/>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4" name="Google Shape;324;p22"/>
            <p:cNvSpPr/>
            <p:nvPr/>
          </p:nvSpPr>
          <p:spPr>
            <a:xfrm rot="10800000">
              <a:off x="6297810" y="955171"/>
              <a:ext cx="1808990" cy="1572953"/>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FFFFFF">
                    <a:alpha val="0"/>
                  </a:srgbClr>
                </a:gs>
                <a:gs pos="65000">
                  <a:srgbClr val="FF4D6A"/>
                </a:gs>
                <a:gs pos="100000">
                  <a:srgbClr val="FF4D6A"/>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5" name="Google Shape;325;p22"/>
            <p:cNvGrpSpPr/>
            <p:nvPr/>
          </p:nvGrpSpPr>
          <p:grpSpPr>
            <a:xfrm>
              <a:off x="5738625" y="2150990"/>
              <a:ext cx="1316755" cy="1022671"/>
              <a:chOff x="2860826" y="401530"/>
              <a:chExt cx="2115269" cy="1642581"/>
            </a:xfrm>
          </p:grpSpPr>
          <p:sp>
            <p:nvSpPr>
              <p:cNvPr id="326" name="Google Shape;326;p22"/>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2"/>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2"/>
              <p:cNvSpPr/>
              <p:nvPr/>
            </p:nvSpPr>
            <p:spPr>
              <a:xfrm>
                <a:off x="3347496"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2"/>
              <p:cNvSpPr/>
              <p:nvPr/>
            </p:nvSpPr>
            <p:spPr>
              <a:xfrm>
                <a:off x="3521371"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2"/>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1" name="Google Shape;331;p22"/>
            <p:cNvGrpSpPr/>
            <p:nvPr/>
          </p:nvGrpSpPr>
          <p:grpSpPr>
            <a:xfrm>
              <a:off x="7270325" y="2150990"/>
              <a:ext cx="1316755" cy="1022671"/>
              <a:chOff x="2860826" y="401530"/>
              <a:chExt cx="2115269" cy="1642581"/>
            </a:xfrm>
          </p:grpSpPr>
          <p:sp>
            <p:nvSpPr>
              <p:cNvPr id="332" name="Google Shape;332;p22"/>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2"/>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2"/>
              <p:cNvSpPr/>
              <p:nvPr/>
            </p:nvSpPr>
            <p:spPr>
              <a:xfrm>
                <a:off x="3347496"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2"/>
              <p:cNvSpPr/>
              <p:nvPr/>
            </p:nvSpPr>
            <p:spPr>
              <a:xfrm>
                <a:off x="3521371"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2"/>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8" name="Google Shape;282;p20"/>
          <p:cNvSpPr txBox="1">
            <a:spLocks/>
          </p:cNvSpPr>
          <p:nvPr/>
        </p:nvSpPr>
        <p:spPr>
          <a:xfrm>
            <a:off x="695694" y="378341"/>
            <a:ext cx="5193769" cy="207358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dirty="0">
                <a:latin typeface="Atma" panose="020B0604020202020204" charset="0"/>
                <a:cs typeface="Atma" panose="020B0604020202020204" charset="0"/>
              </a:rPr>
              <a:t>Con el tiempo, los niños abandonan espontáneamente los procedimientos concretos e inventan procedimientos mentales para calcular sumas.</a:t>
            </a:r>
          </a:p>
          <a:p>
            <a:r>
              <a:rPr lang="es-MX" sz="2400" dirty="0">
                <a:latin typeface="Atma" panose="020B0604020202020204" charset="0"/>
                <a:cs typeface="Atma" panose="020B0604020202020204" charset="0"/>
              </a:rPr>
              <a:t>El procedimiento más básico de adición mental es contarlo todo empezando por el primer sumando, la técnica CTP es una invención bastante sofisticada porque no refleja directamente el proceso concreto y global de contarlo todo y comporta la enumeración del segundo sumando a medida que el niño cuenta a partir del primer número.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8"/>
          <p:cNvSpPr/>
          <p:nvPr/>
        </p:nvSpPr>
        <p:spPr>
          <a:xfrm rot="-7196807" flipH="1">
            <a:off x="7605748" y="1453785"/>
            <a:ext cx="1547670" cy="120806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8"/>
          <p:cNvSpPr/>
          <p:nvPr/>
        </p:nvSpPr>
        <p:spPr>
          <a:xfrm rot="7196807">
            <a:off x="6005548" y="1453785"/>
            <a:ext cx="1547670" cy="120806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108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8"/>
          <p:cNvSpPr txBox="1">
            <a:spLocks noGrp="1"/>
          </p:cNvSpPr>
          <p:nvPr>
            <p:ph type="body" idx="1"/>
          </p:nvPr>
        </p:nvSpPr>
        <p:spPr>
          <a:xfrm>
            <a:off x="674595" y="788176"/>
            <a:ext cx="5277746" cy="3468526"/>
          </a:xfrm>
          <a:prstGeom prst="rect">
            <a:avLst/>
          </a:prstGeom>
        </p:spPr>
        <p:txBody>
          <a:bodyPr spcFirstLastPara="1" wrap="square" lIns="0" tIns="0" rIns="0" bIns="0" anchor="t" anchorCtr="0">
            <a:noAutofit/>
          </a:bodyPr>
          <a:lstStyle/>
          <a:p>
            <a:pPr marL="0" lvl="0" indent="0">
              <a:buNone/>
            </a:pPr>
            <a:r>
              <a:rPr lang="es-MX" sz="2800" b="1" dirty="0">
                <a:solidFill>
                  <a:schemeClr val="bg1"/>
                </a:solidFill>
                <a:latin typeface="Atma" panose="020B0604020202020204" charset="0"/>
                <a:cs typeface="Atma" panose="020B0604020202020204" charset="0"/>
              </a:rPr>
              <a:t>Llevar la cuenta. </a:t>
            </a:r>
          </a:p>
          <a:p>
            <a:pPr marL="0" lvl="0" indent="0">
              <a:buNone/>
            </a:pPr>
            <a:r>
              <a:rPr lang="es-MX" sz="2400" dirty="0">
                <a:latin typeface="Atma" panose="020B0604020202020204" charset="0"/>
                <a:cs typeface="Atma" panose="020B0604020202020204" charset="0"/>
              </a:rPr>
              <a:t>Los niños usan objetos concretos para llevar la cuenta y el empleo de los dedos es uno de los métodos favoritos. </a:t>
            </a:r>
          </a:p>
          <a:p>
            <a:pPr marL="0" lvl="0" indent="0">
              <a:buNone/>
            </a:pPr>
            <a:r>
              <a:rPr lang="es-MX" sz="2400" dirty="0">
                <a:latin typeface="Atma" panose="020B0604020202020204" charset="0"/>
                <a:cs typeface="Atma" panose="020B0604020202020204" charset="0"/>
              </a:rPr>
              <a:t>Si un niño puede reconocer automáticamente pautas digitales, el procedimiento para llevar la cuenta requiere poca atención y puede ejecutarse con gran eficacia.</a:t>
            </a:r>
            <a:endParaRPr sz="1800" dirty="0">
              <a:latin typeface="Atma" panose="020B0604020202020204" charset="0"/>
              <a:cs typeface="Atma" panose="020B0604020202020204" charset="0"/>
            </a:endParaRPr>
          </a:p>
        </p:txBody>
      </p:sp>
      <p:sp>
        <p:nvSpPr>
          <p:cNvPr id="533" name="Google Shape;533;p28"/>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537" name="Google Shape;537;p28"/>
          <p:cNvGrpSpPr/>
          <p:nvPr/>
        </p:nvGrpSpPr>
        <p:grpSpPr>
          <a:xfrm>
            <a:off x="7059482" y="2189101"/>
            <a:ext cx="1103789" cy="1034333"/>
            <a:chOff x="8438871" y="401534"/>
            <a:chExt cx="2115348" cy="1982241"/>
          </a:xfrm>
        </p:grpSpPr>
        <p:sp>
          <p:nvSpPr>
            <p:cNvPr id="538" name="Google Shape;538;p28"/>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8"/>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8"/>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8"/>
            <p:cNvSpPr/>
            <p:nvPr/>
          </p:nvSpPr>
          <p:spPr>
            <a:xfrm>
              <a:off x="9177188"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rgbClr val="000985"/>
                </a:gs>
                <a:gs pos="100000">
                  <a:srgbClr val="01010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2" name="Google Shape;542;p28"/>
          <p:cNvGrpSpPr/>
          <p:nvPr/>
        </p:nvGrpSpPr>
        <p:grpSpPr>
          <a:xfrm>
            <a:off x="8061942" y="1734374"/>
            <a:ext cx="410413" cy="646889"/>
            <a:chOff x="1620532" y="2740711"/>
            <a:chExt cx="745257" cy="1174666"/>
          </a:xfrm>
        </p:grpSpPr>
        <p:sp>
          <p:nvSpPr>
            <p:cNvPr id="543" name="Google Shape;543;p28"/>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8"/>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8"/>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8"/>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8"/>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8"/>
          <p:cNvGrpSpPr/>
          <p:nvPr/>
        </p:nvGrpSpPr>
        <p:grpSpPr>
          <a:xfrm>
            <a:off x="6750389" y="1734374"/>
            <a:ext cx="410392" cy="646889"/>
            <a:chOff x="188982" y="2740711"/>
            <a:chExt cx="745218" cy="1174666"/>
          </a:xfrm>
        </p:grpSpPr>
        <p:sp>
          <p:nvSpPr>
            <p:cNvPr id="549" name="Google Shape;549;p28"/>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8"/>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8"/>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8"/>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8"/>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4" name="Google Shape;554;p28"/>
          <p:cNvGrpSpPr/>
          <p:nvPr/>
        </p:nvGrpSpPr>
        <p:grpSpPr>
          <a:xfrm>
            <a:off x="7066399" y="3364428"/>
            <a:ext cx="1089959" cy="475038"/>
            <a:chOff x="7066399" y="3364428"/>
            <a:chExt cx="1089959" cy="475038"/>
          </a:xfrm>
        </p:grpSpPr>
        <p:sp>
          <p:nvSpPr>
            <p:cNvPr id="555" name="Google Shape;555;p28"/>
            <p:cNvSpPr/>
            <p:nvPr/>
          </p:nvSpPr>
          <p:spPr>
            <a:xfrm rot="10800000">
              <a:off x="7066399" y="3364428"/>
              <a:ext cx="1089959" cy="475038"/>
            </a:xfrm>
            <a:custGeom>
              <a:avLst/>
              <a:gdLst/>
              <a:ahLst/>
              <a:cxnLst/>
              <a:rect l="l" t="t" r="r" b="b"/>
              <a:pathLst>
                <a:path w="2101887" h="915961" extrusionOk="0">
                  <a:moveTo>
                    <a:pt x="2101887" y="915961"/>
                  </a:moveTo>
                  <a:cubicBezTo>
                    <a:pt x="2021749" y="335539"/>
                    <a:pt x="1486260" y="-70029"/>
                    <a:pt x="905838" y="10095"/>
                  </a:cubicBezTo>
                  <a:cubicBezTo>
                    <a:pt x="435076" y="75076"/>
                    <a:pt x="65001" y="445199"/>
                    <a:pt x="0" y="91596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8"/>
            <p:cNvSpPr/>
            <p:nvPr/>
          </p:nvSpPr>
          <p:spPr>
            <a:xfrm rot="10800000">
              <a:off x="7864223" y="3501624"/>
              <a:ext cx="169814" cy="276096"/>
            </a:xfrm>
            <a:custGeom>
              <a:avLst/>
              <a:gdLst/>
              <a:ahLst/>
              <a:cxnLst/>
              <a:rect l="l" t="t" r="r" b="b"/>
              <a:pathLst>
                <a:path w="327471" h="532363" extrusionOk="0">
                  <a:moveTo>
                    <a:pt x="327471" y="0"/>
                  </a:moveTo>
                  <a:cubicBezTo>
                    <a:pt x="201853" y="65241"/>
                    <a:pt x="90549" y="154893"/>
                    <a:pt x="0" y="263703"/>
                  </a:cubicBezTo>
                  <a:cubicBezTo>
                    <a:pt x="20068" y="397473"/>
                    <a:pt x="58699" y="521174"/>
                    <a:pt x="132674" y="531722"/>
                  </a:cubicBezTo>
                  <a:cubicBezTo>
                    <a:pt x="260758" y="550010"/>
                    <a:pt x="311101" y="173017"/>
                    <a:pt x="327471" y="0"/>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557" name="Google Shape;557;p28"/>
            <p:cNvSpPr/>
            <p:nvPr/>
          </p:nvSpPr>
          <p:spPr>
            <a:xfrm rot="10800000">
              <a:off x="7187252" y="3496181"/>
              <a:ext cx="171058" cy="281823"/>
            </a:xfrm>
            <a:custGeom>
              <a:avLst/>
              <a:gdLst/>
              <a:ahLst/>
              <a:cxnLst/>
              <a:rect l="l" t="t" r="r" b="b"/>
              <a:pathLst>
                <a:path w="329869" h="543406" extrusionOk="0">
                  <a:moveTo>
                    <a:pt x="329869" y="265827"/>
                  </a:moveTo>
                  <a:cubicBezTo>
                    <a:pt x="238840" y="156010"/>
                    <a:pt x="126646" y="65611"/>
                    <a:pt x="0" y="0"/>
                  </a:cubicBezTo>
                  <a:cubicBezTo>
                    <a:pt x="15206" y="167469"/>
                    <a:pt x="65001" y="561654"/>
                    <a:pt x="195825" y="542750"/>
                  </a:cubicBezTo>
                  <a:cubicBezTo>
                    <a:pt x="271443" y="531927"/>
                    <a:pt x="310143" y="402952"/>
                    <a:pt x="329869" y="265827"/>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extLst>
      <p:ext uri="{BB962C8B-B14F-4D97-AF65-F5344CB8AC3E}">
        <p14:creationId xmlns:p14="http://schemas.microsoft.com/office/powerpoint/2010/main" val="425470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9" name="Google Shape;719;p3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720" name="Google Shape;720;p34"/>
          <p:cNvGrpSpPr/>
          <p:nvPr/>
        </p:nvGrpSpPr>
        <p:grpSpPr>
          <a:xfrm rot="9764460" flipH="1">
            <a:off x="7337488" y="2850726"/>
            <a:ext cx="1162964" cy="586459"/>
            <a:chOff x="7096674" y="3381214"/>
            <a:chExt cx="1162931" cy="586442"/>
          </a:xfrm>
        </p:grpSpPr>
        <p:sp>
          <p:nvSpPr>
            <p:cNvPr id="721" name="Google Shape;721;p34"/>
            <p:cNvSpPr/>
            <p:nvPr/>
          </p:nvSpPr>
          <p:spPr>
            <a:xfrm>
              <a:off x="7096674" y="3381214"/>
              <a:ext cx="1162931" cy="456384"/>
            </a:xfrm>
            <a:custGeom>
              <a:avLst/>
              <a:gdLst/>
              <a:ahLst/>
              <a:cxnLst/>
              <a:rect l="l" t="t" r="r" b="b"/>
              <a:pathLst>
                <a:path w="1356188" h="532226" extrusionOk="0">
                  <a:moveTo>
                    <a:pt x="0" y="103246"/>
                  </a:moveTo>
                  <a:cubicBezTo>
                    <a:pt x="58220" y="74410"/>
                    <a:pt x="120481" y="54752"/>
                    <a:pt x="183428" y="37971"/>
                  </a:cubicBezTo>
                  <a:cubicBezTo>
                    <a:pt x="246923" y="21943"/>
                    <a:pt x="311512" y="10902"/>
                    <a:pt x="376719" y="4956"/>
                  </a:cubicBezTo>
                  <a:cubicBezTo>
                    <a:pt x="507270" y="-6619"/>
                    <a:pt x="641656" y="1326"/>
                    <a:pt x="770288" y="36806"/>
                  </a:cubicBezTo>
                  <a:cubicBezTo>
                    <a:pt x="899742" y="71074"/>
                    <a:pt x="1020019" y="133554"/>
                    <a:pt x="1122486" y="219755"/>
                  </a:cubicBezTo>
                  <a:cubicBezTo>
                    <a:pt x="1172898" y="262454"/>
                    <a:pt x="1218241" y="310859"/>
                    <a:pt x="1257488" y="364004"/>
                  </a:cubicBezTo>
                  <a:cubicBezTo>
                    <a:pt x="1296462" y="416286"/>
                    <a:pt x="1329544" y="472704"/>
                    <a:pt x="1356189" y="532226"/>
                  </a:cubicBezTo>
                  <a:cubicBezTo>
                    <a:pt x="1273996" y="432430"/>
                    <a:pt x="1184953" y="341949"/>
                    <a:pt x="1082623" y="271468"/>
                  </a:cubicBezTo>
                  <a:cubicBezTo>
                    <a:pt x="981045" y="201035"/>
                    <a:pt x="867961" y="148753"/>
                    <a:pt x="748507" y="116945"/>
                  </a:cubicBezTo>
                  <a:cubicBezTo>
                    <a:pt x="629601" y="83999"/>
                    <a:pt x="505009" y="70848"/>
                    <a:pt x="379528" y="69958"/>
                  </a:cubicBezTo>
                  <a:cubicBezTo>
                    <a:pt x="252265" y="69608"/>
                    <a:pt x="125276" y="80752"/>
                    <a:pt x="0" y="103246"/>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722" name="Google Shape;722;p34"/>
            <p:cNvSpPr/>
            <p:nvPr/>
          </p:nvSpPr>
          <p:spPr>
            <a:xfrm>
              <a:off x="7858006" y="3522342"/>
              <a:ext cx="276200" cy="445315"/>
            </a:xfrm>
            <a:custGeom>
              <a:avLst/>
              <a:gdLst/>
              <a:ahLst/>
              <a:cxnLst/>
              <a:rect l="l" t="t" r="r" b="b"/>
              <a:pathLst>
                <a:path w="365828" h="589821" extrusionOk="0">
                  <a:moveTo>
                    <a:pt x="195620" y="107057"/>
                  </a:moveTo>
                  <a:cubicBezTo>
                    <a:pt x="134386" y="64583"/>
                    <a:pt x="68769" y="28699"/>
                    <a:pt x="0" y="0"/>
                  </a:cubicBezTo>
                  <a:cubicBezTo>
                    <a:pt x="6849" y="201922"/>
                    <a:pt x="38288" y="569188"/>
                    <a:pt x="178085" y="589052"/>
                  </a:cubicBezTo>
                  <a:cubicBezTo>
                    <a:pt x="272677" y="602751"/>
                    <a:pt x="330965" y="431515"/>
                    <a:pt x="365829" y="252744"/>
                  </a:cubicBezTo>
                  <a:cubicBezTo>
                    <a:pt x="313909" y="198826"/>
                    <a:pt x="256923" y="150037"/>
                    <a:pt x="195620" y="107057"/>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3" name="Google Shape;723;p34"/>
          <p:cNvGrpSpPr/>
          <p:nvPr/>
        </p:nvGrpSpPr>
        <p:grpSpPr>
          <a:xfrm>
            <a:off x="5840966" y="2214521"/>
            <a:ext cx="1065613" cy="626828"/>
            <a:chOff x="5682925" y="1139232"/>
            <a:chExt cx="2115150" cy="1244200"/>
          </a:xfrm>
        </p:grpSpPr>
        <p:sp>
          <p:nvSpPr>
            <p:cNvPr id="724" name="Google Shape;724;p34"/>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4"/>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4"/>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4"/>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4"/>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9" name="Google Shape;729;p34"/>
          <p:cNvSpPr/>
          <p:nvPr/>
        </p:nvSpPr>
        <p:spPr>
          <a:xfrm rot="-368563">
            <a:off x="7131247" y="1614642"/>
            <a:ext cx="1290357" cy="477664"/>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0" name="Google Shape;730;p34"/>
          <p:cNvGrpSpPr/>
          <p:nvPr/>
        </p:nvGrpSpPr>
        <p:grpSpPr>
          <a:xfrm>
            <a:off x="7283691" y="2214521"/>
            <a:ext cx="1065613" cy="626828"/>
            <a:chOff x="5682925" y="1139232"/>
            <a:chExt cx="2115150" cy="1244200"/>
          </a:xfrm>
        </p:grpSpPr>
        <p:sp>
          <p:nvSpPr>
            <p:cNvPr id="731" name="Google Shape;731;p34"/>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4"/>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4"/>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4"/>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4"/>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6" name="Google Shape;736;p34"/>
          <p:cNvSpPr/>
          <p:nvPr/>
        </p:nvSpPr>
        <p:spPr>
          <a:xfrm rot="368563" flipH="1">
            <a:off x="5797197" y="1614642"/>
            <a:ext cx="1290357" cy="477664"/>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4"/>
          <p:cNvGrpSpPr/>
          <p:nvPr/>
        </p:nvGrpSpPr>
        <p:grpSpPr>
          <a:xfrm>
            <a:off x="6709874" y="768387"/>
            <a:ext cx="738927" cy="740445"/>
            <a:chOff x="2893887" y="2547824"/>
            <a:chExt cx="1212350" cy="1214840"/>
          </a:xfrm>
        </p:grpSpPr>
        <p:sp>
          <p:nvSpPr>
            <p:cNvPr id="738" name="Google Shape;738;p34"/>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4"/>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4"/>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4"/>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Google Shape;530;p28"/>
          <p:cNvSpPr txBox="1">
            <a:spLocks noGrp="1"/>
          </p:cNvSpPr>
          <p:nvPr>
            <p:ph type="body" idx="1"/>
          </p:nvPr>
        </p:nvSpPr>
        <p:spPr>
          <a:xfrm>
            <a:off x="480250" y="560868"/>
            <a:ext cx="5547194" cy="3468526"/>
          </a:xfrm>
          <a:prstGeom prst="rect">
            <a:avLst/>
          </a:prstGeom>
        </p:spPr>
        <p:txBody>
          <a:bodyPr spcFirstLastPara="1" wrap="square" lIns="0" tIns="0" rIns="0" bIns="0" anchor="t" anchorCtr="0">
            <a:noAutofit/>
          </a:bodyPr>
          <a:lstStyle/>
          <a:p>
            <a:pPr marL="0" lvl="0" indent="0">
              <a:buNone/>
            </a:pPr>
            <a:r>
              <a:rPr lang="es-MX" sz="2400" dirty="0">
                <a:solidFill>
                  <a:schemeClr val="bg1"/>
                </a:solidFill>
                <a:latin typeface="Atma" panose="020B0604020202020204" charset="0"/>
                <a:cs typeface="Atma" panose="020B0604020202020204" charset="0"/>
              </a:rPr>
              <a:t>Los niños emplean una variada gama de medios:</a:t>
            </a:r>
          </a:p>
          <a:p>
            <a:pPr marL="0" lvl="0" indent="0">
              <a:buNone/>
            </a:pPr>
            <a:r>
              <a:rPr lang="es-MX" sz="2400" dirty="0">
                <a:solidFill>
                  <a:schemeClr val="bg1"/>
                </a:solidFill>
                <a:latin typeface="Atma" panose="020B0604020202020204" charset="0"/>
                <a:cs typeface="Atma" panose="020B0604020202020204" charset="0"/>
              </a:rPr>
              <a:t>Algunos niños van dando golpecitos con los dedos o usando un lápiz. </a:t>
            </a:r>
          </a:p>
          <a:p>
            <a:pPr marL="0" lvl="0" indent="0">
              <a:buNone/>
            </a:pPr>
            <a:r>
              <a:rPr lang="es-MX" sz="2400" dirty="0">
                <a:solidFill>
                  <a:schemeClr val="bg1"/>
                </a:solidFill>
                <a:latin typeface="Atma" panose="020B0604020202020204" charset="0"/>
                <a:cs typeface="Atma" panose="020B0604020202020204" charset="0"/>
              </a:rPr>
              <a:t>Los niños también pueden llevar la cuenta con otra cuenta verbal o </a:t>
            </a:r>
            <a:r>
              <a:rPr lang="es-MX" sz="2400" dirty="0" err="1">
                <a:solidFill>
                  <a:schemeClr val="bg1"/>
                </a:solidFill>
                <a:latin typeface="Atma" panose="020B0604020202020204" charset="0"/>
                <a:cs typeface="Atma" panose="020B0604020202020204" charset="0"/>
              </a:rPr>
              <a:t>subvocal</a:t>
            </a:r>
            <a:r>
              <a:rPr lang="es-MX" sz="2400" dirty="0">
                <a:solidFill>
                  <a:schemeClr val="bg1"/>
                </a:solidFill>
                <a:latin typeface="Atma" panose="020B0604020202020204" charset="0"/>
                <a:cs typeface="Atma" panose="020B0604020202020204" charset="0"/>
              </a:rPr>
              <a:t>: una doble cuenta cuando los niños están muy familiarizados con la serie numérica, este proceso de doble cuenta puede llegar a ser extremadamente automático y realizarse mentalmente.</a:t>
            </a:r>
            <a:endParaRPr sz="1600" dirty="0">
              <a:latin typeface="Atma" panose="020B0604020202020204" charset="0"/>
              <a:cs typeface="Atma" panose="020B0604020202020204" charset="0"/>
            </a:endParaRPr>
          </a:p>
        </p:txBody>
      </p:sp>
    </p:spTree>
    <p:extLst>
      <p:ext uri="{BB962C8B-B14F-4D97-AF65-F5344CB8AC3E}">
        <p14:creationId xmlns:p14="http://schemas.microsoft.com/office/powerpoint/2010/main" val="244265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9" name="Google Shape;469;p26"/>
          <p:cNvSpPr txBox="1">
            <a:spLocks noGrp="1"/>
          </p:cNvSpPr>
          <p:nvPr>
            <p:ph type="ctrTitle"/>
          </p:nvPr>
        </p:nvSpPr>
        <p:spPr>
          <a:xfrm>
            <a:off x="2303979" y="1978498"/>
            <a:ext cx="454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dirty="0"/>
              <a:t>Sustracción informal</a:t>
            </a:r>
            <a:endParaRPr sz="4400" dirty="0"/>
          </a:p>
        </p:txBody>
      </p:sp>
      <p:sp>
        <p:nvSpPr>
          <p:cNvPr id="471" name="Google Shape;471;p26"/>
          <p:cNvSpPr txBox="1">
            <a:spLocks noGrp="1"/>
          </p:cNvSpPr>
          <p:nvPr>
            <p:ph type="sldNum" idx="4294967295"/>
          </p:nvPr>
        </p:nvSpPr>
        <p:spPr>
          <a:xfrm>
            <a:off x="0" y="4673600"/>
            <a:ext cx="549275" cy="39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472" name="Google Shape;472;p26"/>
          <p:cNvGrpSpPr/>
          <p:nvPr/>
        </p:nvGrpSpPr>
        <p:grpSpPr>
          <a:xfrm>
            <a:off x="6650037" y="1866988"/>
            <a:ext cx="1735952" cy="1626630"/>
            <a:chOff x="175906" y="401530"/>
            <a:chExt cx="2115209" cy="1982245"/>
          </a:xfrm>
        </p:grpSpPr>
        <p:sp>
          <p:nvSpPr>
            <p:cNvPr id="473" name="Google Shape;473;p26"/>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6"/>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6"/>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6"/>
            <p:cNvSpPr/>
            <p:nvPr/>
          </p:nvSpPr>
          <p:spPr>
            <a:xfrm>
              <a:off x="371497" y="908954"/>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477" name="Google Shape;477;p26"/>
            <p:cNvSpPr/>
            <p:nvPr/>
          </p:nvSpPr>
          <p:spPr>
            <a:xfrm>
              <a:off x="545372" y="1081651"/>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8" name="Google Shape;478;p26"/>
          <p:cNvGrpSpPr/>
          <p:nvPr/>
        </p:nvGrpSpPr>
        <p:grpSpPr>
          <a:xfrm>
            <a:off x="758172" y="1866988"/>
            <a:ext cx="1735952" cy="1626630"/>
            <a:chOff x="175906" y="401530"/>
            <a:chExt cx="2115209" cy="1982245"/>
          </a:xfrm>
        </p:grpSpPr>
        <p:sp>
          <p:nvSpPr>
            <p:cNvPr id="479" name="Google Shape;479;p26"/>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6"/>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6"/>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6"/>
            <p:cNvSpPr/>
            <p:nvPr/>
          </p:nvSpPr>
          <p:spPr>
            <a:xfrm>
              <a:off x="1299972" y="908954"/>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483" name="Google Shape;483;p26"/>
            <p:cNvSpPr/>
            <p:nvPr/>
          </p:nvSpPr>
          <p:spPr>
            <a:xfrm>
              <a:off x="1473848" y="1081651"/>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4" name="Google Shape;484;p26"/>
          <p:cNvSpPr/>
          <p:nvPr/>
        </p:nvSpPr>
        <p:spPr>
          <a:xfrm rot="-427501">
            <a:off x="6360021" y="1183996"/>
            <a:ext cx="2133628" cy="789826"/>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6"/>
          <p:cNvSpPr/>
          <p:nvPr/>
        </p:nvSpPr>
        <p:spPr>
          <a:xfrm rot="427501" flipH="1">
            <a:off x="650333" y="1183996"/>
            <a:ext cx="2133628" cy="789826"/>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035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42" name="Imagen 41"/>
          <p:cNvPicPr/>
          <p:nvPr/>
        </p:nvPicPr>
        <p:blipFill rotWithShape="1">
          <a:blip r:embed="rId3"/>
          <a:srcRect l="3734" t="56752" r="56551" b="8834"/>
          <a:stretch/>
        </p:blipFill>
        <p:spPr bwMode="auto">
          <a:xfrm>
            <a:off x="4389383" y="1370730"/>
            <a:ext cx="3609941" cy="2273147"/>
          </a:xfrm>
          <a:prstGeom prst="rect">
            <a:avLst/>
          </a:prstGeom>
          <a:ln>
            <a:noFill/>
          </a:ln>
          <a:extLst>
            <a:ext uri="{53640926-AAD7-44D8-BBD7-CCE9431645EC}">
              <a14:shadowObscured xmlns:a14="http://schemas.microsoft.com/office/drawing/2010/main"/>
            </a:ext>
          </a:extLst>
        </p:spPr>
      </p:pic>
      <p:sp>
        <p:nvSpPr>
          <p:cNvPr id="654" name="Google Shape;654;p32"/>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655" name="Google Shape;655;p32"/>
          <p:cNvGrpSpPr/>
          <p:nvPr/>
        </p:nvGrpSpPr>
        <p:grpSpPr>
          <a:xfrm>
            <a:off x="3938374" y="1241129"/>
            <a:ext cx="4542205" cy="2661224"/>
            <a:chOff x="1177450" y="241631"/>
            <a:chExt cx="6173152" cy="3616776"/>
          </a:xfrm>
        </p:grpSpPr>
        <p:sp>
          <p:nvSpPr>
            <p:cNvPr id="656" name="Google Shape;656;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FFF00"/>
            </a:solidFill>
            <a:ln>
              <a:noFill/>
            </a:ln>
            <a:effectLst>
              <a:outerShdw blurRad="14288" dist="19050" dir="5400000" algn="bl" rotWithShape="0">
                <a:schemeClr val="dk1">
                  <a:alpha val="2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1" name="Google Shape;661;p32"/>
          <p:cNvGrpSpPr/>
          <p:nvPr/>
        </p:nvGrpSpPr>
        <p:grpSpPr>
          <a:xfrm>
            <a:off x="3585891" y="329676"/>
            <a:ext cx="1394980" cy="1307291"/>
            <a:chOff x="175906" y="401530"/>
            <a:chExt cx="2115209" cy="1982245"/>
          </a:xfrm>
        </p:grpSpPr>
        <p:sp>
          <p:nvSpPr>
            <p:cNvPr id="662" name="Google Shape;662;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2"/>
            <p:cNvSpPr/>
            <p:nvPr/>
          </p:nvSpPr>
          <p:spPr>
            <a:xfrm>
              <a:off x="1000455"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66" name="Google Shape;666;p32"/>
            <p:cNvSpPr/>
            <p:nvPr/>
          </p:nvSpPr>
          <p:spPr>
            <a:xfrm>
              <a:off x="1221912"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7" name="Google Shape;667;p32"/>
          <p:cNvGrpSpPr/>
          <p:nvPr/>
        </p:nvGrpSpPr>
        <p:grpSpPr>
          <a:xfrm>
            <a:off x="7809688" y="373585"/>
            <a:ext cx="1151308" cy="1078936"/>
            <a:chOff x="175906" y="401530"/>
            <a:chExt cx="2115209" cy="1982245"/>
          </a:xfrm>
        </p:grpSpPr>
        <p:sp>
          <p:nvSpPr>
            <p:cNvPr id="668" name="Google Shape;668;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2"/>
            <p:cNvSpPr/>
            <p:nvPr/>
          </p:nvSpPr>
          <p:spPr>
            <a:xfrm>
              <a:off x="580466"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2" name="Google Shape;672;p32"/>
            <p:cNvSpPr/>
            <p:nvPr/>
          </p:nvSpPr>
          <p:spPr>
            <a:xfrm>
              <a:off x="801923"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3" name="Google Shape;673;p32"/>
          <p:cNvGrpSpPr/>
          <p:nvPr/>
        </p:nvGrpSpPr>
        <p:grpSpPr>
          <a:xfrm>
            <a:off x="3503188" y="2745244"/>
            <a:ext cx="759360" cy="711626"/>
            <a:chOff x="175906" y="401530"/>
            <a:chExt cx="2115209" cy="1982245"/>
          </a:xfrm>
        </p:grpSpPr>
        <p:sp>
          <p:nvSpPr>
            <p:cNvPr id="674" name="Google Shape;674;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2"/>
            <p:cNvSpPr/>
            <p:nvPr/>
          </p:nvSpPr>
          <p:spPr>
            <a:xfrm>
              <a:off x="1039197" y="73550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8" name="Google Shape;678;p32"/>
            <p:cNvSpPr/>
            <p:nvPr/>
          </p:nvSpPr>
          <p:spPr>
            <a:xfrm>
              <a:off x="1260654" y="95545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9" name="Google Shape;679;p32"/>
          <p:cNvGrpSpPr/>
          <p:nvPr/>
        </p:nvGrpSpPr>
        <p:grpSpPr>
          <a:xfrm>
            <a:off x="3214795" y="3873105"/>
            <a:ext cx="1125926" cy="1055149"/>
            <a:chOff x="175906" y="401530"/>
            <a:chExt cx="2115209" cy="1982245"/>
          </a:xfrm>
        </p:grpSpPr>
        <p:sp>
          <p:nvSpPr>
            <p:cNvPr id="680" name="Google Shape;680;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2"/>
            <p:cNvSpPr/>
            <p:nvPr/>
          </p:nvSpPr>
          <p:spPr>
            <a:xfrm>
              <a:off x="1067325" y="68098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84" name="Google Shape;684;p32"/>
            <p:cNvSpPr/>
            <p:nvPr/>
          </p:nvSpPr>
          <p:spPr>
            <a:xfrm>
              <a:off x="1288782" y="90093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5" name="Google Shape;685;p32"/>
          <p:cNvGrpSpPr/>
          <p:nvPr/>
        </p:nvGrpSpPr>
        <p:grpSpPr>
          <a:xfrm>
            <a:off x="7651832" y="3390433"/>
            <a:ext cx="1627230" cy="1524941"/>
            <a:chOff x="175906" y="401530"/>
            <a:chExt cx="2115209" cy="1982245"/>
          </a:xfrm>
        </p:grpSpPr>
        <p:sp>
          <p:nvSpPr>
            <p:cNvPr id="686" name="Google Shape;686;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2"/>
            <p:cNvSpPr/>
            <p:nvPr/>
          </p:nvSpPr>
          <p:spPr>
            <a:xfrm>
              <a:off x="406148" y="813291"/>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90" name="Google Shape;690;p32"/>
            <p:cNvSpPr/>
            <p:nvPr/>
          </p:nvSpPr>
          <p:spPr>
            <a:xfrm>
              <a:off x="627605" y="1033238"/>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 name="Google Shape;570;p30"/>
          <p:cNvSpPr txBox="1">
            <a:spLocks/>
          </p:cNvSpPr>
          <p:nvPr/>
        </p:nvSpPr>
        <p:spPr>
          <a:xfrm>
            <a:off x="353928" y="329676"/>
            <a:ext cx="3118997" cy="4396200"/>
          </a:xfrm>
          <a:prstGeom prst="rect">
            <a:avLst/>
          </a:prstGeom>
          <a:noFill/>
          <a:ln>
            <a:noFill/>
          </a:ln>
          <a:effectLst>
            <a:outerShdw dist="9525" dir="16200000" algn="bl" rotWithShape="0">
              <a:schemeClr val="lt1">
                <a:alpha val="2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lt2"/>
              </a:buClr>
              <a:buSzPts val="18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0" indent="0">
              <a:buFont typeface="Quicksand Light"/>
              <a:buNone/>
            </a:pPr>
            <a:r>
              <a:rPr lang="es-MX" b="1" dirty="0">
                <a:solidFill>
                  <a:schemeClr val="bg1"/>
                </a:solidFill>
                <a:latin typeface="Atma"/>
                <a:ea typeface="Atma"/>
                <a:cs typeface="Atma"/>
                <a:sym typeface="Atma"/>
              </a:rPr>
              <a:t>Procedimientos concretos</a:t>
            </a:r>
          </a:p>
          <a:p>
            <a:r>
              <a:rPr lang="es-MX" dirty="0">
                <a:latin typeface="Atma" panose="020B0604020202020204" charset="0"/>
                <a:cs typeface="Atma" panose="020B0604020202020204" charset="0"/>
              </a:rPr>
              <a:t>Los niños utilizan modelos concretos su concepto de sustracción informal. Por ejemplo: 5-2 implicaría contar cinco dedos u otros objetos, contar y retirar 2 de los elementos y por último contar los elementos restantes.</a:t>
            </a:r>
          </a:p>
        </p:txBody>
      </p:sp>
    </p:spTree>
    <p:extLst>
      <p:ext uri="{BB962C8B-B14F-4D97-AF65-F5344CB8AC3E}">
        <p14:creationId xmlns:p14="http://schemas.microsoft.com/office/powerpoint/2010/main" val="26484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44" name="Imagen 43"/>
          <p:cNvPicPr/>
          <p:nvPr/>
        </p:nvPicPr>
        <p:blipFill rotWithShape="1">
          <a:blip r:embed="rId3"/>
          <a:srcRect l="7309" t="56148" r="59717" b="13665"/>
          <a:stretch/>
        </p:blipFill>
        <p:spPr bwMode="auto">
          <a:xfrm>
            <a:off x="4435239" y="1341327"/>
            <a:ext cx="3564085" cy="2331426"/>
          </a:xfrm>
          <a:prstGeom prst="rect">
            <a:avLst/>
          </a:prstGeom>
          <a:ln>
            <a:noFill/>
          </a:ln>
          <a:extLst>
            <a:ext uri="{53640926-AAD7-44D8-BBD7-CCE9431645EC}">
              <a14:shadowObscured xmlns:a14="http://schemas.microsoft.com/office/drawing/2010/main"/>
            </a:ext>
          </a:extLst>
        </p:spPr>
      </p:pic>
      <p:sp>
        <p:nvSpPr>
          <p:cNvPr id="654" name="Google Shape;654;p3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655" name="Google Shape;655;p32"/>
          <p:cNvGrpSpPr/>
          <p:nvPr/>
        </p:nvGrpSpPr>
        <p:grpSpPr>
          <a:xfrm>
            <a:off x="3938374" y="1241129"/>
            <a:ext cx="4542205" cy="2661224"/>
            <a:chOff x="1177450" y="241631"/>
            <a:chExt cx="6173152" cy="3616776"/>
          </a:xfrm>
          <a:solidFill>
            <a:srgbClr val="002060"/>
          </a:solidFill>
        </p:grpSpPr>
        <p:sp>
          <p:nvSpPr>
            <p:cNvPr id="656" name="Google Shape;656;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grpFill/>
            <a:ln>
              <a:noFill/>
            </a:ln>
            <a:effectLst>
              <a:outerShdw blurRad="14288" dist="19050" dir="5400000" algn="bl" rotWithShape="0">
                <a:schemeClr val="dk1">
                  <a:alpha val="2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1" name="Google Shape;661;p32"/>
          <p:cNvGrpSpPr/>
          <p:nvPr/>
        </p:nvGrpSpPr>
        <p:grpSpPr>
          <a:xfrm>
            <a:off x="3585891" y="329676"/>
            <a:ext cx="1394980" cy="1307291"/>
            <a:chOff x="175906" y="401530"/>
            <a:chExt cx="2115209" cy="1982245"/>
          </a:xfrm>
        </p:grpSpPr>
        <p:sp>
          <p:nvSpPr>
            <p:cNvPr id="662" name="Google Shape;662;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2"/>
            <p:cNvSpPr/>
            <p:nvPr/>
          </p:nvSpPr>
          <p:spPr>
            <a:xfrm>
              <a:off x="1000455"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66" name="Google Shape;666;p32"/>
            <p:cNvSpPr/>
            <p:nvPr/>
          </p:nvSpPr>
          <p:spPr>
            <a:xfrm>
              <a:off x="1221912"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7" name="Google Shape;667;p32"/>
          <p:cNvGrpSpPr/>
          <p:nvPr/>
        </p:nvGrpSpPr>
        <p:grpSpPr>
          <a:xfrm>
            <a:off x="7809688" y="373585"/>
            <a:ext cx="1151308" cy="1078936"/>
            <a:chOff x="175906" y="401530"/>
            <a:chExt cx="2115209" cy="1982245"/>
          </a:xfrm>
        </p:grpSpPr>
        <p:sp>
          <p:nvSpPr>
            <p:cNvPr id="668" name="Google Shape;668;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2"/>
            <p:cNvSpPr/>
            <p:nvPr/>
          </p:nvSpPr>
          <p:spPr>
            <a:xfrm>
              <a:off x="580466"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2" name="Google Shape;672;p32"/>
            <p:cNvSpPr/>
            <p:nvPr/>
          </p:nvSpPr>
          <p:spPr>
            <a:xfrm>
              <a:off x="801923"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3" name="Google Shape;673;p32"/>
          <p:cNvGrpSpPr/>
          <p:nvPr/>
        </p:nvGrpSpPr>
        <p:grpSpPr>
          <a:xfrm>
            <a:off x="3585899" y="2963395"/>
            <a:ext cx="759360" cy="711626"/>
            <a:chOff x="175906" y="401530"/>
            <a:chExt cx="2115209" cy="1982245"/>
          </a:xfrm>
        </p:grpSpPr>
        <p:sp>
          <p:nvSpPr>
            <p:cNvPr id="674" name="Google Shape;674;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2"/>
            <p:cNvSpPr/>
            <p:nvPr/>
          </p:nvSpPr>
          <p:spPr>
            <a:xfrm>
              <a:off x="1039197" y="73550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8" name="Google Shape;678;p32"/>
            <p:cNvSpPr/>
            <p:nvPr/>
          </p:nvSpPr>
          <p:spPr>
            <a:xfrm>
              <a:off x="1260654" y="95545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9" name="Google Shape;679;p32"/>
          <p:cNvGrpSpPr/>
          <p:nvPr/>
        </p:nvGrpSpPr>
        <p:grpSpPr>
          <a:xfrm>
            <a:off x="2812459" y="3860233"/>
            <a:ext cx="1125926" cy="1055149"/>
            <a:chOff x="175906" y="401530"/>
            <a:chExt cx="2115209" cy="1982245"/>
          </a:xfrm>
        </p:grpSpPr>
        <p:sp>
          <p:nvSpPr>
            <p:cNvPr id="680" name="Google Shape;680;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2"/>
            <p:cNvSpPr/>
            <p:nvPr/>
          </p:nvSpPr>
          <p:spPr>
            <a:xfrm>
              <a:off x="1067325" y="68098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84" name="Google Shape;684;p32"/>
            <p:cNvSpPr/>
            <p:nvPr/>
          </p:nvSpPr>
          <p:spPr>
            <a:xfrm>
              <a:off x="1288782" y="90093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5" name="Google Shape;685;p32"/>
          <p:cNvGrpSpPr/>
          <p:nvPr/>
        </p:nvGrpSpPr>
        <p:grpSpPr>
          <a:xfrm>
            <a:off x="7651832" y="3390433"/>
            <a:ext cx="1627230" cy="1524941"/>
            <a:chOff x="175906" y="401530"/>
            <a:chExt cx="2115209" cy="1982245"/>
          </a:xfrm>
        </p:grpSpPr>
        <p:sp>
          <p:nvSpPr>
            <p:cNvPr id="686" name="Google Shape;686;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2"/>
            <p:cNvSpPr/>
            <p:nvPr/>
          </p:nvSpPr>
          <p:spPr>
            <a:xfrm>
              <a:off x="406148" y="813291"/>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90" name="Google Shape;690;p32"/>
            <p:cNvSpPr/>
            <p:nvPr/>
          </p:nvSpPr>
          <p:spPr>
            <a:xfrm>
              <a:off x="627605" y="1033238"/>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 name="Google Shape;570;p30"/>
          <p:cNvSpPr txBox="1">
            <a:spLocks/>
          </p:cNvSpPr>
          <p:nvPr/>
        </p:nvSpPr>
        <p:spPr>
          <a:xfrm>
            <a:off x="235358" y="214583"/>
            <a:ext cx="3233635" cy="4396200"/>
          </a:xfrm>
          <a:prstGeom prst="rect">
            <a:avLst/>
          </a:prstGeom>
          <a:noFill/>
          <a:ln>
            <a:noFill/>
          </a:ln>
          <a:effectLst>
            <a:outerShdw dist="9525" dir="16200000" algn="bl" rotWithShape="0">
              <a:schemeClr val="lt1">
                <a:alpha val="2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lt2"/>
              </a:buClr>
              <a:buSzPts val="18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114300" indent="0">
              <a:buNone/>
            </a:pPr>
            <a:r>
              <a:rPr lang="es-MX" b="1" dirty="0">
                <a:solidFill>
                  <a:schemeClr val="bg1"/>
                </a:solidFill>
                <a:latin typeface="Atma" panose="020B0604020202020204" charset="0"/>
                <a:cs typeface="Atma" panose="020B0604020202020204" charset="0"/>
              </a:rPr>
              <a:t>Procedimientos mentales</a:t>
            </a:r>
            <a:endParaRPr lang="es-MX" dirty="0">
              <a:solidFill>
                <a:schemeClr val="bg1"/>
              </a:solidFill>
              <a:latin typeface="Atma" panose="020B0604020202020204" charset="0"/>
              <a:cs typeface="Atma" panose="020B0604020202020204" charset="0"/>
            </a:endParaRPr>
          </a:p>
          <a:p>
            <a:r>
              <a:rPr lang="es-MX" dirty="0">
                <a:latin typeface="Atma" panose="020B0604020202020204" charset="0"/>
                <a:cs typeface="Atma" panose="020B0604020202020204" charset="0"/>
              </a:rPr>
              <a:t>Un procedimiento mental muy usual es contar regresivamente. Esto implica contar hacia atrás tantas unidades como indique el sustraendo y dar el último número como respuesta.</a:t>
            </a:r>
          </a:p>
        </p:txBody>
      </p:sp>
    </p:spTree>
    <p:extLst>
      <p:ext uri="{BB962C8B-B14F-4D97-AF65-F5344CB8AC3E}">
        <p14:creationId xmlns:p14="http://schemas.microsoft.com/office/powerpoint/2010/main" val="3504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4"/>
          <p:cNvSpPr txBox="1">
            <a:spLocks noGrp="1"/>
          </p:cNvSpPr>
          <p:nvPr>
            <p:ph type="title"/>
          </p:nvPr>
        </p:nvSpPr>
        <p:spPr>
          <a:xfrm>
            <a:off x="547104" y="371487"/>
            <a:ext cx="4693500" cy="39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Multiplicación informal</a:t>
            </a:r>
            <a:endParaRPr dirty="0"/>
          </a:p>
        </p:txBody>
      </p:sp>
      <p:sp>
        <p:nvSpPr>
          <p:cNvPr id="718" name="Google Shape;718;p34"/>
          <p:cNvSpPr txBox="1">
            <a:spLocks noGrp="1"/>
          </p:cNvSpPr>
          <p:nvPr>
            <p:ph type="body" idx="1"/>
          </p:nvPr>
        </p:nvSpPr>
        <p:spPr>
          <a:xfrm>
            <a:off x="413737" y="784778"/>
            <a:ext cx="5511805" cy="2252901"/>
          </a:xfrm>
          <a:prstGeom prst="rect">
            <a:avLst/>
          </a:prstGeom>
        </p:spPr>
        <p:txBody>
          <a:bodyPr spcFirstLastPara="1" wrap="square" lIns="0" tIns="0" rIns="0" bIns="0" anchor="t" anchorCtr="0">
            <a:noAutofit/>
          </a:bodyPr>
          <a:lstStyle/>
          <a:p>
            <a:pPr marL="114300" indent="0">
              <a:buNone/>
            </a:pPr>
            <a:r>
              <a:rPr lang="es-MX" dirty="0">
                <a:latin typeface="Atma" panose="020B0604020202020204" charset="0"/>
                <a:cs typeface="Atma" panose="020B0604020202020204" charset="0"/>
              </a:rPr>
              <a:t>La multiplicación puede definirse como la adición repetida de términos iguales por ejemplo 5x3= 5+5+5.</a:t>
            </a:r>
          </a:p>
          <a:p>
            <a:pPr marL="114300" indent="0">
              <a:buNone/>
            </a:pPr>
            <a:r>
              <a:rPr lang="es-MX" dirty="0">
                <a:latin typeface="Atma" panose="020B0604020202020204" charset="0"/>
                <a:cs typeface="Atma" panose="020B0604020202020204" charset="0"/>
              </a:rPr>
              <a:t>Se basa en las experiencias de adición familiares para los niños por ello los niños lo asimilan con rapidez.</a:t>
            </a:r>
          </a:p>
          <a:p>
            <a:pPr marL="114300" indent="0">
              <a:buNone/>
            </a:pPr>
            <a:r>
              <a:rPr lang="es-MX" dirty="0">
                <a:latin typeface="Atma" panose="020B0604020202020204" charset="0"/>
                <a:cs typeface="Atma" panose="020B0604020202020204" charset="0"/>
              </a:rPr>
              <a:t>Aprenden varios procedimientos para determinar por ejemplo el total de 3 grupos de 4. Pueden contar intervalos de 4,8,12; hacen cálculos informales, emplean sumas conocidas o combinan estos métodos por ejemplo contar a intervalos y calcular.</a:t>
            </a:r>
          </a:p>
          <a:p>
            <a:pPr marL="114300" indent="0">
              <a:buNone/>
            </a:pPr>
            <a:endParaRPr lang="es-MX" dirty="0"/>
          </a:p>
        </p:txBody>
      </p:sp>
      <p:sp>
        <p:nvSpPr>
          <p:cNvPr id="719" name="Google Shape;719;p34"/>
          <p:cNvSpPr txBox="1">
            <a:spLocks noGrp="1"/>
          </p:cNvSpPr>
          <p:nvPr>
            <p:ph type="sldNum" idx="12"/>
          </p:nvPr>
        </p:nvSpPr>
        <p:spPr>
          <a:xfrm>
            <a:off x="8561269" y="4749900"/>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dirty="0"/>
          </a:p>
        </p:txBody>
      </p:sp>
      <p:grpSp>
        <p:nvGrpSpPr>
          <p:cNvPr id="720" name="Google Shape;720;p34"/>
          <p:cNvGrpSpPr/>
          <p:nvPr/>
        </p:nvGrpSpPr>
        <p:grpSpPr>
          <a:xfrm rot="9764460" flipH="1">
            <a:off x="7337488" y="2850726"/>
            <a:ext cx="1162964" cy="586459"/>
            <a:chOff x="7096674" y="3381214"/>
            <a:chExt cx="1162931" cy="586442"/>
          </a:xfrm>
        </p:grpSpPr>
        <p:sp>
          <p:nvSpPr>
            <p:cNvPr id="721" name="Google Shape;721;p34"/>
            <p:cNvSpPr/>
            <p:nvPr/>
          </p:nvSpPr>
          <p:spPr>
            <a:xfrm>
              <a:off x="7096674" y="3381214"/>
              <a:ext cx="1162931" cy="456384"/>
            </a:xfrm>
            <a:custGeom>
              <a:avLst/>
              <a:gdLst/>
              <a:ahLst/>
              <a:cxnLst/>
              <a:rect l="l" t="t" r="r" b="b"/>
              <a:pathLst>
                <a:path w="1356188" h="532226" extrusionOk="0">
                  <a:moveTo>
                    <a:pt x="0" y="103246"/>
                  </a:moveTo>
                  <a:cubicBezTo>
                    <a:pt x="58220" y="74410"/>
                    <a:pt x="120481" y="54752"/>
                    <a:pt x="183428" y="37971"/>
                  </a:cubicBezTo>
                  <a:cubicBezTo>
                    <a:pt x="246923" y="21943"/>
                    <a:pt x="311512" y="10902"/>
                    <a:pt x="376719" y="4956"/>
                  </a:cubicBezTo>
                  <a:cubicBezTo>
                    <a:pt x="507270" y="-6619"/>
                    <a:pt x="641656" y="1326"/>
                    <a:pt x="770288" y="36806"/>
                  </a:cubicBezTo>
                  <a:cubicBezTo>
                    <a:pt x="899742" y="71074"/>
                    <a:pt x="1020019" y="133554"/>
                    <a:pt x="1122486" y="219755"/>
                  </a:cubicBezTo>
                  <a:cubicBezTo>
                    <a:pt x="1172898" y="262454"/>
                    <a:pt x="1218241" y="310859"/>
                    <a:pt x="1257488" y="364004"/>
                  </a:cubicBezTo>
                  <a:cubicBezTo>
                    <a:pt x="1296462" y="416286"/>
                    <a:pt x="1329544" y="472704"/>
                    <a:pt x="1356189" y="532226"/>
                  </a:cubicBezTo>
                  <a:cubicBezTo>
                    <a:pt x="1273996" y="432430"/>
                    <a:pt x="1184953" y="341949"/>
                    <a:pt x="1082623" y="271468"/>
                  </a:cubicBezTo>
                  <a:cubicBezTo>
                    <a:pt x="981045" y="201035"/>
                    <a:pt x="867961" y="148753"/>
                    <a:pt x="748507" y="116945"/>
                  </a:cubicBezTo>
                  <a:cubicBezTo>
                    <a:pt x="629601" y="83999"/>
                    <a:pt x="505009" y="70848"/>
                    <a:pt x="379528" y="69958"/>
                  </a:cubicBezTo>
                  <a:cubicBezTo>
                    <a:pt x="252265" y="69608"/>
                    <a:pt x="125276" y="80752"/>
                    <a:pt x="0" y="103246"/>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722" name="Google Shape;722;p34"/>
            <p:cNvSpPr/>
            <p:nvPr/>
          </p:nvSpPr>
          <p:spPr>
            <a:xfrm>
              <a:off x="7858006" y="3522342"/>
              <a:ext cx="276200" cy="445315"/>
            </a:xfrm>
            <a:custGeom>
              <a:avLst/>
              <a:gdLst/>
              <a:ahLst/>
              <a:cxnLst/>
              <a:rect l="l" t="t" r="r" b="b"/>
              <a:pathLst>
                <a:path w="365828" h="589821" extrusionOk="0">
                  <a:moveTo>
                    <a:pt x="195620" y="107057"/>
                  </a:moveTo>
                  <a:cubicBezTo>
                    <a:pt x="134386" y="64583"/>
                    <a:pt x="68769" y="28699"/>
                    <a:pt x="0" y="0"/>
                  </a:cubicBezTo>
                  <a:cubicBezTo>
                    <a:pt x="6849" y="201922"/>
                    <a:pt x="38288" y="569188"/>
                    <a:pt x="178085" y="589052"/>
                  </a:cubicBezTo>
                  <a:cubicBezTo>
                    <a:pt x="272677" y="602751"/>
                    <a:pt x="330965" y="431515"/>
                    <a:pt x="365829" y="252744"/>
                  </a:cubicBezTo>
                  <a:cubicBezTo>
                    <a:pt x="313909" y="198826"/>
                    <a:pt x="256923" y="150037"/>
                    <a:pt x="195620" y="107057"/>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3" name="Google Shape;723;p34"/>
          <p:cNvGrpSpPr/>
          <p:nvPr/>
        </p:nvGrpSpPr>
        <p:grpSpPr>
          <a:xfrm>
            <a:off x="5889667" y="2238987"/>
            <a:ext cx="1065613" cy="626828"/>
            <a:chOff x="5682925" y="1139232"/>
            <a:chExt cx="2115150" cy="1244200"/>
          </a:xfrm>
        </p:grpSpPr>
        <p:sp>
          <p:nvSpPr>
            <p:cNvPr id="724" name="Google Shape;724;p34"/>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4"/>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4"/>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4"/>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4"/>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9" name="Google Shape;729;p34"/>
          <p:cNvSpPr/>
          <p:nvPr/>
        </p:nvSpPr>
        <p:spPr>
          <a:xfrm rot="-368563">
            <a:off x="7131247" y="1614642"/>
            <a:ext cx="1290357" cy="477664"/>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0" name="Google Shape;730;p34"/>
          <p:cNvGrpSpPr/>
          <p:nvPr/>
        </p:nvGrpSpPr>
        <p:grpSpPr>
          <a:xfrm>
            <a:off x="7283691" y="2214521"/>
            <a:ext cx="1065613" cy="626828"/>
            <a:chOff x="5682925" y="1139232"/>
            <a:chExt cx="2115150" cy="1244200"/>
          </a:xfrm>
        </p:grpSpPr>
        <p:sp>
          <p:nvSpPr>
            <p:cNvPr id="731" name="Google Shape;731;p34"/>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4"/>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34"/>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34"/>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4"/>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6" name="Google Shape;736;p34"/>
          <p:cNvSpPr/>
          <p:nvPr/>
        </p:nvSpPr>
        <p:spPr>
          <a:xfrm rot="368563" flipH="1">
            <a:off x="5797197" y="1614642"/>
            <a:ext cx="1290357" cy="477664"/>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34"/>
          <p:cNvGrpSpPr/>
          <p:nvPr/>
        </p:nvGrpSpPr>
        <p:grpSpPr>
          <a:xfrm>
            <a:off x="6709874" y="768387"/>
            <a:ext cx="738927" cy="740445"/>
            <a:chOff x="2893887" y="2547824"/>
            <a:chExt cx="1212350" cy="1214840"/>
          </a:xfrm>
        </p:grpSpPr>
        <p:sp>
          <p:nvSpPr>
            <p:cNvPr id="738" name="Google Shape;738;p34"/>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4"/>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4"/>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4"/>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74867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855300" y="1016175"/>
            <a:ext cx="4548900" cy="3111000"/>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 sz="5400" dirty="0"/>
              <a:t>Aritmética informal</a:t>
            </a:r>
            <a:endParaRPr sz="5400" dirty="0"/>
          </a:p>
        </p:txBody>
      </p:sp>
      <p:grpSp>
        <p:nvGrpSpPr>
          <p:cNvPr id="47" name="Google Shape;47;p11"/>
          <p:cNvGrpSpPr/>
          <p:nvPr/>
        </p:nvGrpSpPr>
        <p:grpSpPr>
          <a:xfrm>
            <a:off x="6008272" y="1625290"/>
            <a:ext cx="1837957" cy="1427239"/>
            <a:chOff x="2860826" y="401530"/>
            <a:chExt cx="2115269" cy="1642581"/>
          </a:xfrm>
        </p:grpSpPr>
        <p:sp>
          <p:nvSpPr>
            <p:cNvPr id="48" name="Google Shape;48;p11"/>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1"/>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11"/>
            <p:cNvSpPr/>
            <p:nvPr/>
          </p:nvSpPr>
          <p:spPr>
            <a:xfrm>
              <a:off x="3539074"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rgbClr val="FF4D8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11"/>
            <p:cNvSpPr/>
            <p:nvPr/>
          </p:nvSpPr>
          <p:spPr>
            <a:xfrm>
              <a:off x="3712949"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53;p11"/>
          <p:cNvGrpSpPr/>
          <p:nvPr/>
        </p:nvGrpSpPr>
        <p:grpSpPr>
          <a:xfrm>
            <a:off x="5546972" y="2743287"/>
            <a:ext cx="2760511" cy="1383992"/>
            <a:chOff x="2819969" y="4365386"/>
            <a:chExt cx="1694813" cy="849700"/>
          </a:xfrm>
        </p:grpSpPr>
        <p:sp>
          <p:nvSpPr>
            <p:cNvPr id="54" name="Google Shape;54;p11"/>
            <p:cNvSpPr/>
            <p:nvPr/>
          </p:nvSpPr>
          <p:spPr>
            <a:xfrm>
              <a:off x="2819969" y="4365386"/>
              <a:ext cx="1694813" cy="767412"/>
            </a:xfrm>
            <a:custGeom>
              <a:avLst/>
              <a:gdLst/>
              <a:ahLst/>
              <a:cxnLst/>
              <a:rect l="l" t="t" r="r" b="b"/>
              <a:pathLst>
                <a:path w="1694813" h="767412" extrusionOk="0">
                  <a:moveTo>
                    <a:pt x="1693331" y="0"/>
                  </a:moveTo>
                  <a:cubicBezTo>
                    <a:pt x="1724222" y="449254"/>
                    <a:pt x="1266748" y="778027"/>
                    <a:pt x="847425" y="767137"/>
                  </a:cubicBezTo>
                  <a:cubicBezTo>
                    <a:pt x="428171" y="778302"/>
                    <a:pt x="-29782" y="449254"/>
                    <a:pt x="1520" y="0"/>
                  </a:cubicBezTo>
                  <a:cubicBezTo>
                    <a:pt x="92960" y="926660"/>
                    <a:pt x="1602234" y="926660"/>
                    <a:pt x="1693331" y="0"/>
                  </a:cubicBezTo>
                  <a:close/>
                </a:path>
              </a:pathLst>
            </a:custGeom>
            <a:solidFill>
              <a:srgbClr val="85200C"/>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4"/>
                </a:solidFill>
                <a:latin typeface="Calibri"/>
                <a:ea typeface="Calibri"/>
                <a:cs typeface="Calibri"/>
                <a:sym typeface="Calibri"/>
              </a:endParaRPr>
            </a:p>
          </p:txBody>
        </p:sp>
        <p:sp>
          <p:nvSpPr>
            <p:cNvPr id="55" name="Google Shape;55;p11"/>
            <p:cNvSpPr/>
            <p:nvPr/>
          </p:nvSpPr>
          <p:spPr>
            <a:xfrm>
              <a:off x="4100210" y="4889162"/>
              <a:ext cx="195071" cy="325922"/>
            </a:xfrm>
            <a:custGeom>
              <a:avLst/>
              <a:gdLst/>
              <a:ahLst/>
              <a:cxnLst/>
              <a:rect l="l" t="t" r="r" b="b"/>
              <a:pathLst>
                <a:path w="195071" h="325922" extrusionOk="0">
                  <a:moveTo>
                    <a:pt x="0" y="138701"/>
                  </a:moveTo>
                  <a:cubicBezTo>
                    <a:pt x="10069" y="227196"/>
                    <a:pt x="32330" y="318567"/>
                    <a:pt x="80892" y="325554"/>
                  </a:cubicBezTo>
                  <a:cubicBezTo>
                    <a:pt x="160140" y="336787"/>
                    <a:pt x="187538" y="88426"/>
                    <a:pt x="195072" y="0"/>
                  </a:cubicBezTo>
                  <a:cubicBezTo>
                    <a:pt x="136660" y="54898"/>
                    <a:pt x="71036" y="101557"/>
                    <a:pt x="0" y="138701"/>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1"/>
            <p:cNvSpPr/>
            <p:nvPr/>
          </p:nvSpPr>
          <p:spPr>
            <a:xfrm>
              <a:off x="3037246" y="4887244"/>
              <a:ext cx="186715" cy="327842"/>
            </a:xfrm>
            <a:custGeom>
              <a:avLst/>
              <a:gdLst/>
              <a:ahLst/>
              <a:cxnLst/>
              <a:rect l="l" t="t" r="r" b="b"/>
              <a:pathLst>
                <a:path w="186715" h="327842" extrusionOk="0">
                  <a:moveTo>
                    <a:pt x="0" y="0"/>
                  </a:moveTo>
                  <a:cubicBezTo>
                    <a:pt x="822" y="82672"/>
                    <a:pt x="10206" y="316170"/>
                    <a:pt x="89043" y="327472"/>
                  </a:cubicBezTo>
                  <a:cubicBezTo>
                    <a:pt x="140413" y="334801"/>
                    <a:pt x="170140" y="232127"/>
                    <a:pt x="186716" y="135139"/>
                  </a:cubicBezTo>
                  <a:cubicBezTo>
                    <a:pt x="118797" y="98508"/>
                    <a:pt x="56015" y="53069"/>
                    <a:pt x="0" y="0"/>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 name="Google Shape;57;p11"/>
          <p:cNvGrpSpPr/>
          <p:nvPr/>
        </p:nvGrpSpPr>
        <p:grpSpPr>
          <a:xfrm>
            <a:off x="7841503" y="1016177"/>
            <a:ext cx="635108" cy="1001050"/>
            <a:chOff x="1620532" y="2740711"/>
            <a:chExt cx="745257" cy="1174666"/>
          </a:xfrm>
        </p:grpSpPr>
        <p:sp>
          <p:nvSpPr>
            <p:cNvPr id="58" name="Google Shape;58;p11"/>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1"/>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1"/>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1"/>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1"/>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 name="Google Shape;63;p11"/>
          <p:cNvGrpSpPr/>
          <p:nvPr/>
        </p:nvGrpSpPr>
        <p:grpSpPr>
          <a:xfrm>
            <a:off x="5377886" y="1016177"/>
            <a:ext cx="635075" cy="1001050"/>
            <a:chOff x="188982" y="2740711"/>
            <a:chExt cx="745218" cy="1174666"/>
          </a:xfrm>
        </p:grpSpPr>
        <p:sp>
          <p:nvSpPr>
            <p:cNvPr id="64" name="Google Shape;64;p11"/>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1"/>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1"/>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1"/>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1"/>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8"/>
          <p:cNvSpPr/>
          <p:nvPr/>
        </p:nvSpPr>
        <p:spPr>
          <a:xfrm rot="-7196807" flipH="1">
            <a:off x="7605748" y="1453785"/>
            <a:ext cx="1547670" cy="120806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8"/>
          <p:cNvSpPr/>
          <p:nvPr/>
        </p:nvSpPr>
        <p:spPr>
          <a:xfrm rot="7196807">
            <a:off x="6005548" y="1453785"/>
            <a:ext cx="1547670" cy="120806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108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8"/>
          <p:cNvSpPr txBox="1">
            <a:spLocks noGrp="1"/>
          </p:cNvSpPr>
          <p:nvPr>
            <p:ph type="ctrTitle"/>
          </p:nvPr>
        </p:nvSpPr>
        <p:spPr>
          <a:xfrm>
            <a:off x="855300" y="388396"/>
            <a:ext cx="4548900" cy="1159800"/>
          </a:xfrm>
          <a:prstGeom prst="rect">
            <a:avLst/>
          </a:prstGeom>
        </p:spPr>
        <p:txBody>
          <a:bodyPr spcFirstLastPara="1" wrap="square" lIns="0" tIns="0" rIns="0" bIns="0" anchor="b" anchorCtr="0">
            <a:noAutofit/>
          </a:bodyPr>
          <a:lstStyle/>
          <a:p>
            <a:r>
              <a:rPr lang="es-MX" dirty="0"/>
              <a:t>Procedimientos mentales</a:t>
            </a:r>
          </a:p>
        </p:txBody>
      </p:sp>
      <p:sp>
        <p:nvSpPr>
          <p:cNvPr id="530" name="Google Shape;530;p28"/>
          <p:cNvSpPr txBox="1">
            <a:spLocks noGrp="1"/>
          </p:cNvSpPr>
          <p:nvPr>
            <p:ph type="subTitle" idx="1"/>
          </p:nvPr>
        </p:nvSpPr>
        <p:spPr>
          <a:xfrm>
            <a:off x="764987" y="1509347"/>
            <a:ext cx="5046858" cy="3557953"/>
          </a:xfrm>
          <a:prstGeom prst="rect">
            <a:avLst/>
          </a:prstGeom>
        </p:spPr>
        <p:txBody>
          <a:bodyPr spcFirstLastPara="1" wrap="square" lIns="0" tIns="0" rIns="0" bIns="0" anchor="t" anchorCtr="0">
            <a:noAutofit/>
          </a:bodyPr>
          <a:lstStyle/>
          <a:p>
            <a:pPr marL="114300" indent="0"/>
            <a:r>
              <a:rPr lang="es-MX" dirty="0">
                <a:latin typeface="Atma" panose="020B0604020202020204" charset="0"/>
                <a:cs typeface="Atma" panose="020B0604020202020204" charset="0"/>
              </a:rPr>
              <a:t>Los niños al principio se basan en procedimientos informales para llevar los cálculos, por ejemplo:</a:t>
            </a:r>
          </a:p>
          <a:p>
            <a:pPr marL="114300" lvl="0" indent="0"/>
            <a:r>
              <a:rPr lang="es-MX" dirty="0">
                <a:latin typeface="Atma" panose="020B0604020202020204" charset="0"/>
                <a:cs typeface="Atma" panose="020B0604020202020204" charset="0"/>
              </a:rPr>
              <a:t>Una niña explicaba que para calcular 3x3 tenia que contar 3, tres veces</a:t>
            </a:r>
          </a:p>
          <a:p>
            <a:pPr marL="114300" lvl="0" indent="0"/>
            <a:r>
              <a:rPr lang="es-MX" dirty="0">
                <a:latin typeface="Atma" panose="020B0604020202020204" charset="0"/>
                <a:cs typeface="Atma" panose="020B0604020202020204" charset="0"/>
              </a:rPr>
              <a:t>Otro niño utilizaba la técnica de contar conjuntos de 3 diciendo en voz alta el valor cardinal y susurrando los demás numero que componen el conjunto.</a:t>
            </a:r>
          </a:p>
        </p:txBody>
      </p:sp>
      <p:sp>
        <p:nvSpPr>
          <p:cNvPr id="533" name="Google Shape;533;p28"/>
          <p:cNvSpPr txBox="1">
            <a:spLocks noGrp="1"/>
          </p:cNvSpPr>
          <p:nvPr>
            <p:ph type="sldNum" idx="4294967295"/>
          </p:nvPr>
        </p:nvSpPr>
        <p:spPr>
          <a:xfrm>
            <a:off x="0" y="4673600"/>
            <a:ext cx="549275" cy="39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537" name="Google Shape;537;p28"/>
          <p:cNvGrpSpPr/>
          <p:nvPr/>
        </p:nvGrpSpPr>
        <p:grpSpPr>
          <a:xfrm>
            <a:off x="7059482" y="2189101"/>
            <a:ext cx="1103789" cy="1034333"/>
            <a:chOff x="8438871" y="401534"/>
            <a:chExt cx="2115348" cy="1982241"/>
          </a:xfrm>
        </p:grpSpPr>
        <p:sp>
          <p:nvSpPr>
            <p:cNvPr id="538" name="Google Shape;538;p28"/>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8"/>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8"/>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8"/>
            <p:cNvSpPr/>
            <p:nvPr/>
          </p:nvSpPr>
          <p:spPr>
            <a:xfrm>
              <a:off x="9177188"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rgbClr val="000985"/>
                </a:gs>
                <a:gs pos="100000">
                  <a:srgbClr val="01010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2" name="Google Shape;542;p28"/>
          <p:cNvGrpSpPr/>
          <p:nvPr/>
        </p:nvGrpSpPr>
        <p:grpSpPr>
          <a:xfrm>
            <a:off x="8061942" y="1734374"/>
            <a:ext cx="410413" cy="646889"/>
            <a:chOff x="1620532" y="2740711"/>
            <a:chExt cx="745257" cy="1174666"/>
          </a:xfrm>
        </p:grpSpPr>
        <p:sp>
          <p:nvSpPr>
            <p:cNvPr id="543" name="Google Shape;543;p28"/>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8"/>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8"/>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8"/>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8"/>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8" name="Google Shape;548;p28"/>
          <p:cNvGrpSpPr/>
          <p:nvPr/>
        </p:nvGrpSpPr>
        <p:grpSpPr>
          <a:xfrm>
            <a:off x="6750389" y="1734374"/>
            <a:ext cx="410392" cy="646889"/>
            <a:chOff x="188982" y="2740711"/>
            <a:chExt cx="745218" cy="1174666"/>
          </a:xfrm>
        </p:grpSpPr>
        <p:sp>
          <p:nvSpPr>
            <p:cNvPr id="549" name="Google Shape;549;p28"/>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8"/>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8"/>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8"/>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8"/>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4" name="Google Shape;554;p28"/>
          <p:cNvGrpSpPr/>
          <p:nvPr/>
        </p:nvGrpSpPr>
        <p:grpSpPr>
          <a:xfrm>
            <a:off x="7066399" y="3364428"/>
            <a:ext cx="1089959" cy="475038"/>
            <a:chOff x="7066399" y="3364428"/>
            <a:chExt cx="1089959" cy="475038"/>
          </a:xfrm>
        </p:grpSpPr>
        <p:sp>
          <p:nvSpPr>
            <p:cNvPr id="555" name="Google Shape;555;p28"/>
            <p:cNvSpPr/>
            <p:nvPr/>
          </p:nvSpPr>
          <p:spPr>
            <a:xfrm rot="10800000">
              <a:off x="7066399" y="3364428"/>
              <a:ext cx="1089959" cy="475038"/>
            </a:xfrm>
            <a:custGeom>
              <a:avLst/>
              <a:gdLst/>
              <a:ahLst/>
              <a:cxnLst/>
              <a:rect l="l" t="t" r="r" b="b"/>
              <a:pathLst>
                <a:path w="2101887" h="915961" extrusionOk="0">
                  <a:moveTo>
                    <a:pt x="2101887" y="915961"/>
                  </a:moveTo>
                  <a:cubicBezTo>
                    <a:pt x="2021749" y="335539"/>
                    <a:pt x="1486260" y="-70029"/>
                    <a:pt x="905838" y="10095"/>
                  </a:cubicBezTo>
                  <a:cubicBezTo>
                    <a:pt x="435076" y="75076"/>
                    <a:pt x="65001" y="445199"/>
                    <a:pt x="0" y="91596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8"/>
            <p:cNvSpPr/>
            <p:nvPr/>
          </p:nvSpPr>
          <p:spPr>
            <a:xfrm rot="10800000">
              <a:off x="7864223" y="3501624"/>
              <a:ext cx="169814" cy="276096"/>
            </a:xfrm>
            <a:custGeom>
              <a:avLst/>
              <a:gdLst/>
              <a:ahLst/>
              <a:cxnLst/>
              <a:rect l="l" t="t" r="r" b="b"/>
              <a:pathLst>
                <a:path w="327471" h="532363" extrusionOk="0">
                  <a:moveTo>
                    <a:pt x="327471" y="0"/>
                  </a:moveTo>
                  <a:cubicBezTo>
                    <a:pt x="201853" y="65241"/>
                    <a:pt x="90549" y="154893"/>
                    <a:pt x="0" y="263703"/>
                  </a:cubicBezTo>
                  <a:cubicBezTo>
                    <a:pt x="20068" y="397473"/>
                    <a:pt x="58699" y="521174"/>
                    <a:pt x="132674" y="531722"/>
                  </a:cubicBezTo>
                  <a:cubicBezTo>
                    <a:pt x="260758" y="550010"/>
                    <a:pt x="311101" y="173017"/>
                    <a:pt x="327471" y="0"/>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557" name="Google Shape;557;p28"/>
            <p:cNvSpPr/>
            <p:nvPr/>
          </p:nvSpPr>
          <p:spPr>
            <a:xfrm rot="10800000">
              <a:off x="7187252" y="3496181"/>
              <a:ext cx="171058" cy="281823"/>
            </a:xfrm>
            <a:custGeom>
              <a:avLst/>
              <a:gdLst/>
              <a:ahLst/>
              <a:cxnLst/>
              <a:rect l="l" t="t" r="r" b="b"/>
              <a:pathLst>
                <a:path w="329869" h="543406" extrusionOk="0">
                  <a:moveTo>
                    <a:pt x="329869" y="265827"/>
                  </a:moveTo>
                  <a:cubicBezTo>
                    <a:pt x="238840" y="156010"/>
                    <a:pt x="126646" y="65611"/>
                    <a:pt x="0" y="0"/>
                  </a:cubicBezTo>
                  <a:cubicBezTo>
                    <a:pt x="15206" y="167469"/>
                    <a:pt x="65001" y="561654"/>
                    <a:pt x="195825" y="542750"/>
                  </a:cubicBezTo>
                  <a:cubicBezTo>
                    <a:pt x="271443" y="531927"/>
                    <a:pt x="310143" y="402952"/>
                    <a:pt x="329869" y="265827"/>
                  </a:cubicBezTo>
                  <a:close/>
                </a:path>
              </a:pathLst>
            </a:custGeom>
            <a:gradFill>
              <a:gsLst>
                <a:gs pos="0">
                  <a:srgbClr val="F0E0C7"/>
                </a:gs>
                <a:gs pos="50000">
                  <a:srgbClr val="F8F1E4"/>
                </a:gs>
                <a:gs pos="100000">
                  <a:schemeClr val="lt1"/>
                </a:gs>
              </a:gsLst>
              <a:lin ang="5400012"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40" name="Imagen 39"/>
          <p:cNvPicPr/>
          <p:nvPr/>
        </p:nvPicPr>
        <p:blipFill rotWithShape="1">
          <a:blip r:embed="rId3"/>
          <a:srcRect l="5504" t="42152" r="58526" b="23218"/>
          <a:stretch/>
        </p:blipFill>
        <p:spPr bwMode="auto">
          <a:xfrm>
            <a:off x="4423289" y="1379379"/>
            <a:ext cx="3565436" cy="2264500"/>
          </a:xfrm>
          <a:prstGeom prst="rect">
            <a:avLst/>
          </a:prstGeom>
          <a:ln>
            <a:noFill/>
          </a:ln>
          <a:extLst>
            <a:ext uri="{53640926-AAD7-44D8-BBD7-CCE9431645EC}">
              <a14:shadowObscured xmlns:a14="http://schemas.microsoft.com/office/drawing/2010/main"/>
            </a:ext>
          </a:extLst>
        </p:spPr>
      </p:pic>
      <p:sp>
        <p:nvSpPr>
          <p:cNvPr id="654" name="Google Shape;654;p32"/>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655" name="Google Shape;655;p32"/>
          <p:cNvGrpSpPr/>
          <p:nvPr/>
        </p:nvGrpSpPr>
        <p:grpSpPr>
          <a:xfrm>
            <a:off x="3938374" y="1241129"/>
            <a:ext cx="4542205" cy="2661224"/>
            <a:chOff x="1177450" y="241631"/>
            <a:chExt cx="6173152" cy="3616776"/>
          </a:xfrm>
        </p:grpSpPr>
        <p:sp>
          <p:nvSpPr>
            <p:cNvPr id="656" name="Google Shape;656;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FFF00"/>
            </a:solidFill>
            <a:ln>
              <a:noFill/>
            </a:ln>
            <a:effectLst>
              <a:outerShdw blurRad="14288" dist="19050" dir="5400000" algn="bl" rotWithShape="0">
                <a:schemeClr val="dk1">
                  <a:alpha val="2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1" name="Google Shape;661;p32"/>
          <p:cNvGrpSpPr/>
          <p:nvPr/>
        </p:nvGrpSpPr>
        <p:grpSpPr>
          <a:xfrm>
            <a:off x="3585891" y="329676"/>
            <a:ext cx="1394980" cy="1307291"/>
            <a:chOff x="175906" y="401530"/>
            <a:chExt cx="2115209" cy="1982245"/>
          </a:xfrm>
        </p:grpSpPr>
        <p:sp>
          <p:nvSpPr>
            <p:cNvPr id="662" name="Google Shape;662;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2"/>
            <p:cNvSpPr/>
            <p:nvPr/>
          </p:nvSpPr>
          <p:spPr>
            <a:xfrm>
              <a:off x="1000455"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66" name="Google Shape;666;p32"/>
            <p:cNvSpPr/>
            <p:nvPr/>
          </p:nvSpPr>
          <p:spPr>
            <a:xfrm>
              <a:off x="1221912"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7" name="Google Shape;667;p32"/>
          <p:cNvGrpSpPr/>
          <p:nvPr/>
        </p:nvGrpSpPr>
        <p:grpSpPr>
          <a:xfrm>
            <a:off x="7809688" y="373585"/>
            <a:ext cx="1151308" cy="1078936"/>
            <a:chOff x="175906" y="401530"/>
            <a:chExt cx="2115209" cy="1982245"/>
          </a:xfrm>
        </p:grpSpPr>
        <p:sp>
          <p:nvSpPr>
            <p:cNvPr id="668" name="Google Shape;668;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2"/>
            <p:cNvSpPr/>
            <p:nvPr/>
          </p:nvSpPr>
          <p:spPr>
            <a:xfrm>
              <a:off x="580466" y="1110445"/>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2" name="Google Shape;672;p32"/>
            <p:cNvSpPr/>
            <p:nvPr/>
          </p:nvSpPr>
          <p:spPr>
            <a:xfrm>
              <a:off x="801923" y="1330391"/>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3" name="Google Shape;673;p32"/>
          <p:cNvGrpSpPr/>
          <p:nvPr/>
        </p:nvGrpSpPr>
        <p:grpSpPr>
          <a:xfrm>
            <a:off x="3503188" y="2745244"/>
            <a:ext cx="759360" cy="711626"/>
            <a:chOff x="175906" y="401530"/>
            <a:chExt cx="2115209" cy="1982245"/>
          </a:xfrm>
        </p:grpSpPr>
        <p:sp>
          <p:nvSpPr>
            <p:cNvPr id="674" name="Google Shape;674;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2"/>
            <p:cNvSpPr/>
            <p:nvPr/>
          </p:nvSpPr>
          <p:spPr>
            <a:xfrm>
              <a:off x="1039197" y="73550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78" name="Google Shape;678;p32"/>
            <p:cNvSpPr/>
            <p:nvPr/>
          </p:nvSpPr>
          <p:spPr>
            <a:xfrm>
              <a:off x="1260654" y="95545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9" name="Google Shape;679;p32"/>
          <p:cNvGrpSpPr/>
          <p:nvPr/>
        </p:nvGrpSpPr>
        <p:grpSpPr>
          <a:xfrm>
            <a:off x="3214795" y="3873105"/>
            <a:ext cx="1125926" cy="1055149"/>
            <a:chOff x="175906" y="401530"/>
            <a:chExt cx="2115209" cy="1982245"/>
          </a:xfrm>
        </p:grpSpPr>
        <p:sp>
          <p:nvSpPr>
            <p:cNvPr id="680" name="Google Shape;680;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2"/>
            <p:cNvSpPr/>
            <p:nvPr/>
          </p:nvSpPr>
          <p:spPr>
            <a:xfrm>
              <a:off x="1067325" y="680988"/>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84" name="Google Shape;684;p32"/>
            <p:cNvSpPr/>
            <p:nvPr/>
          </p:nvSpPr>
          <p:spPr>
            <a:xfrm>
              <a:off x="1288782" y="900934"/>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5" name="Google Shape;685;p32"/>
          <p:cNvGrpSpPr/>
          <p:nvPr/>
        </p:nvGrpSpPr>
        <p:grpSpPr>
          <a:xfrm>
            <a:off x="7651832" y="3390433"/>
            <a:ext cx="1627230" cy="1524941"/>
            <a:chOff x="175906" y="401530"/>
            <a:chExt cx="2115209" cy="1982245"/>
          </a:xfrm>
        </p:grpSpPr>
        <p:sp>
          <p:nvSpPr>
            <p:cNvPr id="686" name="Google Shape;686;p3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2"/>
            <p:cNvSpPr/>
            <p:nvPr/>
          </p:nvSpPr>
          <p:spPr>
            <a:xfrm>
              <a:off x="406148" y="813291"/>
              <a:ext cx="964631" cy="964754"/>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6"/>
                </a:gs>
                <a:gs pos="100000">
                  <a:srgbClr val="95F163"/>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690" name="Google Shape;690;p32"/>
            <p:cNvSpPr/>
            <p:nvPr/>
          </p:nvSpPr>
          <p:spPr>
            <a:xfrm>
              <a:off x="627605" y="1033238"/>
              <a:ext cx="523896" cy="523968"/>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 name="Google Shape;570;p30"/>
          <p:cNvSpPr txBox="1">
            <a:spLocks/>
          </p:cNvSpPr>
          <p:nvPr/>
        </p:nvSpPr>
        <p:spPr>
          <a:xfrm>
            <a:off x="382066" y="121893"/>
            <a:ext cx="3357578" cy="4396200"/>
          </a:xfrm>
          <a:prstGeom prst="rect">
            <a:avLst/>
          </a:prstGeom>
          <a:noFill/>
          <a:ln>
            <a:noFill/>
          </a:ln>
          <a:effectLst>
            <a:outerShdw dist="9525" dir="16200000" algn="bl" rotWithShape="0">
              <a:schemeClr val="lt1">
                <a:alpha val="2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lt2"/>
              </a:buClr>
              <a:buSzPts val="1800"/>
              <a:buFont typeface="Quicksand Light"/>
              <a:buChar char="➜"/>
              <a:defRPr sz="2200" b="0" i="0" u="none" strike="noStrike" cap="none">
                <a:solidFill>
                  <a:schemeClr val="dk1"/>
                </a:solidFill>
                <a:latin typeface="Quicksand Light"/>
                <a:ea typeface="Quicksand Light"/>
                <a:cs typeface="Quicksand Light"/>
                <a:sym typeface="Quicksand Light"/>
              </a:defRPr>
            </a:lvl1pPr>
            <a:lvl2pPr marL="914400" marR="0" lvl="1"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2pPr>
            <a:lvl3pPr marL="1371600" marR="0" lvl="2"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3pPr>
            <a:lvl4pPr marL="1828800" marR="0" lvl="3"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4pPr>
            <a:lvl5pPr marL="2286000" marR="0" lvl="4"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5pPr>
            <a:lvl6pPr marL="2743200" marR="0" lvl="5"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6pPr>
            <a:lvl7pPr marL="3200400" marR="0" lvl="6"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7pPr>
            <a:lvl8pPr marL="3657600" marR="0" lvl="7"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8pPr>
            <a:lvl9pPr marL="4114800" marR="0" lvl="8" indent="-368300" algn="l" rtl="0">
              <a:lnSpc>
                <a:spcPct val="115000"/>
              </a:lnSpc>
              <a:spcBef>
                <a:spcPts val="0"/>
              </a:spcBef>
              <a:spcAft>
                <a:spcPts val="0"/>
              </a:spcAft>
              <a:buClr>
                <a:schemeClr val="dk1"/>
              </a:buClr>
              <a:buSzPts val="2200"/>
              <a:buFont typeface="Quicksand Light"/>
              <a:buChar char="■"/>
              <a:defRPr sz="2200" b="0" i="0" u="none" strike="noStrike" cap="none">
                <a:solidFill>
                  <a:schemeClr val="dk1"/>
                </a:solidFill>
                <a:latin typeface="Quicksand Light"/>
                <a:ea typeface="Quicksand Light"/>
                <a:cs typeface="Quicksand Light"/>
                <a:sym typeface="Quicksand Light"/>
              </a:defRPr>
            </a:lvl9pPr>
          </a:lstStyle>
          <a:p>
            <a:pPr marL="114300" indent="0">
              <a:buNone/>
            </a:pPr>
            <a:r>
              <a:rPr lang="es-MX" sz="3200" b="1" dirty="0">
                <a:solidFill>
                  <a:schemeClr val="bg1"/>
                </a:solidFill>
                <a:latin typeface="Atma" panose="020B0604020202020204" charset="0"/>
                <a:cs typeface="Atma" panose="020B0604020202020204" charset="0"/>
              </a:rPr>
              <a:t>Procedimiento básico de cálculo mental</a:t>
            </a:r>
            <a:endParaRPr lang="es-MX" sz="3200" dirty="0">
              <a:solidFill>
                <a:schemeClr val="bg1"/>
              </a:solidFill>
              <a:latin typeface="Atma" panose="020B0604020202020204" charset="0"/>
              <a:cs typeface="Atma" panose="020B0604020202020204" charset="0"/>
            </a:endParaRPr>
          </a:p>
        </p:txBody>
      </p:sp>
    </p:spTree>
    <p:extLst>
      <p:ext uri="{BB962C8B-B14F-4D97-AF65-F5344CB8AC3E}">
        <p14:creationId xmlns:p14="http://schemas.microsoft.com/office/powerpoint/2010/main" val="395563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5"/>
          <p:cNvSpPr/>
          <p:nvPr/>
        </p:nvSpPr>
        <p:spPr>
          <a:xfrm rot="5400000" flipH="1">
            <a:off x="1695526" y="2563911"/>
            <a:ext cx="1388149" cy="1028739"/>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FFFFFF">
                  <a:alpha val="0"/>
                </a:srgbClr>
              </a:gs>
              <a:gs pos="65000">
                <a:schemeClr val="accent6"/>
              </a:gs>
              <a:gs pos="100000">
                <a:schemeClr val="accent6"/>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5"/>
          <p:cNvSpPr/>
          <p:nvPr/>
        </p:nvSpPr>
        <p:spPr>
          <a:xfrm rot="-5400000">
            <a:off x="6060326" y="2563911"/>
            <a:ext cx="1388149" cy="1028739"/>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FFFFFF">
                  <a:alpha val="0"/>
                </a:srgbClr>
              </a:gs>
              <a:gs pos="65000">
                <a:schemeClr val="accent6"/>
              </a:gs>
              <a:gs pos="100000">
                <a:schemeClr val="accent6"/>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424" name="Google Shape;424;p25"/>
          <p:cNvGrpSpPr/>
          <p:nvPr/>
        </p:nvGrpSpPr>
        <p:grpSpPr>
          <a:xfrm>
            <a:off x="3921496" y="3632986"/>
            <a:ext cx="1301013" cy="857763"/>
            <a:chOff x="6080071" y="2960311"/>
            <a:chExt cx="1301013" cy="857763"/>
          </a:xfrm>
        </p:grpSpPr>
        <p:sp>
          <p:nvSpPr>
            <p:cNvPr id="425" name="Google Shape;425;p25"/>
            <p:cNvSpPr/>
            <p:nvPr/>
          </p:nvSpPr>
          <p:spPr>
            <a:xfrm>
              <a:off x="6080071" y="2960311"/>
              <a:ext cx="1301013" cy="857421"/>
            </a:xfrm>
            <a:custGeom>
              <a:avLst/>
              <a:gdLst/>
              <a:ahLst/>
              <a:cxnLst/>
              <a:rect l="l" t="t" r="r" b="b"/>
              <a:pathLst>
                <a:path w="2141585" h="1411393" extrusionOk="0">
                  <a:moveTo>
                    <a:pt x="0" y="419802"/>
                  </a:moveTo>
                  <a:lnTo>
                    <a:pt x="2132709" y="0"/>
                  </a:lnTo>
                  <a:cubicBezTo>
                    <a:pt x="2132709" y="0"/>
                    <a:pt x="2300658" y="1376737"/>
                    <a:pt x="1175500" y="1410574"/>
                  </a:cubicBezTo>
                  <a:cubicBezTo>
                    <a:pt x="50343" y="1444410"/>
                    <a:pt x="0" y="419802"/>
                    <a:pt x="0" y="419802"/>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5"/>
            <p:cNvSpPr/>
            <p:nvPr/>
          </p:nvSpPr>
          <p:spPr>
            <a:xfrm>
              <a:off x="6327898" y="3465710"/>
              <a:ext cx="879268" cy="352365"/>
            </a:xfrm>
            <a:custGeom>
              <a:avLst/>
              <a:gdLst/>
              <a:ahLst/>
              <a:cxnLst/>
              <a:rect l="l" t="t" r="r" b="b"/>
              <a:pathLst>
                <a:path w="1447354" h="580024" extrusionOk="0">
                  <a:moveTo>
                    <a:pt x="1447355" y="287676"/>
                  </a:moveTo>
                  <a:cubicBezTo>
                    <a:pt x="1320914" y="12671"/>
                    <a:pt x="873783" y="0"/>
                    <a:pt x="658779" y="0"/>
                  </a:cubicBezTo>
                  <a:cubicBezTo>
                    <a:pt x="406856" y="0"/>
                    <a:pt x="54179" y="83974"/>
                    <a:pt x="0" y="366856"/>
                  </a:cubicBezTo>
                  <a:cubicBezTo>
                    <a:pt x="172743" y="498159"/>
                    <a:pt x="418500" y="589805"/>
                    <a:pt x="767890" y="579188"/>
                  </a:cubicBezTo>
                  <a:cubicBezTo>
                    <a:pt x="1087759" y="570010"/>
                    <a:pt x="1302968" y="451583"/>
                    <a:pt x="1447355" y="287676"/>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5"/>
            <p:cNvSpPr/>
            <p:nvPr/>
          </p:nvSpPr>
          <p:spPr>
            <a:xfrm>
              <a:off x="6487354" y="3095947"/>
              <a:ext cx="200728" cy="193929"/>
            </a:xfrm>
            <a:custGeom>
              <a:avLst/>
              <a:gdLst/>
              <a:ahLst/>
              <a:cxnLst/>
              <a:rect l="l" t="t" r="r" b="b"/>
              <a:pathLst>
                <a:path w="330416" h="319224" extrusionOk="0">
                  <a:moveTo>
                    <a:pt x="0" y="65070"/>
                  </a:moveTo>
                  <a:cubicBezTo>
                    <a:pt x="36850" y="195209"/>
                    <a:pt x="93564" y="314869"/>
                    <a:pt x="178085" y="319115"/>
                  </a:cubicBezTo>
                  <a:cubicBezTo>
                    <a:pt x="275074" y="324047"/>
                    <a:pt x="314731" y="160345"/>
                    <a:pt x="33041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28" name="Google Shape;428;p25"/>
            <p:cNvSpPr/>
            <p:nvPr/>
          </p:nvSpPr>
          <p:spPr>
            <a:xfrm>
              <a:off x="6233989" y="3151418"/>
              <a:ext cx="172433" cy="159757"/>
            </a:xfrm>
            <a:custGeom>
              <a:avLst/>
              <a:gdLst/>
              <a:ahLst/>
              <a:cxnLst/>
              <a:rect l="l" t="t" r="r" b="b"/>
              <a:pathLst>
                <a:path w="283840" h="262975" extrusionOk="0">
                  <a:moveTo>
                    <a:pt x="283841" y="0"/>
                  </a:moveTo>
                  <a:lnTo>
                    <a:pt x="0" y="55892"/>
                  </a:lnTo>
                  <a:cubicBezTo>
                    <a:pt x="32398" y="163907"/>
                    <a:pt x="80960" y="259320"/>
                    <a:pt x="151852" y="262881"/>
                  </a:cubicBezTo>
                  <a:cubicBezTo>
                    <a:pt x="233498" y="266991"/>
                    <a:pt x="268909" y="135003"/>
                    <a:pt x="283841"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29" name="Google Shape;429;p25"/>
            <p:cNvSpPr/>
            <p:nvPr/>
          </p:nvSpPr>
          <p:spPr>
            <a:xfrm>
              <a:off x="7030567" y="2990920"/>
              <a:ext cx="191158" cy="259785"/>
            </a:xfrm>
            <a:custGeom>
              <a:avLst/>
              <a:gdLst/>
              <a:ahLst/>
              <a:cxnLst/>
              <a:rect l="l" t="t" r="r" b="b"/>
              <a:pathLst>
                <a:path w="314663" h="427629" extrusionOk="0">
                  <a:moveTo>
                    <a:pt x="0" y="61919"/>
                  </a:moveTo>
                  <a:cubicBezTo>
                    <a:pt x="23494" y="204593"/>
                    <a:pt x="76440" y="422268"/>
                    <a:pt x="181031" y="427542"/>
                  </a:cubicBezTo>
                  <a:cubicBezTo>
                    <a:pt x="297060" y="433364"/>
                    <a:pt x="313705" y="146715"/>
                    <a:pt x="314664"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30" name="Google Shape;430;p25"/>
            <p:cNvSpPr/>
            <p:nvPr/>
          </p:nvSpPr>
          <p:spPr>
            <a:xfrm>
              <a:off x="6771121" y="3039228"/>
              <a:ext cx="205138" cy="231006"/>
            </a:xfrm>
            <a:custGeom>
              <a:avLst/>
              <a:gdLst/>
              <a:ahLst/>
              <a:cxnLst/>
              <a:rect l="l" t="t" r="r" b="b"/>
              <a:pathLst>
                <a:path w="337676" h="380256" extrusionOk="0">
                  <a:moveTo>
                    <a:pt x="337677" y="0"/>
                  </a:moveTo>
                  <a:lnTo>
                    <a:pt x="0" y="66439"/>
                  </a:lnTo>
                  <a:cubicBezTo>
                    <a:pt x="33288" y="214524"/>
                    <a:pt x="91371" y="375281"/>
                    <a:pt x="187469" y="380144"/>
                  </a:cubicBezTo>
                  <a:cubicBezTo>
                    <a:pt x="295279" y="385897"/>
                    <a:pt x="328362" y="171304"/>
                    <a:pt x="33767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431" name="Google Shape;431;p25"/>
          <p:cNvGrpSpPr/>
          <p:nvPr/>
        </p:nvGrpSpPr>
        <p:grpSpPr>
          <a:xfrm>
            <a:off x="3073375" y="2733105"/>
            <a:ext cx="1008772" cy="783347"/>
            <a:chOff x="2860826" y="401530"/>
            <a:chExt cx="2115269" cy="1642581"/>
          </a:xfrm>
        </p:grpSpPr>
        <p:sp>
          <p:nvSpPr>
            <p:cNvPr id="432" name="Google Shape;432;p25"/>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5"/>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5"/>
            <p:cNvSpPr/>
            <p:nvPr/>
          </p:nvSpPr>
          <p:spPr>
            <a:xfrm>
              <a:off x="3539074" y="67724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5"/>
            <p:cNvSpPr/>
            <p:nvPr/>
          </p:nvSpPr>
          <p:spPr>
            <a:xfrm>
              <a:off x="3712949" y="84994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5"/>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7" name="Google Shape;437;p25"/>
          <p:cNvGrpSpPr/>
          <p:nvPr/>
        </p:nvGrpSpPr>
        <p:grpSpPr>
          <a:xfrm>
            <a:off x="4067614" y="2580705"/>
            <a:ext cx="1008772" cy="783347"/>
            <a:chOff x="2860826" y="401530"/>
            <a:chExt cx="2115269" cy="1642581"/>
          </a:xfrm>
        </p:grpSpPr>
        <p:sp>
          <p:nvSpPr>
            <p:cNvPr id="438" name="Google Shape;438;p25"/>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5"/>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5"/>
            <p:cNvSpPr/>
            <p:nvPr/>
          </p:nvSpPr>
          <p:spPr>
            <a:xfrm>
              <a:off x="3539074" y="67724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5"/>
            <p:cNvSpPr/>
            <p:nvPr/>
          </p:nvSpPr>
          <p:spPr>
            <a:xfrm>
              <a:off x="3712949" y="84994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5"/>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25"/>
          <p:cNvGrpSpPr/>
          <p:nvPr/>
        </p:nvGrpSpPr>
        <p:grpSpPr>
          <a:xfrm>
            <a:off x="5061853" y="2733105"/>
            <a:ext cx="1008772" cy="783347"/>
            <a:chOff x="2860826" y="401530"/>
            <a:chExt cx="2115269" cy="1642581"/>
          </a:xfrm>
        </p:grpSpPr>
        <p:sp>
          <p:nvSpPr>
            <p:cNvPr id="444" name="Google Shape;444;p25"/>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5"/>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5"/>
            <p:cNvSpPr/>
            <p:nvPr/>
          </p:nvSpPr>
          <p:spPr>
            <a:xfrm>
              <a:off x="3539074" y="67724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5"/>
            <p:cNvSpPr/>
            <p:nvPr/>
          </p:nvSpPr>
          <p:spPr>
            <a:xfrm>
              <a:off x="3712949" y="84994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5"/>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9" name="Google Shape;449;p25"/>
          <p:cNvGrpSpPr/>
          <p:nvPr/>
        </p:nvGrpSpPr>
        <p:grpSpPr>
          <a:xfrm>
            <a:off x="6310201" y="2609645"/>
            <a:ext cx="361673" cy="570065"/>
            <a:chOff x="1620532" y="2740711"/>
            <a:chExt cx="745257" cy="1174666"/>
          </a:xfrm>
        </p:grpSpPr>
        <p:sp>
          <p:nvSpPr>
            <p:cNvPr id="450" name="Google Shape;450;p25"/>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25"/>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25"/>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5"/>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5"/>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5" name="Google Shape;455;p25"/>
          <p:cNvGrpSpPr/>
          <p:nvPr/>
        </p:nvGrpSpPr>
        <p:grpSpPr>
          <a:xfrm>
            <a:off x="2472120" y="2609645"/>
            <a:ext cx="361654" cy="570065"/>
            <a:chOff x="188982" y="2740711"/>
            <a:chExt cx="745218" cy="1174666"/>
          </a:xfrm>
        </p:grpSpPr>
        <p:sp>
          <p:nvSpPr>
            <p:cNvPr id="456" name="Google Shape;456;p25"/>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5"/>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5"/>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5"/>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5"/>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A32AE928-25E5-4983-8404-4ABACD8C29BA}"/>
              </a:ext>
            </a:extLst>
          </p:cNvPr>
          <p:cNvPicPr>
            <a:picLocks noChangeAspect="1"/>
          </p:cNvPicPr>
          <p:nvPr/>
        </p:nvPicPr>
        <p:blipFill>
          <a:blip r:embed="rId3"/>
          <a:stretch>
            <a:fillRect/>
          </a:stretch>
        </p:blipFill>
        <p:spPr>
          <a:xfrm>
            <a:off x="2151861" y="417726"/>
            <a:ext cx="4755292" cy="19082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FC63C-4E9D-4D94-B84F-3978D8903694}"/>
              </a:ext>
            </a:extLst>
          </p:cNvPr>
          <p:cNvSpPr>
            <a:spLocks noGrp="1"/>
          </p:cNvSpPr>
          <p:nvPr>
            <p:ph type="ctrTitle"/>
          </p:nvPr>
        </p:nvSpPr>
        <p:spPr>
          <a:xfrm>
            <a:off x="162710" y="735451"/>
            <a:ext cx="7090317" cy="3700080"/>
          </a:xfrm>
        </p:spPr>
        <p:txBody>
          <a:bodyPr/>
          <a:lstStyle/>
          <a:p>
            <a:r>
              <a:rPr lang="es-ES" sz="2200" b="0" dirty="0">
                <a:latin typeface="Quicksand Light" panose="020B0604020202020204" charset="0"/>
              </a:rPr>
              <a:t>No se puede dar por sentado que todos los alumnos tienen un conocimiento o  una dominación excelsa sobre la aritmética informal,</a:t>
            </a:r>
            <a:br>
              <a:rPr lang="es-ES" sz="2200" b="0" dirty="0">
                <a:latin typeface="Quicksand Light" panose="020B0604020202020204" charset="0"/>
              </a:rPr>
            </a:br>
            <a:r>
              <a:rPr lang="es-ES" sz="2200" b="0" dirty="0">
                <a:latin typeface="Quicksand Light" panose="020B0604020202020204" charset="0"/>
              </a:rPr>
              <a:t>también tomando en cuenta que no todos tienen las mismas capacidades, ni el mismo desarrollo cognitivo, </a:t>
            </a:r>
            <a:br>
              <a:rPr lang="es-ES" sz="2200" b="0" dirty="0">
                <a:latin typeface="Quicksand Light" panose="020B0604020202020204" charset="0"/>
              </a:rPr>
            </a:br>
            <a:r>
              <a:rPr lang="es-ES" sz="2200" b="0" dirty="0">
                <a:latin typeface="Quicksand Light" panose="020B0604020202020204" charset="0"/>
              </a:rPr>
              <a:t>es por eso que en las siguientes situaciones matemáticas se recomienda abordar los siguientes puntos:</a:t>
            </a:r>
            <a:br>
              <a:rPr lang="es-ES" dirty="0"/>
            </a:br>
            <a:endParaRPr lang="es-MX" dirty="0"/>
          </a:p>
        </p:txBody>
      </p:sp>
      <p:pic>
        <p:nvPicPr>
          <p:cNvPr id="4" name="Imagen 3">
            <a:extLst>
              <a:ext uri="{FF2B5EF4-FFF2-40B4-BE49-F238E27FC236}">
                <a16:creationId xmlns:a16="http://schemas.microsoft.com/office/drawing/2014/main" id="{9C4778C7-36D3-4F55-B4B7-DD477D46810F}"/>
              </a:ext>
            </a:extLst>
          </p:cNvPr>
          <p:cNvPicPr>
            <a:picLocks noChangeAspect="1"/>
          </p:cNvPicPr>
          <p:nvPr/>
        </p:nvPicPr>
        <p:blipFill>
          <a:blip r:embed="rId2"/>
          <a:stretch>
            <a:fillRect/>
          </a:stretch>
        </p:blipFill>
        <p:spPr>
          <a:xfrm>
            <a:off x="7221808" y="1439072"/>
            <a:ext cx="1066892" cy="627942"/>
          </a:xfrm>
          <a:prstGeom prst="rect">
            <a:avLst/>
          </a:prstGeom>
        </p:spPr>
      </p:pic>
      <p:grpSp>
        <p:nvGrpSpPr>
          <p:cNvPr id="5" name="Google Shape;812;p36">
            <a:extLst>
              <a:ext uri="{FF2B5EF4-FFF2-40B4-BE49-F238E27FC236}">
                <a16:creationId xmlns:a16="http://schemas.microsoft.com/office/drawing/2014/main" id="{2DB6021B-F0C7-42DC-8E89-AFD4B6D65E59}"/>
              </a:ext>
            </a:extLst>
          </p:cNvPr>
          <p:cNvGrpSpPr/>
          <p:nvPr/>
        </p:nvGrpSpPr>
        <p:grpSpPr>
          <a:xfrm>
            <a:off x="7518467" y="2419917"/>
            <a:ext cx="473574" cy="646466"/>
            <a:chOff x="6763768" y="3011579"/>
            <a:chExt cx="660217" cy="901249"/>
          </a:xfrm>
        </p:grpSpPr>
        <p:sp>
          <p:nvSpPr>
            <p:cNvPr id="6" name="Google Shape;813;p36">
              <a:extLst>
                <a:ext uri="{FF2B5EF4-FFF2-40B4-BE49-F238E27FC236}">
                  <a16:creationId xmlns:a16="http://schemas.microsoft.com/office/drawing/2014/main" id="{B30BA6DF-1081-49A1-A67B-A3E75739A076}"/>
                </a:ext>
              </a:extLst>
            </p:cNvPr>
            <p:cNvSpPr/>
            <p:nvPr/>
          </p:nvSpPr>
          <p:spPr>
            <a:xfrm>
              <a:off x="6763768" y="3011579"/>
              <a:ext cx="660217" cy="901249"/>
            </a:xfrm>
            <a:custGeom>
              <a:avLst/>
              <a:gdLst/>
              <a:ahLst/>
              <a:cxnLst/>
              <a:rect l="l" t="t" r="r" b="b"/>
              <a:pathLst>
                <a:path w="863029" h="1178103" extrusionOk="0">
                  <a:moveTo>
                    <a:pt x="863029" y="595901"/>
                  </a:moveTo>
                  <a:cubicBezTo>
                    <a:pt x="863029" y="932551"/>
                    <a:pt x="725013" y="1178103"/>
                    <a:pt x="428090" y="1178103"/>
                  </a:cubicBezTo>
                  <a:cubicBezTo>
                    <a:pt x="131167" y="1178103"/>
                    <a:pt x="0" y="905153"/>
                    <a:pt x="0" y="568503"/>
                  </a:cubicBezTo>
                  <a:cubicBezTo>
                    <a:pt x="0" y="231853"/>
                    <a:pt x="131167" y="0"/>
                    <a:pt x="428090" y="0"/>
                  </a:cubicBezTo>
                  <a:cubicBezTo>
                    <a:pt x="725013" y="0"/>
                    <a:pt x="863029" y="259182"/>
                    <a:pt x="863029" y="59590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814;p36">
              <a:extLst>
                <a:ext uri="{FF2B5EF4-FFF2-40B4-BE49-F238E27FC236}">
                  <a16:creationId xmlns:a16="http://schemas.microsoft.com/office/drawing/2014/main" id="{FA0ABF1C-CF3F-418F-AD4D-859B1058D5F2}"/>
                </a:ext>
              </a:extLst>
            </p:cNvPr>
            <p:cNvSpPr/>
            <p:nvPr/>
          </p:nvSpPr>
          <p:spPr>
            <a:xfrm>
              <a:off x="6827581" y="3655993"/>
              <a:ext cx="531684" cy="256751"/>
            </a:xfrm>
            <a:custGeom>
              <a:avLst/>
              <a:gdLst/>
              <a:ahLst/>
              <a:cxnLst/>
              <a:rect l="l" t="t" r="r" b="b"/>
              <a:pathLst>
                <a:path w="695012" h="335622" extrusionOk="0">
                  <a:moveTo>
                    <a:pt x="344664" y="0"/>
                  </a:moveTo>
                  <a:cubicBezTo>
                    <a:pt x="181716" y="0"/>
                    <a:pt x="68837" y="45891"/>
                    <a:pt x="0" y="123838"/>
                  </a:cubicBezTo>
                  <a:cubicBezTo>
                    <a:pt x="68837" y="253497"/>
                    <a:pt x="181784" y="335622"/>
                    <a:pt x="344664" y="335622"/>
                  </a:cubicBezTo>
                  <a:cubicBezTo>
                    <a:pt x="509050" y="335622"/>
                    <a:pt x="624463" y="260279"/>
                    <a:pt x="695013" y="136167"/>
                  </a:cubicBezTo>
                  <a:cubicBezTo>
                    <a:pt x="624463" y="52193"/>
                    <a:pt x="509050" y="0"/>
                    <a:pt x="344664" y="0"/>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815;p36">
              <a:extLst>
                <a:ext uri="{FF2B5EF4-FFF2-40B4-BE49-F238E27FC236}">
                  <a16:creationId xmlns:a16="http://schemas.microsoft.com/office/drawing/2014/main" id="{9473342F-ECF4-4AF4-AA82-237EBE63FB89}"/>
                </a:ext>
              </a:extLst>
            </p:cNvPr>
            <p:cNvSpPr/>
            <p:nvPr/>
          </p:nvSpPr>
          <p:spPr>
            <a:xfrm>
              <a:off x="6838741" y="3028921"/>
              <a:ext cx="140218" cy="213492"/>
            </a:xfrm>
            <a:custGeom>
              <a:avLst/>
              <a:gdLst/>
              <a:ahLst/>
              <a:cxnLst/>
              <a:rect l="l" t="t" r="r" b="b"/>
              <a:pathLst>
                <a:path w="183291" h="279075" extrusionOk="0">
                  <a:moveTo>
                    <a:pt x="0" y="142331"/>
                  </a:moveTo>
                  <a:cubicBezTo>
                    <a:pt x="12329" y="212195"/>
                    <a:pt x="34247" y="273087"/>
                    <a:pt x="73700" y="278704"/>
                  </a:cubicBezTo>
                  <a:cubicBezTo>
                    <a:pt x="141235" y="288361"/>
                    <a:pt x="171442" y="107468"/>
                    <a:pt x="183291" y="0"/>
                  </a:cubicBezTo>
                  <a:cubicBezTo>
                    <a:pt x="107927" y="25487"/>
                    <a:pt x="43357" y="75631"/>
                    <a:pt x="0" y="142331"/>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16;p36">
              <a:extLst>
                <a:ext uri="{FF2B5EF4-FFF2-40B4-BE49-F238E27FC236}">
                  <a16:creationId xmlns:a16="http://schemas.microsoft.com/office/drawing/2014/main" id="{966C6252-F099-4793-8D31-EAD16C328BFD}"/>
                </a:ext>
              </a:extLst>
            </p:cNvPr>
            <p:cNvSpPr/>
            <p:nvPr/>
          </p:nvSpPr>
          <p:spPr>
            <a:xfrm>
              <a:off x="7199927" y="3029392"/>
              <a:ext cx="134768" cy="213017"/>
            </a:xfrm>
            <a:custGeom>
              <a:avLst/>
              <a:gdLst/>
              <a:ahLst/>
              <a:cxnLst/>
              <a:rect l="l" t="t" r="r" b="b"/>
              <a:pathLst>
                <a:path w="176167" h="278454" extrusionOk="0">
                  <a:moveTo>
                    <a:pt x="0" y="0"/>
                  </a:moveTo>
                  <a:cubicBezTo>
                    <a:pt x="4315" y="101920"/>
                    <a:pt x="21507" y="268567"/>
                    <a:pt x="87810" y="278087"/>
                  </a:cubicBezTo>
                  <a:cubicBezTo>
                    <a:pt x="130687" y="284183"/>
                    <a:pt x="158496" y="213497"/>
                    <a:pt x="176167" y="133564"/>
                  </a:cubicBezTo>
                  <a:cubicBezTo>
                    <a:pt x="132516" y="72042"/>
                    <a:pt x="71022" y="25418"/>
                    <a:pt x="0"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extLst>
      <p:ext uri="{BB962C8B-B14F-4D97-AF65-F5344CB8AC3E}">
        <p14:creationId xmlns:p14="http://schemas.microsoft.com/office/powerpoint/2010/main" val="395274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695448E-DD03-4435-B27A-46106CCE4391}"/>
              </a:ext>
            </a:extLst>
          </p:cNvPr>
          <p:cNvSpPr>
            <a:spLocks noGrp="1"/>
          </p:cNvSpPr>
          <p:nvPr>
            <p:ph type="body" idx="1"/>
          </p:nvPr>
        </p:nvSpPr>
        <p:spPr>
          <a:xfrm>
            <a:off x="121652" y="180855"/>
            <a:ext cx="4843751" cy="2891953"/>
          </a:xfrm>
        </p:spPr>
        <p:txBody>
          <a:bodyPr/>
          <a:lstStyle/>
          <a:p>
            <a:pPr marL="114300" indent="0">
              <a:buNone/>
            </a:pPr>
            <a:r>
              <a:rPr lang="es-MX" dirty="0"/>
              <a:t>1.Asegurar el dominio de los números</a:t>
            </a:r>
          </a:p>
          <a:p>
            <a:pPr marL="114300" indent="0">
              <a:buNone/>
            </a:pPr>
            <a:r>
              <a:rPr lang="es-MX" dirty="0"/>
              <a:t>2. Estimular el descubrimiento de nuevas reglas generales</a:t>
            </a:r>
          </a:p>
          <a:p>
            <a:pPr marL="114300" indent="0">
              <a:buNone/>
            </a:pPr>
            <a:r>
              <a:rPr lang="es-MX" dirty="0"/>
              <a:t>3. Hacer que se adquiera una soltura con los procedimientos de adicción</a:t>
            </a:r>
          </a:p>
          <a:p>
            <a:pPr marL="114300" indent="0">
              <a:buNone/>
            </a:pPr>
            <a:r>
              <a:rPr lang="es-MX" dirty="0"/>
              <a:t>4. Empezar con problemas de números pequeños.</a:t>
            </a:r>
          </a:p>
          <a:p>
            <a:pPr marL="114300" indent="0">
              <a:buNone/>
            </a:pPr>
            <a:r>
              <a:rPr lang="es-MX" dirty="0"/>
              <a:t>5. Estimular el empleo de métodos eficaces</a:t>
            </a:r>
          </a:p>
          <a:p>
            <a:pPr marL="114300" indent="0">
              <a:buNone/>
            </a:pPr>
            <a:r>
              <a:rPr lang="es-MX" dirty="0"/>
              <a:t>6. Apoyarse en las técnicas básicas necesarias</a:t>
            </a:r>
          </a:p>
        </p:txBody>
      </p:sp>
      <p:sp>
        <p:nvSpPr>
          <p:cNvPr id="4" name="Marcador de número de diapositiva 3">
            <a:extLst>
              <a:ext uri="{FF2B5EF4-FFF2-40B4-BE49-F238E27FC236}">
                <a16:creationId xmlns:a16="http://schemas.microsoft.com/office/drawing/2014/main" id="{EC26A486-50F3-4CA4-80CF-EE88EE989B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24</a:t>
            </a:fld>
            <a:endParaRPr lang="es-MX"/>
          </a:p>
        </p:txBody>
      </p:sp>
      <p:sp>
        <p:nvSpPr>
          <p:cNvPr id="5" name="CuadroTexto 4">
            <a:extLst>
              <a:ext uri="{FF2B5EF4-FFF2-40B4-BE49-F238E27FC236}">
                <a16:creationId xmlns:a16="http://schemas.microsoft.com/office/drawing/2014/main" id="{2ECF1F4F-14D7-47FD-9A0E-9A3FB02ECAD7}"/>
              </a:ext>
            </a:extLst>
          </p:cNvPr>
          <p:cNvSpPr txBox="1"/>
          <p:nvPr/>
        </p:nvSpPr>
        <p:spPr>
          <a:xfrm>
            <a:off x="5231219" y="76249"/>
            <a:ext cx="3774558" cy="1785104"/>
          </a:xfrm>
          <a:prstGeom prst="rect">
            <a:avLst/>
          </a:prstGeom>
          <a:noFill/>
        </p:spPr>
        <p:txBody>
          <a:bodyPr wrap="square" rtlCol="0">
            <a:spAutoFit/>
          </a:bodyPr>
          <a:lstStyle/>
          <a:p>
            <a:r>
              <a:rPr lang="es-MX" sz="2200" dirty="0">
                <a:latin typeface="Quicksand Light" panose="020B0604020202020204" charset="0"/>
              </a:rPr>
              <a:t>7. Escoger el proceso de calculo más eficaz.</a:t>
            </a:r>
          </a:p>
          <a:p>
            <a:r>
              <a:rPr lang="es-MX" sz="2200" dirty="0">
                <a:latin typeface="Quicksand Light" panose="020B0604020202020204" charset="0"/>
              </a:rPr>
              <a:t>8. Estimular el cuento en intervalos.</a:t>
            </a:r>
          </a:p>
          <a:p>
            <a:endParaRPr lang="es-MX" sz="2200" dirty="0">
              <a:latin typeface="Quicksand Light" panose="020B0604020202020204" charset="0"/>
            </a:endParaRPr>
          </a:p>
        </p:txBody>
      </p:sp>
      <p:pic>
        <p:nvPicPr>
          <p:cNvPr id="6" name="Imagen 5">
            <a:extLst>
              <a:ext uri="{FF2B5EF4-FFF2-40B4-BE49-F238E27FC236}">
                <a16:creationId xmlns:a16="http://schemas.microsoft.com/office/drawing/2014/main" id="{4CBDF180-D61C-4C9B-AD6F-AD1F1530C0B5}"/>
              </a:ext>
            </a:extLst>
          </p:cNvPr>
          <p:cNvPicPr>
            <a:picLocks noChangeAspect="1"/>
          </p:cNvPicPr>
          <p:nvPr/>
        </p:nvPicPr>
        <p:blipFill>
          <a:blip r:embed="rId2"/>
          <a:stretch>
            <a:fillRect/>
          </a:stretch>
        </p:blipFill>
        <p:spPr>
          <a:xfrm>
            <a:off x="6255839" y="2230497"/>
            <a:ext cx="1725318" cy="2103302"/>
          </a:xfrm>
          <a:prstGeom prst="rect">
            <a:avLst/>
          </a:prstGeom>
        </p:spPr>
      </p:pic>
    </p:spTree>
    <p:extLst>
      <p:ext uri="{BB962C8B-B14F-4D97-AF65-F5344CB8AC3E}">
        <p14:creationId xmlns:p14="http://schemas.microsoft.com/office/powerpoint/2010/main" val="59923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521404" y="911573"/>
            <a:ext cx="5172600" cy="39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Fundamento: contar</a:t>
            </a:r>
            <a:endParaRPr dirty="0"/>
          </a:p>
        </p:txBody>
      </p:sp>
      <p:grpSp>
        <p:nvGrpSpPr>
          <p:cNvPr id="78" name="Google Shape;78;p12"/>
          <p:cNvGrpSpPr/>
          <p:nvPr/>
        </p:nvGrpSpPr>
        <p:grpSpPr>
          <a:xfrm>
            <a:off x="7619523" y="2008343"/>
            <a:ext cx="996898" cy="934034"/>
            <a:chOff x="175906" y="401530"/>
            <a:chExt cx="2115209" cy="1982245"/>
          </a:xfrm>
        </p:grpSpPr>
        <p:sp>
          <p:nvSpPr>
            <p:cNvPr id="79" name="Google Shape;79;p1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83" name="Google Shape;83;p12"/>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84;p12"/>
          <p:cNvGrpSpPr/>
          <p:nvPr/>
        </p:nvGrpSpPr>
        <p:grpSpPr>
          <a:xfrm>
            <a:off x="6111567" y="1930026"/>
            <a:ext cx="1164000" cy="1090631"/>
            <a:chOff x="175906" y="401530"/>
            <a:chExt cx="2115209" cy="1982245"/>
          </a:xfrm>
        </p:grpSpPr>
        <p:sp>
          <p:nvSpPr>
            <p:cNvPr id="85" name="Google Shape;85;p1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599840" y="837427"/>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89" name="Google Shape;89;p12"/>
            <p:cNvSpPr/>
            <p:nvPr/>
          </p:nvSpPr>
          <p:spPr>
            <a:xfrm>
              <a:off x="773716" y="1010124"/>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 name="Google Shape;90;p12"/>
          <p:cNvGrpSpPr/>
          <p:nvPr/>
        </p:nvGrpSpPr>
        <p:grpSpPr>
          <a:xfrm>
            <a:off x="6246283" y="1081005"/>
            <a:ext cx="676734" cy="678124"/>
            <a:chOff x="2893887" y="2547824"/>
            <a:chExt cx="1212350" cy="1214840"/>
          </a:xfrm>
        </p:grpSpPr>
        <p:sp>
          <p:nvSpPr>
            <p:cNvPr id="91" name="Google Shape;91;p12"/>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12"/>
          <p:cNvGrpSpPr/>
          <p:nvPr/>
        </p:nvGrpSpPr>
        <p:grpSpPr>
          <a:xfrm flipH="1">
            <a:off x="7855932" y="1081005"/>
            <a:ext cx="676734" cy="678124"/>
            <a:chOff x="2893887" y="2547824"/>
            <a:chExt cx="1212350" cy="1214840"/>
          </a:xfrm>
        </p:grpSpPr>
        <p:sp>
          <p:nvSpPr>
            <p:cNvPr id="96" name="Google Shape;96;p12"/>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 name="Google Shape;100;p12"/>
          <p:cNvSpPr/>
          <p:nvPr/>
        </p:nvSpPr>
        <p:spPr>
          <a:xfrm>
            <a:off x="6772363" y="1358829"/>
            <a:ext cx="1196571" cy="112353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 name="Google Shape;101;p12"/>
          <p:cNvGrpSpPr/>
          <p:nvPr/>
        </p:nvGrpSpPr>
        <p:grpSpPr>
          <a:xfrm>
            <a:off x="7121043" y="3011579"/>
            <a:ext cx="660217" cy="901249"/>
            <a:chOff x="6763768" y="3011579"/>
            <a:chExt cx="660217" cy="901249"/>
          </a:xfrm>
        </p:grpSpPr>
        <p:sp>
          <p:nvSpPr>
            <p:cNvPr id="102" name="Google Shape;102;p12"/>
            <p:cNvSpPr/>
            <p:nvPr/>
          </p:nvSpPr>
          <p:spPr>
            <a:xfrm>
              <a:off x="6763768" y="3011579"/>
              <a:ext cx="660217" cy="901249"/>
            </a:xfrm>
            <a:custGeom>
              <a:avLst/>
              <a:gdLst/>
              <a:ahLst/>
              <a:cxnLst/>
              <a:rect l="l" t="t" r="r" b="b"/>
              <a:pathLst>
                <a:path w="863029" h="1178103" extrusionOk="0">
                  <a:moveTo>
                    <a:pt x="863029" y="595901"/>
                  </a:moveTo>
                  <a:cubicBezTo>
                    <a:pt x="863029" y="932551"/>
                    <a:pt x="725013" y="1178103"/>
                    <a:pt x="428090" y="1178103"/>
                  </a:cubicBezTo>
                  <a:cubicBezTo>
                    <a:pt x="131167" y="1178103"/>
                    <a:pt x="0" y="905153"/>
                    <a:pt x="0" y="568503"/>
                  </a:cubicBezTo>
                  <a:cubicBezTo>
                    <a:pt x="0" y="231853"/>
                    <a:pt x="131167" y="0"/>
                    <a:pt x="428090" y="0"/>
                  </a:cubicBezTo>
                  <a:cubicBezTo>
                    <a:pt x="725013" y="0"/>
                    <a:pt x="863029" y="259182"/>
                    <a:pt x="863029" y="59590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827581" y="3655993"/>
              <a:ext cx="531684" cy="256751"/>
            </a:xfrm>
            <a:custGeom>
              <a:avLst/>
              <a:gdLst/>
              <a:ahLst/>
              <a:cxnLst/>
              <a:rect l="l" t="t" r="r" b="b"/>
              <a:pathLst>
                <a:path w="695012" h="335622" extrusionOk="0">
                  <a:moveTo>
                    <a:pt x="344664" y="0"/>
                  </a:moveTo>
                  <a:cubicBezTo>
                    <a:pt x="181716" y="0"/>
                    <a:pt x="68837" y="45891"/>
                    <a:pt x="0" y="123838"/>
                  </a:cubicBezTo>
                  <a:cubicBezTo>
                    <a:pt x="68837" y="253497"/>
                    <a:pt x="181784" y="335622"/>
                    <a:pt x="344664" y="335622"/>
                  </a:cubicBezTo>
                  <a:cubicBezTo>
                    <a:pt x="509050" y="335622"/>
                    <a:pt x="624463" y="260279"/>
                    <a:pt x="695013" y="136167"/>
                  </a:cubicBezTo>
                  <a:cubicBezTo>
                    <a:pt x="624463" y="52193"/>
                    <a:pt x="509050" y="0"/>
                    <a:pt x="344664" y="0"/>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6838741" y="3028921"/>
              <a:ext cx="140218" cy="213492"/>
            </a:xfrm>
            <a:custGeom>
              <a:avLst/>
              <a:gdLst/>
              <a:ahLst/>
              <a:cxnLst/>
              <a:rect l="l" t="t" r="r" b="b"/>
              <a:pathLst>
                <a:path w="183291" h="279075" extrusionOk="0">
                  <a:moveTo>
                    <a:pt x="0" y="142331"/>
                  </a:moveTo>
                  <a:cubicBezTo>
                    <a:pt x="12329" y="212195"/>
                    <a:pt x="34247" y="273087"/>
                    <a:pt x="73700" y="278704"/>
                  </a:cubicBezTo>
                  <a:cubicBezTo>
                    <a:pt x="141235" y="288361"/>
                    <a:pt x="171442" y="107468"/>
                    <a:pt x="183291" y="0"/>
                  </a:cubicBezTo>
                  <a:cubicBezTo>
                    <a:pt x="107927" y="25487"/>
                    <a:pt x="43357" y="75631"/>
                    <a:pt x="0" y="142331"/>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7199927" y="3029392"/>
              <a:ext cx="134768" cy="213017"/>
            </a:xfrm>
            <a:custGeom>
              <a:avLst/>
              <a:gdLst/>
              <a:ahLst/>
              <a:cxnLst/>
              <a:rect l="l" t="t" r="r" b="b"/>
              <a:pathLst>
                <a:path w="176167" h="278454" extrusionOk="0">
                  <a:moveTo>
                    <a:pt x="0" y="0"/>
                  </a:moveTo>
                  <a:cubicBezTo>
                    <a:pt x="4315" y="101920"/>
                    <a:pt x="21507" y="268567"/>
                    <a:pt x="87810" y="278087"/>
                  </a:cubicBezTo>
                  <a:cubicBezTo>
                    <a:pt x="130687" y="284183"/>
                    <a:pt x="158496" y="213497"/>
                    <a:pt x="176167" y="133564"/>
                  </a:cubicBezTo>
                  <a:cubicBezTo>
                    <a:pt x="132516" y="72042"/>
                    <a:pt x="71022" y="25418"/>
                    <a:pt x="0"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
        <p:nvSpPr>
          <p:cNvPr id="3" name="Marcador de texto 2"/>
          <p:cNvSpPr>
            <a:spLocks noGrp="1"/>
          </p:cNvSpPr>
          <p:nvPr>
            <p:ph type="body" idx="1"/>
          </p:nvPr>
        </p:nvSpPr>
        <p:spPr>
          <a:xfrm>
            <a:off x="388677" y="1437721"/>
            <a:ext cx="5438054" cy="3106200"/>
          </a:xfrm>
        </p:spPr>
        <p:txBody>
          <a:bodyPr/>
          <a:lstStyle/>
          <a:p>
            <a:pPr marL="114300" indent="0">
              <a:buNone/>
            </a:pPr>
            <a:r>
              <a:rPr lang="es-MX" sz="2000" dirty="0">
                <a:solidFill>
                  <a:schemeClr val="tx1"/>
                </a:solidFill>
                <a:latin typeface="Atma" panose="020B0604020202020204" charset="0"/>
                <a:cs typeface="Atma" panose="020B0604020202020204" charset="0"/>
              </a:rPr>
              <a:t>Donde los niños desarrollan una comprensión fundamental de la aritmética muchos antes de la llegar a la escuela a partir de sus primeras experiencias de contar.</a:t>
            </a:r>
          </a:p>
          <a:p>
            <a:pPr marL="114300" indent="0">
              <a:buNone/>
            </a:pPr>
            <a:r>
              <a:rPr lang="es-MX" sz="2000" dirty="0">
                <a:solidFill>
                  <a:schemeClr val="tx1"/>
                </a:solidFill>
                <a:latin typeface="Atma" panose="020B0604020202020204" charset="0"/>
                <a:cs typeface="Atma" panose="020B0604020202020204" charset="0"/>
              </a:rPr>
              <a:t>los niños descubren con bastante rapidez que las relaciones entre un número y su siguiente se aplica a problemas N+1 y que las relaciones entre un número y su anterior pueden aplicarse a problemas N-1.</a:t>
            </a:r>
          </a:p>
        </p:txBody>
      </p:sp>
      <p:sp>
        <p:nvSpPr>
          <p:cNvPr id="38" name="Google Shape;200;p16"/>
          <p:cNvSpPr txBox="1">
            <a:spLocks/>
          </p:cNvSpPr>
          <p:nvPr/>
        </p:nvSpPr>
        <p:spPr>
          <a:xfrm>
            <a:off x="4297650" y="46736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500" b="1" dirty="0">
                <a:solidFill>
                  <a:schemeClr val="bg1"/>
                </a:solidFill>
                <a:latin typeface="Atma" panose="020B0604020202020204" charset="0"/>
                <a:cs typeface="Atma" panose="020B0604020202020204" charset="0"/>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397688" y="624556"/>
            <a:ext cx="7709026" cy="1159800"/>
          </a:xfrm>
          <a:prstGeom prst="rect">
            <a:avLst/>
          </a:prstGeom>
        </p:spPr>
        <p:txBody>
          <a:bodyPr spcFirstLastPara="1" wrap="square" lIns="0" tIns="0" rIns="0" bIns="0" anchor="b" anchorCtr="0">
            <a:noAutofit/>
          </a:bodyPr>
          <a:lstStyle/>
          <a:p>
            <a:pPr lvl="0"/>
            <a:r>
              <a:rPr lang="es-MX" dirty="0">
                <a:solidFill>
                  <a:schemeClr val="accent2"/>
                </a:solidFill>
              </a:rPr>
              <a:t>La dificultad relativa de problemas 1+N</a:t>
            </a:r>
            <a:endParaRPr dirty="0"/>
          </a:p>
        </p:txBody>
      </p:sp>
      <p:sp>
        <p:nvSpPr>
          <p:cNvPr id="133" name="Google Shape;133;p14"/>
          <p:cNvSpPr txBox="1">
            <a:spLocks noGrp="1"/>
          </p:cNvSpPr>
          <p:nvPr>
            <p:ph type="subTitle" idx="1"/>
          </p:nvPr>
        </p:nvSpPr>
        <p:spPr>
          <a:xfrm>
            <a:off x="439757" y="1956038"/>
            <a:ext cx="4548900" cy="2061922"/>
          </a:xfrm>
          <a:prstGeom prst="rect">
            <a:avLst/>
          </a:prstGeom>
        </p:spPr>
        <p:txBody>
          <a:bodyPr spcFirstLastPara="1" wrap="square" lIns="0" tIns="0" rIns="0" bIns="0" anchor="t" anchorCtr="0">
            <a:noAutofit/>
          </a:bodyPr>
          <a:lstStyle/>
          <a:p>
            <a:pPr marL="0" lvl="0" indent="0"/>
            <a:r>
              <a:rPr lang="es-MX" sz="2600" dirty="0">
                <a:latin typeface="Atma" panose="020B0604020202020204" charset="0"/>
                <a:cs typeface="Atma" panose="020B0604020202020204" charset="0"/>
              </a:rPr>
              <a:t>Los niños consideran que la adicción es un proceso aumentativo pueden presentar la tendencia a considerar que N+1 y 1+N son problemas diferentes, y la suma consiguiente no es equivalente.</a:t>
            </a:r>
            <a:endParaRPr sz="2600" dirty="0">
              <a:latin typeface="Atma" panose="020B0604020202020204" charset="0"/>
              <a:cs typeface="Atma" panose="020B0604020202020204" charset="0"/>
            </a:endParaRPr>
          </a:p>
        </p:txBody>
      </p:sp>
      <p:grpSp>
        <p:nvGrpSpPr>
          <p:cNvPr id="134" name="Google Shape;134;p14"/>
          <p:cNvGrpSpPr/>
          <p:nvPr/>
        </p:nvGrpSpPr>
        <p:grpSpPr>
          <a:xfrm>
            <a:off x="6080071" y="2960311"/>
            <a:ext cx="1302084" cy="858127"/>
            <a:chOff x="6080071" y="2960311"/>
            <a:chExt cx="1302084" cy="858127"/>
          </a:xfrm>
        </p:grpSpPr>
        <p:sp>
          <p:nvSpPr>
            <p:cNvPr id="135" name="Google Shape;135;p14"/>
            <p:cNvSpPr/>
            <p:nvPr/>
          </p:nvSpPr>
          <p:spPr>
            <a:xfrm>
              <a:off x="6080071" y="2960311"/>
              <a:ext cx="1302084" cy="858127"/>
            </a:xfrm>
            <a:custGeom>
              <a:avLst/>
              <a:gdLst/>
              <a:ahLst/>
              <a:cxnLst/>
              <a:rect l="l" t="t" r="r" b="b"/>
              <a:pathLst>
                <a:path w="2141585" h="1411393" extrusionOk="0">
                  <a:moveTo>
                    <a:pt x="0" y="419802"/>
                  </a:moveTo>
                  <a:lnTo>
                    <a:pt x="2132709" y="0"/>
                  </a:lnTo>
                  <a:cubicBezTo>
                    <a:pt x="2132709" y="0"/>
                    <a:pt x="2300658" y="1376737"/>
                    <a:pt x="1175500" y="1410574"/>
                  </a:cubicBezTo>
                  <a:cubicBezTo>
                    <a:pt x="50343" y="1444410"/>
                    <a:pt x="0" y="419802"/>
                    <a:pt x="0" y="419802"/>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4"/>
            <p:cNvSpPr/>
            <p:nvPr/>
          </p:nvSpPr>
          <p:spPr>
            <a:xfrm>
              <a:off x="6327898" y="3465710"/>
              <a:ext cx="879991" cy="352655"/>
            </a:xfrm>
            <a:custGeom>
              <a:avLst/>
              <a:gdLst/>
              <a:ahLst/>
              <a:cxnLst/>
              <a:rect l="l" t="t" r="r" b="b"/>
              <a:pathLst>
                <a:path w="1447354" h="580024" extrusionOk="0">
                  <a:moveTo>
                    <a:pt x="1447355" y="287676"/>
                  </a:moveTo>
                  <a:cubicBezTo>
                    <a:pt x="1320914" y="12671"/>
                    <a:pt x="873783" y="0"/>
                    <a:pt x="658779" y="0"/>
                  </a:cubicBezTo>
                  <a:cubicBezTo>
                    <a:pt x="406856" y="0"/>
                    <a:pt x="54179" y="83974"/>
                    <a:pt x="0" y="366856"/>
                  </a:cubicBezTo>
                  <a:cubicBezTo>
                    <a:pt x="172743" y="498159"/>
                    <a:pt x="418500" y="589805"/>
                    <a:pt x="767890" y="579188"/>
                  </a:cubicBezTo>
                  <a:cubicBezTo>
                    <a:pt x="1087759" y="570010"/>
                    <a:pt x="1302968" y="451583"/>
                    <a:pt x="1447355" y="287676"/>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4"/>
            <p:cNvSpPr/>
            <p:nvPr/>
          </p:nvSpPr>
          <p:spPr>
            <a:xfrm>
              <a:off x="6487354" y="3095947"/>
              <a:ext cx="200893" cy="194088"/>
            </a:xfrm>
            <a:custGeom>
              <a:avLst/>
              <a:gdLst/>
              <a:ahLst/>
              <a:cxnLst/>
              <a:rect l="l" t="t" r="r" b="b"/>
              <a:pathLst>
                <a:path w="330416" h="319224" extrusionOk="0">
                  <a:moveTo>
                    <a:pt x="0" y="65070"/>
                  </a:moveTo>
                  <a:cubicBezTo>
                    <a:pt x="36850" y="195209"/>
                    <a:pt x="93564" y="314869"/>
                    <a:pt x="178085" y="319115"/>
                  </a:cubicBezTo>
                  <a:cubicBezTo>
                    <a:pt x="275074" y="324047"/>
                    <a:pt x="314731" y="160345"/>
                    <a:pt x="33041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8" name="Google Shape;138;p14"/>
            <p:cNvSpPr/>
            <p:nvPr/>
          </p:nvSpPr>
          <p:spPr>
            <a:xfrm>
              <a:off x="6233989" y="3151418"/>
              <a:ext cx="172575" cy="159889"/>
            </a:xfrm>
            <a:custGeom>
              <a:avLst/>
              <a:gdLst/>
              <a:ahLst/>
              <a:cxnLst/>
              <a:rect l="l" t="t" r="r" b="b"/>
              <a:pathLst>
                <a:path w="283840" h="262975" extrusionOk="0">
                  <a:moveTo>
                    <a:pt x="283841" y="0"/>
                  </a:moveTo>
                  <a:lnTo>
                    <a:pt x="0" y="55892"/>
                  </a:lnTo>
                  <a:cubicBezTo>
                    <a:pt x="32398" y="163907"/>
                    <a:pt x="80960" y="259320"/>
                    <a:pt x="151852" y="262881"/>
                  </a:cubicBezTo>
                  <a:cubicBezTo>
                    <a:pt x="233498" y="266991"/>
                    <a:pt x="268909" y="135003"/>
                    <a:pt x="283841"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9" name="Google Shape;139;p14"/>
            <p:cNvSpPr/>
            <p:nvPr/>
          </p:nvSpPr>
          <p:spPr>
            <a:xfrm>
              <a:off x="7030567" y="2990920"/>
              <a:ext cx="191315" cy="259998"/>
            </a:xfrm>
            <a:custGeom>
              <a:avLst/>
              <a:gdLst/>
              <a:ahLst/>
              <a:cxnLst/>
              <a:rect l="l" t="t" r="r" b="b"/>
              <a:pathLst>
                <a:path w="314663" h="427629" extrusionOk="0">
                  <a:moveTo>
                    <a:pt x="0" y="61919"/>
                  </a:moveTo>
                  <a:cubicBezTo>
                    <a:pt x="23494" y="204593"/>
                    <a:pt x="76440" y="422268"/>
                    <a:pt x="181031" y="427542"/>
                  </a:cubicBezTo>
                  <a:cubicBezTo>
                    <a:pt x="297060" y="433364"/>
                    <a:pt x="313705" y="146715"/>
                    <a:pt x="314664"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0" name="Google Shape;140;p14"/>
            <p:cNvSpPr/>
            <p:nvPr/>
          </p:nvSpPr>
          <p:spPr>
            <a:xfrm>
              <a:off x="6771121" y="3039228"/>
              <a:ext cx="205307" cy="231196"/>
            </a:xfrm>
            <a:custGeom>
              <a:avLst/>
              <a:gdLst/>
              <a:ahLst/>
              <a:cxnLst/>
              <a:rect l="l" t="t" r="r" b="b"/>
              <a:pathLst>
                <a:path w="337676" h="380256" extrusionOk="0">
                  <a:moveTo>
                    <a:pt x="337677" y="0"/>
                  </a:moveTo>
                  <a:lnTo>
                    <a:pt x="0" y="66439"/>
                  </a:lnTo>
                  <a:cubicBezTo>
                    <a:pt x="33288" y="214524"/>
                    <a:pt x="91371" y="375281"/>
                    <a:pt x="187469" y="380144"/>
                  </a:cubicBezTo>
                  <a:cubicBezTo>
                    <a:pt x="295279" y="385897"/>
                    <a:pt x="328362" y="171304"/>
                    <a:pt x="33767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141" name="Google Shape;141;p14"/>
          <p:cNvGrpSpPr/>
          <p:nvPr/>
        </p:nvGrpSpPr>
        <p:grpSpPr>
          <a:xfrm>
            <a:off x="5192282" y="1325062"/>
            <a:ext cx="3077662" cy="1635238"/>
            <a:chOff x="5181459" y="1300137"/>
            <a:chExt cx="3077662" cy="1635238"/>
          </a:xfrm>
        </p:grpSpPr>
        <p:grpSp>
          <p:nvGrpSpPr>
            <p:cNvPr id="142" name="Google Shape;142;p14"/>
            <p:cNvGrpSpPr/>
            <p:nvPr/>
          </p:nvGrpSpPr>
          <p:grpSpPr>
            <a:xfrm>
              <a:off x="7173384" y="1918087"/>
              <a:ext cx="1085737" cy="1017288"/>
              <a:chOff x="175906" y="401530"/>
              <a:chExt cx="2115209" cy="1982245"/>
            </a:xfrm>
          </p:grpSpPr>
          <p:sp>
            <p:nvSpPr>
              <p:cNvPr id="143" name="Google Shape;143;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47" name="Google Shape;147;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 name="Google Shape;148;p14"/>
            <p:cNvGrpSpPr/>
            <p:nvPr/>
          </p:nvGrpSpPr>
          <p:grpSpPr>
            <a:xfrm>
              <a:off x="5181459" y="1918087"/>
              <a:ext cx="1085737" cy="1017288"/>
              <a:chOff x="175906" y="401530"/>
              <a:chExt cx="2115209" cy="1982245"/>
            </a:xfrm>
          </p:grpSpPr>
          <p:sp>
            <p:nvSpPr>
              <p:cNvPr id="149" name="Google Shape;149;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53" name="Google Shape;153;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14"/>
            <p:cNvGrpSpPr/>
            <p:nvPr/>
          </p:nvGrpSpPr>
          <p:grpSpPr>
            <a:xfrm>
              <a:off x="6188258" y="1300137"/>
              <a:ext cx="1085737" cy="1017288"/>
              <a:chOff x="175906" y="401530"/>
              <a:chExt cx="2115209" cy="1982245"/>
            </a:xfrm>
          </p:grpSpPr>
          <p:sp>
            <p:nvSpPr>
              <p:cNvPr id="155" name="Google Shape;155;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59" name="Google Shape;159;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0" name="Google Shape;160;p14"/>
          <p:cNvGrpSpPr/>
          <p:nvPr/>
        </p:nvGrpSpPr>
        <p:grpSpPr>
          <a:xfrm>
            <a:off x="4846351" y="1325056"/>
            <a:ext cx="3769524" cy="714197"/>
            <a:chOff x="4846351" y="1300131"/>
            <a:chExt cx="3769524" cy="714197"/>
          </a:xfrm>
        </p:grpSpPr>
        <p:grpSp>
          <p:nvGrpSpPr>
            <p:cNvPr id="161" name="Google Shape;161;p14"/>
            <p:cNvGrpSpPr/>
            <p:nvPr/>
          </p:nvGrpSpPr>
          <p:grpSpPr>
            <a:xfrm rot="10800000">
              <a:off x="4846351" y="1300131"/>
              <a:ext cx="453116" cy="714197"/>
              <a:chOff x="1620532" y="2740711"/>
              <a:chExt cx="745257" cy="1174666"/>
            </a:xfrm>
          </p:grpSpPr>
          <p:sp>
            <p:nvSpPr>
              <p:cNvPr id="162" name="Google Shape;162;p14"/>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4"/>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4"/>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4"/>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4"/>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14"/>
            <p:cNvGrpSpPr/>
            <p:nvPr/>
          </p:nvGrpSpPr>
          <p:grpSpPr>
            <a:xfrm rot="10800000">
              <a:off x="8162782" y="1300131"/>
              <a:ext cx="453093" cy="714197"/>
              <a:chOff x="188982" y="2740711"/>
              <a:chExt cx="745218" cy="1174666"/>
            </a:xfrm>
          </p:grpSpPr>
          <p:sp>
            <p:nvSpPr>
              <p:cNvPr id="168" name="Google Shape;168;p14"/>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4"/>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4"/>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4" name="Google Shape;200;p16"/>
          <p:cNvSpPr txBox="1">
            <a:spLocks/>
          </p:cNvSpPr>
          <p:nvPr/>
        </p:nvSpPr>
        <p:spPr>
          <a:xfrm>
            <a:off x="4297650" y="46736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500" b="1" dirty="0">
                <a:solidFill>
                  <a:schemeClr val="bg1"/>
                </a:solidFill>
                <a:latin typeface="Atma" panose="020B0604020202020204" charset="0"/>
                <a:cs typeface="Atma" panose="020B0604020202020204"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510886" y="1369350"/>
            <a:ext cx="5641846" cy="2721430"/>
          </a:xfrm>
          <a:prstGeom prst="rect">
            <a:avLst/>
          </a:prstGeom>
        </p:spPr>
        <p:txBody>
          <a:bodyPr spcFirstLastPara="1" wrap="square" lIns="0" tIns="0" rIns="0" bIns="0" anchor="t" anchorCtr="0">
            <a:noAutofit/>
          </a:bodyPr>
          <a:lstStyle/>
          <a:p>
            <a:pPr marL="0" lvl="0" indent="0">
              <a:buNone/>
            </a:pPr>
            <a:r>
              <a:rPr lang="es-MX" sz="2800" dirty="0">
                <a:solidFill>
                  <a:schemeClr val="bg1"/>
                </a:solidFill>
                <a:latin typeface="Atma" panose="020B0604020202020204" charset="0"/>
                <a:cs typeface="Atma" panose="020B0604020202020204" charset="0"/>
              </a:rPr>
              <a:t>El concepto informal que tiene los niños de la división puede hacer los problemas n + 1 sean más fáciles de resolver que los problemas 1+N. en un momento dado los niños descubren que las relaciones en números consecutivos se aplican por igual a problemas tipo n + 1 y de tipo 1 + N.</a:t>
            </a:r>
            <a:endParaRPr sz="2800" dirty="0">
              <a:solidFill>
                <a:schemeClr val="bg1"/>
              </a:solidFill>
              <a:latin typeface="Atma" panose="020B0604020202020204" charset="0"/>
              <a:cs typeface="Atma" panose="020B0604020202020204" charset="0"/>
            </a:endParaRPr>
          </a:p>
        </p:txBody>
      </p:sp>
      <p:sp>
        <p:nvSpPr>
          <p:cNvPr id="178" name="Google Shape;178;p1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grpSp>
        <p:nvGrpSpPr>
          <p:cNvPr id="179" name="Google Shape;179;p15"/>
          <p:cNvGrpSpPr/>
          <p:nvPr/>
        </p:nvGrpSpPr>
        <p:grpSpPr>
          <a:xfrm>
            <a:off x="6400259" y="1943039"/>
            <a:ext cx="1662508" cy="977941"/>
            <a:chOff x="5682925" y="1139232"/>
            <a:chExt cx="2115150" cy="1244200"/>
          </a:xfrm>
        </p:grpSpPr>
        <p:sp>
          <p:nvSpPr>
            <p:cNvPr id="180" name="Google Shape;180;p15"/>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5"/>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5"/>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5"/>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5"/>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15"/>
          <p:cNvSpPr/>
          <p:nvPr/>
        </p:nvSpPr>
        <p:spPr>
          <a:xfrm>
            <a:off x="6303349" y="1132552"/>
            <a:ext cx="1858261" cy="687891"/>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6" name="Google Shape;186;p15"/>
          <p:cNvGrpSpPr/>
          <p:nvPr/>
        </p:nvGrpSpPr>
        <p:grpSpPr>
          <a:xfrm>
            <a:off x="6059076" y="3261892"/>
            <a:ext cx="2347601" cy="828886"/>
            <a:chOff x="5580309" y="2517898"/>
            <a:chExt cx="1815904" cy="641155"/>
          </a:xfrm>
        </p:grpSpPr>
        <p:sp>
          <p:nvSpPr>
            <p:cNvPr id="187" name="Google Shape;187;p15"/>
            <p:cNvSpPr/>
            <p:nvPr/>
          </p:nvSpPr>
          <p:spPr>
            <a:xfrm>
              <a:off x="5580309" y="2753538"/>
              <a:ext cx="1815904" cy="405516"/>
            </a:xfrm>
            <a:custGeom>
              <a:avLst/>
              <a:gdLst/>
              <a:ahLst/>
              <a:cxnLst/>
              <a:rect l="l" t="t" r="r" b="b"/>
              <a:pathLst>
                <a:path w="2154353" h="481096" extrusionOk="0">
                  <a:moveTo>
                    <a:pt x="0" y="414315"/>
                  </a:moveTo>
                  <a:cubicBezTo>
                    <a:pt x="73015" y="348286"/>
                    <a:pt x="155688" y="294038"/>
                    <a:pt x="240552" y="243558"/>
                  </a:cubicBezTo>
                  <a:cubicBezTo>
                    <a:pt x="326472" y="194050"/>
                    <a:pt x="416131" y="151337"/>
                    <a:pt x="508708" y="115816"/>
                  </a:cubicBezTo>
                  <a:cubicBezTo>
                    <a:pt x="694738" y="45267"/>
                    <a:pt x="893372" y="1430"/>
                    <a:pt x="1095773" y="197"/>
                  </a:cubicBezTo>
                  <a:cubicBezTo>
                    <a:pt x="1298688" y="-3241"/>
                    <a:pt x="1499849" y="38280"/>
                    <a:pt x="1684825" y="121775"/>
                  </a:cubicBezTo>
                  <a:cubicBezTo>
                    <a:pt x="1775854" y="164516"/>
                    <a:pt x="1862910" y="214653"/>
                    <a:pt x="1941199" y="276572"/>
                  </a:cubicBezTo>
                  <a:cubicBezTo>
                    <a:pt x="2019509" y="336758"/>
                    <a:pt x="2090983" y="405342"/>
                    <a:pt x="2154354" y="481097"/>
                  </a:cubicBezTo>
                  <a:cubicBezTo>
                    <a:pt x="1993187" y="369588"/>
                    <a:pt x="1826266" y="274243"/>
                    <a:pt x="1648043" y="213968"/>
                  </a:cubicBezTo>
                  <a:cubicBezTo>
                    <a:pt x="1470903" y="153125"/>
                    <a:pt x="1284557" y="123460"/>
                    <a:pt x="1097280" y="126296"/>
                  </a:cubicBezTo>
                  <a:cubicBezTo>
                    <a:pt x="910290" y="127255"/>
                    <a:pt x="723164" y="159447"/>
                    <a:pt x="539941" y="209859"/>
                  </a:cubicBezTo>
                  <a:cubicBezTo>
                    <a:pt x="354171" y="261606"/>
                    <a:pt x="173455" y="330039"/>
                    <a:pt x="0" y="414315"/>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188" name="Google Shape;188;p15"/>
            <p:cNvSpPr/>
            <p:nvPr/>
          </p:nvSpPr>
          <p:spPr>
            <a:xfrm>
              <a:off x="5880295" y="2536814"/>
              <a:ext cx="246541" cy="370635"/>
            </a:xfrm>
            <a:custGeom>
              <a:avLst/>
              <a:gdLst/>
              <a:ahLst/>
              <a:cxnLst/>
              <a:rect l="l" t="t" r="r" b="b"/>
              <a:pathLst>
                <a:path w="292491" h="439714" extrusionOk="0">
                  <a:moveTo>
                    <a:pt x="152811" y="373001"/>
                  </a:moveTo>
                  <a:cubicBezTo>
                    <a:pt x="198634" y="355604"/>
                    <a:pt x="245210" y="339782"/>
                    <a:pt x="292471" y="325877"/>
                  </a:cubicBezTo>
                  <a:cubicBezTo>
                    <a:pt x="293156" y="186697"/>
                    <a:pt x="277608" y="19296"/>
                    <a:pt x="200551" y="1351"/>
                  </a:cubicBezTo>
                  <a:cubicBezTo>
                    <a:pt x="92673" y="-23787"/>
                    <a:pt x="23083" y="308617"/>
                    <a:pt x="0" y="439715"/>
                  </a:cubicBezTo>
                  <a:cubicBezTo>
                    <a:pt x="49864" y="415331"/>
                    <a:pt x="100803" y="393091"/>
                    <a:pt x="152811" y="373001"/>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89" name="Google Shape;189;p15"/>
            <p:cNvSpPr/>
            <p:nvPr/>
          </p:nvSpPr>
          <p:spPr>
            <a:xfrm>
              <a:off x="6884115" y="2517898"/>
              <a:ext cx="245946" cy="408372"/>
            </a:xfrm>
            <a:custGeom>
              <a:avLst/>
              <a:gdLst/>
              <a:ahLst/>
              <a:cxnLst/>
              <a:rect l="l" t="t" r="r" b="b"/>
              <a:pathLst>
                <a:path w="291785" h="484484" extrusionOk="0">
                  <a:moveTo>
                    <a:pt x="137742" y="401332"/>
                  </a:moveTo>
                  <a:cubicBezTo>
                    <a:pt x="190674" y="426005"/>
                    <a:pt x="242114" y="453772"/>
                    <a:pt x="291786" y="484485"/>
                  </a:cubicBezTo>
                  <a:cubicBezTo>
                    <a:pt x="286855" y="435717"/>
                    <a:pt x="239798" y="3928"/>
                    <a:pt x="109933" y="24"/>
                  </a:cubicBezTo>
                  <a:cubicBezTo>
                    <a:pt x="25343" y="-2510"/>
                    <a:pt x="3904" y="195027"/>
                    <a:pt x="0" y="347770"/>
                  </a:cubicBezTo>
                  <a:cubicBezTo>
                    <a:pt x="46878" y="363044"/>
                    <a:pt x="92865" y="380928"/>
                    <a:pt x="137742" y="401332"/>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16"/>
          <p:cNvGrpSpPr/>
          <p:nvPr/>
        </p:nvGrpSpPr>
        <p:grpSpPr>
          <a:xfrm>
            <a:off x="6583953" y="2917211"/>
            <a:ext cx="1510417" cy="757338"/>
            <a:chOff x="2819969" y="4365386"/>
            <a:chExt cx="1694813" cy="849700"/>
          </a:xfrm>
        </p:grpSpPr>
        <p:sp>
          <p:nvSpPr>
            <p:cNvPr id="195" name="Google Shape;195;p16"/>
            <p:cNvSpPr/>
            <p:nvPr/>
          </p:nvSpPr>
          <p:spPr>
            <a:xfrm>
              <a:off x="2819969" y="4365386"/>
              <a:ext cx="1694813" cy="767412"/>
            </a:xfrm>
            <a:custGeom>
              <a:avLst/>
              <a:gdLst/>
              <a:ahLst/>
              <a:cxnLst/>
              <a:rect l="l" t="t" r="r" b="b"/>
              <a:pathLst>
                <a:path w="1694813" h="767412" extrusionOk="0">
                  <a:moveTo>
                    <a:pt x="1693331" y="0"/>
                  </a:moveTo>
                  <a:cubicBezTo>
                    <a:pt x="1724222" y="449254"/>
                    <a:pt x="1266748" y="778027"/>
                    <a:pt x="847425" y="767137"/>
                  </a:cubicBezTo>
                  <a:cubicBezTo>
                    <a:pt x="428171" y="778302"/>
                    <a:pt x="-29782" y="449254"/>
                    <a:pt x="1520" y="0"/>
                  </a:cubicBezTo>
                  <a:cubicBezTo>
                    <a:pt x="92960" y="926660"/>
                    <a:pt x="1602234" y="926660"/>
                    <a:pt x="1693331" y="0"/>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4"/>
                </a:solidFill>
                <a:latin typeface="Calibri"/>
                <a:ea typeface="Calibri"/>
                <a:cs typeface="Calibri"/>
                <a:sym typeface="Calibri"/>
              </a:endParaRPr>
            </a:p>
          </p:txBody>
        </p:sp>
        <p:sp>
          <p:nvSpPr>
            <p:cNvPr id="196" name="Google Shape;196;p16"/>
            <p:cNvSpPr/>
            <p:nvPr/>
          </p:nvSpPr>
          <p:spPr>
            <a:xfrm>
              <a:off x="4100210" y="4889162"/>
              <a:ext cx="195071" cy="325922"/>
            </a:xfrm>
            <a:custGeom>
              <a:avLst/>
              <a:gdLst/>
              <a:ahLst/>
              <a:cxnLst/>
              <a:rect l="l" t="t" r="r" b="b"/>
              <a:pathLst>
                <a:path w="195071" h="325922" extrusionOk="0">
                  <a:moveTo>
                    <a:pt x="0" y="138701"/>
                  </a:moveTo>
                  <a:cubicBezTo>
                    <a:pt x="10069" y="227196"/>
                    <a:pt x="32330" y="318567"/>
                    <a:pt x="80892" y="325554"/>
                  </a:cubicBezTo>
                  <a:cubicBezTo>
                    <a:pt x="160140" y="336787"/>
                    <a:pt x="187538" y="88426"/>
                    <a:pt x="195072" y="0"/>
                  </a:cubicBezTo>
                  <a:cubicBezTo>
                    <a:pt x="136660" y="54898"/>
                    <a:pt x="71036" y="101557"/>
                    <a:pt x="0" y="138701"/>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6"/>
            <p:cNvSpPr/>
            <p:nvPr/>
          </p:nvSpPr>
          <p:spPr>
            <a:xfrm>
              <a:off x="3037246" y="4887244"/>
              <a:ext cx="186715" cy="327842"/>
            </a:xfrm>
            <a:custGeom>
              <a:avLst/>
              <a:gdLst/>
              <a:ahLst/>
              <a:cxnLst/>
              <a:rect l="l" t="t" r="r" b="b"/>
              <a:pathLst>
                <a:path w="186715" h="327842" extrusionOk="0">
                  <a:moveTo>
                    <a:pt x="0" y="0"/>
                  </a:moveTo>
                  <a:cubicBezTo>
                    <a:pt x="822" y="82672"/>
                    <a:pt x="10206" y="316170"/>
                    <a:pt x="89043" y="327472"/>
                  </a:cubicBezTo>
                  <a:cubicBezTo>
                    <a:pt x="140413" y="334801"/>
                    <a:pt x="170140" y="232127"/>
                    <a:pt x="186716" y="135139"/>
                  </a:cubicBezTo>
                  <a:cubicBezTo>
                    <a:pt x="118797" y="98508"/>
                    <a:pt x="56015" y="53069"/>
                    <a:pt x="0" y="0"/>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16"/>
          <p:cNvSpPr txBox="1">
            <a:spLocks noGrp="1"/>
          </p:cNvSpPr>
          <p:nvPr>
            <p:ph type="body" idx="1"/>
          </p:nvPr>
        </p:nvSpPr>
        <p:spPr>
          <a:xfrm>
            <a:off x="514067" y="886046"/>
            <a:ext cx="5130515" cy="2642400"/>
          </a:xfrm>
          <a:prstGeom prst="rect">
            <a:avLst/>
          </a:prstGeom>
        </p:spPr>
        <p:txBody>
          <a:bodyPr spcFirstLastPara="1" wrap="square" lIns="0" tIns="0" rIns="0" bIns="0" anchor="t" anchorCtr="0">
            <a:noAutofit/>
          </a:bodyPr>
          <a:lstStyle/>
          <a:p>
            <a:pPr marL="114300" lvl="0" indent="0">
              <a:buNone/>
            </a:pPr>
            <a:r>
              <a:rPr lang="es-MX" sz="2800" dirty="0">
                <a:solidFill>
                  <a:schemeClr val="tx1"/>
                </a:solidFill>
                <a:latin typeface="Atma" panose="020B0604020202020204" charset="0"/>
                <a:cs typeface="Atma" panose="020B0604020202020204" charset="0"/>
              </a:rPr>
              <a:t>Los niños solo llegan a considerar la adición como la unión o reunión de los conjuntos de una manera gradual ,para los niños la unión de un conjunto de tres objetos con otros dos tiene el mismo resultado que la unión de dos objetos y tres objetos.</a:t>
            </a:r>
            <a:endParaRPr sz="2800" dirty="0">
              <a:solidFill>
                <a:schemeClr val="tx1"/>
              </a:solidFill>
              <a:latin typeface="Atma" panose="020B0604020202020204" charset="0"/>
              <a:cs typeface="Atma" panose="020B0604020202020204" charset="0"/>
            </a:endParaRPr>
          </a:p>
        </p:txBody>
      </p:sp>
      <p:sp>
        <p:nvSpPr>
          <p:cNvPr id="200" name="Google Shape;200;p1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dirty="0"/>
          </a:p>
        </p:txBody>
      </p:sp>
      <p:grpSp>
        <p:nvGrpSpPr>
          <p:cNvPr id="201" name="Google Shape;201;p16"/>
          <p:cNvGrpSpPr/>
          <p:nvPr/>
        </p:nvGrpSpPr>
        <p:grpSpPr>
          <a:xfrm>
            <a:off x="5936742" y="2037464"/>
            <a:ext cx="1101462" cy="1032153"/>
            <a:chOff x="8438871" y="401534"/>
            <a:chExt cx="2115348" cy="1982241"/>
          </a:xfrm>
        </p:grpSpPr>
        <p:sp>
          <p:nvSpPr>
            <p:cNvPr id="202" name="Google Shape;202;p16"/>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6"/>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6"/>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6"/>
            <p:cNvSpPr/>
            <p:nvPr/>
          </p:nvSpPr>
          <p:spPr>
            <a:xfrm>
              <a:off x="9302517"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16"/>
          <p:cNvGrpSpPr/>
          <p:nvPr/>
        </p:nvGrpSpPr>
        <p:grpSpPr>
          <a:xfrm>
            <a:off x="7595347" y="2037464"/>
            <a:ext cx="1101462" cy="1032153"/>
            <a:chOff x="8438871" y="401534"/>
            <a:chExt cx="2115348" cy="1982241"/>
          </a:xfrm>
        </p:grpSpPr>
        <p:sp>
          <p:nvSpPr>
            <p:cNvPr id="207" name="Google Shape;207;p16"/>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6"/>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6"/>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6"/>
            <p:cNvSpPr/>
            <p:nvPr/>
          </p:nvSpPr>
          <p:spPr>
            <a:xfrm>
              <a:off x="9302517"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16"/>
          <p:cNvGrpSpPr/>
          <p:nvPr/>
        </p:nvGrpSpPr>
        <p:grpSpPr>
          <a:xfrm>
            <a:off x="5712265" y="1759100"/>
            <a:ext cx="3222023" cy="517515"/>
            <a:chOff x="5712265" y="930863"/>
            <a:chExt cx="3222023" cy="517515"/>
          </a:xfrm>
        </p:grpSpPr>
        <p:sp>
          <p:nvSpPr>
            <p:cNvPr id="212" name="Google Shape;212;p16"/>
            <p:cNvSpPr/>
            <p:nvPr/>
          </p:nvSpPr>
          <p:spPr>
            <a:xfrm>
              <a:off x="7536277" y="930863"/>
              <a:ext cx="1398011" cy="517515"/>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6"/>
            <p:cNvSpPr/>
            <p:nvPr/>
          </p:nvSpPr>
          <p:spPr>
            <a:xfrm flipH="1">
              <a:off x="5712265" y="930863"/>
              <a:ext cx="1398011" cy="517515"/>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16"/>
          <p:cNvGrpSpPr/>
          <p:nvPr/>
        </p:nvGrpSpPr>
        <p:grpSpPr>
          <a:xfrm>
            <a:off x="6007738" y="1109495"/>
            <a:ext cx="516461" cy="517522"/>
            <a:chOff x="2893887" y="2547824"/>
            <a:chExt cx="1212350" cy="1214840"/>
          </a:xfrm>
        </p:grpSpPr>
        <p:sp>
          <p:nvSpPr>
            <p:cNvPr id="215" name="Google Shape;215;p16"/>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6"/>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6"/>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6"/>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 name="Google Shape;219;p16"/>
          <p:cNvGrpSpPr/>
          <p:nvPr/>
        </p:nvGrpSpPr>
        <p:grpSpPr>
          <a:xfrm flipH="1">
            <a:off x="8154119" y="1109495"/>
            <a:ext cx="516461" cy="517522"/>
            <a:chOff x="2893887" y="2547824"/>
            <a:chExt cx="1212350" cy="1214840"/>
          </a:xfrm>
        </p:grpSpPr>
        <p:sp>
          <p:nvSpPr>
            <p:cNvPr id="220" name="Google Shape;220;p16"/>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6"/>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6"/>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6"/>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p:nvPr/>
        </p:nvSpPr>
        <p:spPr>
          <a:xfrm rot="10800000">
            <a:off x="6874900" y="991175"/>
            <a:ext cx="1507492" cy="1116515"/>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8"/>
          <p:cNvSpPr txBox="1">
            <a:spLocks noGrp="1"/>
          </p:cNvSpPr>
          <p:nvPr>
            <p:ph type="body" idx="1"/>
          </p:nvPr>
        </p:nvSpPr>
        <p:spPr>
          <a:xfrm>
            <a:off x="902195" y="1213461"/>
            <a:ext cx="5119499" cy="3106200"/>
          </a:xfrm>
          <a:prstGeom prst="rect">
            <a:avLst/>
          </a:prstGeom>
        </p:spPr>
        <p:txBody>
          <a:bodyPr spcFirstLastPara="1" wrap="square" lIns="0" tIns="0" rIns="0" bIns="0" anchor="t" anchorCtr="0">
            <a:noAutofit/>
          </a:bodyPr>
          <a:lstStyle/>
          <a:p>
            <a:pPr marL="0" lvl="0" indent="0">
              <a:buNone/>
            </a:pPr>
            <a:r>
              <a:rPr lang="es-MX" sz="2800" dirty="0">
                <a:solidFill>
                  <a:schemeClr val="tx1"/>
                </a:solidFill>
                <a:latin typeface="Atma" panose="020B0604020202020204" charset="0"/>
                <a:cs typeface="Atma" panose="020B0604020202020204" charset="0"/>
              </a:rPr>
              <a:t>La comprensión de que el orden de los sumandos no altera la suma en los problemas con 1 puede ser un primer paso hacia una comprensión más profunda de la adicción.</a:t>
            </a:r>
            <a:endParaRPr sz="2800" dirty="0">
              <a:solidFill>
                <a:schemeClr val="tx1"/>
              </a:solidFill>
              <a:latin typeface="Atma" panose="020B0604020202020204" charset="0"/>
              <a:cs typeface="Atma" panose="020B0604020202020204" charset="0"/>
            </a:endParaRPr>
          </a:p>
        </p:txBody>
      </p:sp>
      <p:sp>
        <p:nvSpPr>
          <p:cNvPr id="243" name="Google Shape;243;p18"/>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44" name="Google Shape;244;p18"/>
          <p:cNvGrpSpPr/>
          <p:nvPr/>
        </p:nvGrpSpPr>
        <p:grpSpPr>
          <a:xfrm>
            <a:off x="6699702" y="1762684"/>
            <a:ext cx="1682696" cy="1306837"/>
            <a:chOff x="2860826" y="401530"/>
            <a:chExt cx="2115269" cy="1642581"/>
          </a:xfrm>
        </p:grpSpPr>
        <p:sp>
          <p:nvSpPr>
            <p:cNvPr id="245" name="Google Shape;245;p18"/>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8"/>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8"/>
            <p:cNvSpPr/>
            <p:nvPr/>
          </p:nvSpPr>
          <p:spPr>
            <a:xfrm>
              <a:off x="3347496"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rgbClr val="FF4D8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8"/>
            <p:cNvSpPr/>
            <p:nvPr/>
          </p:nvSpPr>
          <p:spPr>
            <a:xfrm>
              <a:off x="3521371"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8"/>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0" name="Google Shape;250;p18"/>
          <p:cNvGrpSpPr/>
          <p:nvPr/>
        </p:nvGrpSpPr>
        <p:grpSpPr>
          <a:xfrm>
            <a:off x="7096674" y="3381214"/>
            <a:ext cx="1162931" cy="646893"/>
            <a:chOff x="7096674" y="3381214"/>
            <a:chExt cx="1162931" cy="646893"/>
          </a:xfrm>
        </p:grpSpPr>
        <p:sp>
          <p:nvSpPr>
            <p:cNvPr id="251" name="Google Shape;251;p18"/>
            <p:cNvSpPr/>
            <p:nvPr/>
          </p:nvSpPr>
          <p:spPr>
            <a:xfrm>
              <a:off x="7096674" y="3381214"/>
              <a:ext cx="1162931" cy="456384"/>
            </a:xfrm>
            <a:custGeom>
              <a:avLst/>
              <a:gdLst/>
              <a:ahLst/>
              <a:cxnLst/>
              <a:rect l="l" t="t" r="r" b="b"/>
              <a:pathLst>
                <a:path w="1356188" h="532226" extrusionOk="0">
                  <a:moveTo>
                    <a:pt x="0" y="103246"/>
                  </a:moveTo>
                  <a:cubicBezTo>
                    <a:pt x="58220" y="74410"/>
                    <a:pt x="120481" y="54752"/>
                    <a:pt x="183428" y="37971"/>
                  </a:cubicBezTo>
                  <a:cubicBezTo>
                    <a:pt x="246923" y="21943"/>
                    <a:pt x="311512" y="10902"/>
                    <a:pt x="376719" y="4956"/>
                  </a:cubicBezTo>
                  <a:cubicBezTo>
                    <a:pt x="507270" y="-6619"/>
                    <a:pt x="641656" y="1326"/>
                    <a:pt x="770288" y="36806"/>
                  </a:cubicBezTo>
                  <a:cubicBezTo>
                    <a:pt x="899742" y="71074"/>
                    <a:pt x="1020019" y="133554"/>
                    <a:pt x="1122486" y="219755"/>
                  </a:cubicBezTo>
                  <a:cubicBezTo>
                    <a:pt x="1172898" y="262454"/>
                    <a:pt x="1218241" y="310859"/>
                    <a:pt x="1257488" y="364004"/>
                  </a:cubicBezTo>
                  <a:cubicBezTo>
                    <a:pt x="1296462" y="416286"/>
                    <a:pt x="1329544" y="472704"/>
                    <a:pt x="1356189" y="532226"/>
                  </a:cubicBezTo>
                  <a:cubicBezTo>
                    <a:pt x="1273996" y="432430"/>
                    <a:pt x="1184953" y="341949"/>
                    <a:pt x="1082623" y="271468"/>
                  </a:cubicBezTo>
                  <a:cubicBezTo>
                    <a:pt x="981045" y="201035"/>
                    <a:pt x="867961" y="148753"/>
                    <a:pt x="748507" y="116945"/>
                  </a:cubicBezTo>
                  <a:cubicBezTo>
                    <a:pt x="629601" y="83999"/>
                    <a:pt x="505009" y="70848"/>
                    <a:pt x="379528" y="69958"/>
                  </a:cubicBezTo>
                  <a:cubicBezTo>
                    <a:pt x="252265" y="69608"/>
                    <a:pt x="125276" y="80752"/>
                    <a:pt x="0" y="103246"/>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252" name="Google Shape;252;p18"/>
            <p:cNvSpPr/>
            <p:nvPr/>
          </p:nvSpPr>
          <p:spPr>
            <a:xfrm>
              <a:off x="7858015" y="3522336"/>
              <a:ext cx="313698" cy="505772"/>
            </a:xfrm>
            <a:custGeom>
              <a:avLst/>
              <a:gdLst/>
              <a:ahLst/>
              <a:cxnLst/>
              <a:rect l="l" t="t" r="r" b="b"/>
              <a:pathLst>
                <a:path w="365828" h="589821" extrusionOk="0">
                  <a:moveTo>
                    <a:pt x="195620" y="107057"/>
                  </a:moveTo>
                  <a:cubicBezTo>
                    <a:pt x="134386" y="64583"/>
                    <a:pt x="68769" y="28699"/>
                    <a:pt x="0" y="0"/>
                  </a:cubicBezTo>
                  <a:cubicBezTo>
                    <a:pt x="6849" y="201922"/>
                    <a:pt x="38288" y="569188"/>
                    <a:pt x="178085" y="589052"/>
                  </a:cubicBezTo>
                  <a:cubicBezTo>
                    <a:pt x="272677" y="602751"/>
                    <a:pt x="330965" y="431515"/>
                    <a:pt x="365829" y="252744"/>
                  </a:cubicBezTo>
                  <a:cubicBezTo>
                    <a:pt x="313909" y="198826"/>
                    <a:pt x="256923" y="150037"/>
                    <a:pt x="195620" y="107057"/>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863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0" scaled="0"/>
        </a:gradFill>
        <a:effectLst/>
      </p:bgPr>
    </p:bg>
    <p:spTree>
      <p:nvGrpSpPr>
        <p:cNvPr id="1" name="Shape 227"/>
        <p:cNvGrpSpPr/>
        <p:nvPr/>
      </p:nvGrpSpPr>
      <p:grpSpPr>
        <a:xfrm>
          <a:off x="0" y="0"/>
          <a:ext cx="0" cy="0"/>
          <a:chOff x="0" y="0"/>
          <a:chExt cx="0" cy="0"/>
        </a:xfrm>
      </p:grpSpPr>
      <p:sp>
        <p:nvSpPr>
          <p:cNvPr id="228" name="Google Shape;228;p17"/>
          <p:cNvSpPr txBox="1">
            <a:spLocks noGrp="1"/>
          </p:cNvSpPr>
          <p:nvPr>
            <p:ph type="ctrTitle" idx="4294967295"/>
          </p:nvPr>
        </p:nvSpPr>
        <p:spPr>
          <a:xfrm>
            <a:off x="855300" y="1197750"/>
            <a:ext cx="4626600" cy="2078100"/>
          </a:xfrm>
          <a:prstGeom prst="rect">
            <a:avLst/>
          </a:prstGeom>
        </p:spPr>
        <p:txBody>
          <a:bodyPr spcFirstLastPara="1" wrap="square" lIns="0" tIns="0" rIns="0" bIns="0" anchor="b" anchorCtr="0">
            <a:noAutofit/>
          </a:bodyPr>
          <a:lstStyle/>
          <a:p>
            <a:pPr lvl="0"/>
            <a:r>
              <a:rPr lang="es-MX" sz="7400" dirty="0"/>
              <a:t>Adición Informal </a:t>
            </a:r>
            <a:endParaRPr sz="7400" dirty="0"/>
          </a:p>
        </p:txBody>
      </p:sp>
      <p:sp>
        <p:nvSpPr>
          <p:cNvPr id="229" name="Google Shape;229;p17"/>
          <p:cNvSpPr txBox="1">
            <a:spLocks noGrp="1"/>
          </p:cNvSpPr>
          <p:nvPr>
            <p:ph type="subTitle" idx="4294967295"/>
          </p:nvPr>
        </p:nvSpPr>
        <p:spPr>
          <a:xfrm>
            <a:off x="855300" y="3275850"/>
            <a:ext cx="4626600" cy="1161000"/>
          </a:xfrm>
          <a:prstGeom prst="rect">
            <a:avLst/>
          </a:prstGeom>
        </p:spPr>
        <p:txBody>
          <a:bodyPr spcFirstLastPara="1" wrap="square" lIns="0" tIns="0" rIns="0" bIns="0" anchor="t" anchorCtr="0">
            <a:noAutofit/>
          </a:bodyPr>
          <a:lstStyle/>
          <a:p>
            <a:pPr marL="0" lvl="0" indent="0">
              <a:buNone/>
            </a:pPr>
            <a:r>
              <a:rPr lang="es-MX" sz="2400" b="1" dirty="0">
                <a:solidFill>
                  <a:schemeClr val="accent4"/>
                </a:solidFill>
                <a:latin typeface="Atma" panose="020B0604020202020204" charset="0"/>
                <a:cs typeface="Atma" panose="020B0604020202020204" charset="0"/>
              </a:rPr>
              <a:t>Procedimientos concretos</a:t>
            </a:r>
            <a:endParaRPr sz="2400" b="1" dirty="0">
              <a:solidFill>
                <a:schemeClr val="accent4"/>
              </a:solidFill>
              <a:latin typeface="Atma" panose="020B0604020202020204" charset="0"/>
              <a:cs typeface="Atma" panose="020B0604020202020204" charset="0"/>
            </a:endParaRPr>
          </a:p>
        </p:txBody>
      </p:sp>
      <p:sp>
        <p:nvSpPr>
          <p:cNvPr id="230" name="Google Shape;230;p17"/>
          <p:cNvSpPr/>
          <p:nvPr/>
        </p:nvSpPr>
        <p:spPr>
          <a:xfrm>
            <a:off x="6716311" y="1310552"/>
            <a:ext cx="1912772" cy="1938238"/>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gradFill>
            <a:gsLst>
              <a:gs pos="0">
                <a:schemeClr val="accent5"/>
              </a:gs>
              <a:gs pos="100000">
                <a:srgbClr val="FF4D82"/>
              </a:gs>
            </a:gsLst>
            <a:lin ang="0"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
        <p:nvSpPr>
          <p:cNvPr id="231" name="Google Shape;231;p17"/>
          <p:cNvSpPr/>
          <p:nvPr/>
        </p:nvSpPr>
        <p:spPr>
          <a:xfrm rot="1473072">
            <a:off x="4977133" y="2278313"/>
            <a:ext cx="1118341" cy="108939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2" name="Google Shape;232;p17"/>
          <p:cNvSpPr/>
          <p:nvPr/>
        </p:nvSpPr>
        <p:spPr>
          <a:xfrm>
            <a:off x="6346359" y="1125325"/>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3" name="Google Shape;233;p17"/>
          <p:cNvSpPr/>
          <p:nvPr/>
        </p:nvSpPr>
        <p:spPr>
          <a:xfrm rot="2487309">
            <a:off x="6031480" y="3284146"/>
            <a:ext cx="348345" cy="3385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4" name="Google Shape;234;p1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p:nvPr/>
        </p:nvSpPr>
        <p:spPr>
          <a:xfrm>
            <a:off x="6944516" y="3231052"/>
            <a:ext cx="1548319" cy="1207803"/>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9"/>
          <p:cNvSpPr txBox="1">
            <a:spLocks noGrp="1"/>
          </p:cNvSpPr>
          <p:nvPr>
            <p:ph type="body" idx="1"/>
          </p:nvPr>
        </p:nvSpPr>
        <p:spPr>
          <a:xfrm>
            <a:off x="745726" y="488001"/>
            <a:ext cx="5701194" cy="3106200"/>
          </a:xfrm>
          <a:prstGeom prst="rect">
            <a:avLst/>
          </a:prstGeom>
        </p:spPr>
        <p:txBody>
          <a:bodyPr spcFirstLastPara="1" wrap="square" lIns="0" tIns="0" rIns="0" bIns="0" anchor="t" anchorCtr="0">
            <a:noAutofit/>
          </a:bodyPr>
          <a:lstStyle/>
          <a:p>
            <a:pPr marL="0" lvl="0" indent="0">
              <a:buNone/>
            </a:pPr>
            <a:r>
              <a:rPr lang="es-MX" sz="2400" dirty="0">
                <a:latin typeface="Atma" panose="020B0604020202020204" charset="0"/>
                <a:cs typeface="Atma" panose="020B0604020202020204" charset="0"/>
              </a:rPr>
              <a:t>Los niños se emplean con objetos concretos para calcular sumas, a causa de su inmediata disponibilidad suelen usar los dedos para sumas de hasta 10. </a:t>
            </a:r>
          </a:p>
          <a:p>
            <a:pPr marL="0" lvl="0" indent="0">
              <a:buNone/>
            </a:pPr>
            <a:r>
              <a:rPr lang="es-MX" sz="2400" dirty="0">
                <a:latin typeface="Atma" panose="020B0604020202020204" charset="0"/>
                <a:cs typeface="Atma" panose="020B0604020202020204" charset="0"/>
              </a:rPr>
              <a:t>La estrategia más básica es la </a:t>
            </a:r>
            <a:r>
              <a:rPr lang="es-MX" sz="2400" b="1" dirty="0">
                <a:latin typeface="Atma" panose="020B0604020202020204" charset="0"/>
                <a:cs typeface="Atma" panose="020B0604020202020204" charset="0"/>
              </a:rPr>
              <a:t>cuenta global concreta</a:t>
            </a:r>
            <a:r>
              <a:rPr lang="es-MX" sz="2400" dirty="0">
                <a:latin typeface="Atma" panose="020B0604020202020204" charset="0"/>
                <a:cs typeface="Atma" panose="020B0604020202020204" charset="0"/>
              </a:rPr>
              <a:t>, que consiste en contar los bloques  uno por uno para representar un sumando. El proceso se repite con el otro sumando luego se cuentan todos los objetos para determinar la suma.</a:t>
            </a:r>
            <a:endParaRPr sz="2400" dirty="0">
              <a:latin typeface="Atma" panose="020B0604020202020204" charset="0"/>
              <a:cs typeface="Atma" panose="020B0604020202020204" charset="0"/>
            </a:endParaRPr>
          </a:p>
        </p:txBody>
      </p:sp>
      <p:sp>
        <p:nvSpPr>
          <p:cNvPr id="262" name="Google Shape;262;p19"/>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63" name="Google Shape;263;p19"/>
          <p:cNvGrpSpPr/>
          <p:nvPr/>
        </p:nvGrpSpPr>
        <p:grpSpPr>
          <a:xfrm>
            <a:off x="7142484" y="1495299"/>
            <a:ext cx="1286132" cy="1205203"/>
            <a:chOff x="8438871" y="401534"/>
            <a:chExt cx="2115348" cy="1982241"/>
          </a:xfrm>
        </p:grpSpPr>
        <p:sp>
          <p:nvSpPr>
            <p:cNvPr id="264" name="Google Shape;264;p19"/>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9"/>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9"/>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9"/>
            <p:cNvSpPr/>
            <p:nvPr/>
          </p:nvSpPr>
          <p:spPr>
            <a:xfrm>
              <a:off x="9177188"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rgbClr val="000985"/>
                </a:gs>
                <a:gs pos="100000">
                  <a:srgbClr val="01010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9"/>
          <p:cNvGrpSpPr/>
          <p:nvPr/>
        </p:nvGrpSpPr>
        <p:grpSpPr>
          <a:xfrm>
            <a:off x="7490520" y="704648"/>
            <a:ext cx="590051" cy="591263"/>
            <a:chOff x="2893887" y="2547824"/>
            <a:chExt cx="1212350" cy="1214840"/>
          </a:xfrm>
        </p:grpSpPr>
        <p:sp>
          <p:nvSpPr>
            <p:cNvPr id="269" name="Google Shape;269;p19"/>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9"/>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9"/>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9"/>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 name="Google Shape;273;p19"/>
          <p:cNvGrpSpPr/>
          <p:nvPr/>
        </p:nvGrpSpPr>
        <p:grpSpPr>
          <a:xfrm>
            <a:off x="7066322" y="2899898"/>
            <a:ext cx="1437262" cy="597425"/>
            <a:chOff x="7066322" y="2899898"/>
            <a:chExt cx="1437262" cy="597425"/>
          </a:xfrm>
        </p:grpSpPr>
        <p:sp>
          <p:nvSpPr>
            <p:cNvPr id="274" name="Google Shape;274;p19"/>
            <p:cNvSpPr/>
            <p:nvPr/>
          </p:nvSpPr>
          <p:spPr>
            <a:xfrm>
              <a:off x="7066322" y="2899898"/>
              <a:ext cx="1437262" cy="597425"/>
            </a:xfrm>
            <a:custGeom>
              <a:avLst/>
              <a:gdLst/>
              <a:ahLst/>
              <a:cxnLst/>
              <a:rect l="l" t="t" r="r" b="b"/>
              <a:pathLst>
                <a:path w="2365864" h="983416" extrusionOk="0">
                  <a:moveTo>
                    <a:pt x="0" y="791179"/>
                  </a:moveTo>
                  <a:cubicBezTo>
                    <a:pt x="0" y="354253"/>
                    <a:pt x="529598" y="0"/>
                    <a:pt x="1182898" y="0"/>
                  </a:cubicBezTo>
                  <a:cubicBezTo>
                    <a:pt x="1836197" y="0"/>
                    <a:pt x="2365865" y="354253"/>
                    <a:pt x="2365865" y="791179"/>
                  </a:cubicBezTo>
                  <a:cubicBezTo>
                    <a:pt x="2365865" y="1228104"/>
                    <a:pt x="1836197" y="783576"/>
                    <a:pt x="1182898" y="783576"/>
                  </a:cubicBezTo>
                  <a:cubicBezTo>
                    <a:pt x="529598" y="783576"/>
                    <a:pt x="0" y="1228104"/>
                    <a:pt x="0" y="791179"/>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9"/>
            <p:cNvSpPr/>
            <p:nvPr/>
          </p:nvSpPr>
          <p:spPr>
            <a:xfrm>
              <a:off x="7344300" y="3182158"/>
              <a:ext cx="173307" cy="276881"/>
            </a:xfrm>
            <a:custGeom>
              <a:avLst/>
              <a:gdLst/>
              <a:ahLst/>
              <a:cxnLst/>
              <a:rect l="l" t="t" r="r" b="b"/>
              <a:pathLst>
                <a:path w="285279" h="455772" extrusionOk="0">
                  <a:moveTo>
                    <a:pt x="0" y="455773"/>
                  </a:moveTo>
                  <a:cubicBezTo>
                    <a:pt x="86303" y="430567"/>
                    <a:pt x="182195" y="401799"/>
                    <a:pt x="285279" y="377141"/>
                  </a:cubicBezTo>
                  <a:cubicBezTo>
                    <a:pt x="275279" y="230837"/>
                    <a:pt x="245005" y="11450"/>
                    <a:pt x="153838" y="422"/>
                  </a:cubicBezTo>
                  <a:cubicBezTo>
                    <a:pt x="44316" y="-13482"/>
                    <a:pt x="9589" y="320085"/>
                    <a:pt x="0" y="455773"/>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6" name="Google Shape;276;p19"/>
            <p:cNvSpPr/>
            <p:nvPr/>
          </p:nvSpPr>
          <p:spPr>
            <a:xfrm>
              <a:off x="8056297" y="3181999"/>
              <a:ext cx="171726" cy="277456"/>
            </a:xfrm>
            <a:custGeom>
              <a:avLst/>
              <a:gdLst/>
              <a:ahLst/>
              <a:cxnLst/>
              <a:rect l="l" t="t" r="r" b="b"/>
              <a:pathLst>
                <a:path w="282676" h="456717" extrusionOk="0">
                  <a:moveTo>
                    <a:pt x="282676" y="456718"/>
                  </a:moveTo>
                  <a:cubicBezTo>
                    <a:pt x="278567" y="331510"/>
                    <a:pt x="257333" y="14107"/>
                    <a:pt x="147194" y="408"/>
                  </a:cubicBezTo>
                  <a:cubicBezTo>
                    <a:pt x="55070" y="-11099"/>
                    <a:pt x="15823" y="223152"/>
                    <a:pt x="0" y="378566"/>
                  </a:cubicBezTo>
                  <a:cubicBezTo>
                    <a:pt x="102125" y="403155"/>
                    <a:pt x="197127" y="431718"/>
                    <a:pt x="282676" y="456718"/>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
        <p:nvSpPr>
          <p:cNvPr id="24" name="Google Shape;884;p37"/>
          <p:cNvSpPr/>
          <p:nvPr/>
        </p:nvSpPr>
        <p:spPr>
          <a:xfrm>
            <a:off x="332140" y="2371300"/>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oth template">
  <a:themeElements>
    <a:clrScheme name="Custom 347">
      <a:dk1>
        <a:srgbClr val="00032A"/>
      </a:dk1>
      <a:lt1>
        <a:srgbClr val="FFFFFF"/>
      </a:lt1>
      <a:dk2>
        <a:srgbClr val="8B8D9E"/>
      </a:dk2>
      <a:lt2>
        <a:srgbClr val="F1F2F7"/>
      </a:lt2>
      <a:accent1>
        <a:srgbClr val="32C34B"/>
      </a:accent1>
      <a:accent2>
        <a:srgbClr val="FFCC19"/>
      </a:accent2>
      <a:accent3>
        <a:srgbClr val="F14545"/>
      </a:accent3>
      <a:accent4>
        <a:srgbClr val="C0007C"/>
      </a:accent4>
      <a:accent5>
        <a:srgbClr val="7B62D5"/>
      </a:accent5>
      <a:accent6>
        <a:srgbClr val="2EC6DD"/>
      </a:accent6>
      <a:hlink>
        <a:srgbClr val="1B249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971</Words>
  <Application>Microsoft Office PowerPoint</Application>
  <PresentationFormat>Presentación en pantalla (16:9)</PresentationFormat>
  <Paragraphs>69</Paragraphs>
  <Slides>24</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Calibri</vt:lpstr>
      <vt:lpstr>Atma</vt:lpstr>
      <vt:lpstr>Quicksand Light</vt:lpstr>
      <vt:lpstr>Arial</vt:lpstr>
      <vt:lpstr>Moth template</vt:lpstr>
      <vt:lpstr>Presentación de PowerPoint</vt:lpstr>
      <vt:lpstr>Aritmética informal</vt:lpstr>
      <vt:lpstr>Fundamento: contar</vt:lpstr>
      <vt:lpstr>La dificultad relativa de problemas 1+N</vt:lpstr>
      <vt:lpstr>Presentación de PowerPoint</vt:lpstr>
      <vt:lpstr>Presentación de PowerPoint</vt:lpstr>
      <vt:lpstr>Presentación de PowerPoint</vt:lpstr>
      <vt:lpstr>Adición Informal </vt:lpstr>
      <vt:lpstr>Presentación de PowerPoint</vt:lpstr>
      <vt:lpstr>Presentación de PowerPoint</vt:lpstr>
      <vt:lpstr>Presentación de PowerPoint</vt:lpstr>
      <vt:lpstr>Procedimientos mentales</vt:lpstr>
      <vt:lpstr>Presentación de PowerPoint</vt:lpstr>
      <vt:lpstr>Presentación de PowerPoint</vt:lpstr>
      <vt:lpstr>Presentación de PowerPoint</vt:lpstr>
      <vt:lpstr>Sustracción informal</vt:lpstr>
      <vt:lpstr>Presentación de PowerPoint</vt:lpstr>
      <vt:lpstr>Presentación de PowerPoint</vt:lpstr>
      <vt:lpstr>Multiplicación informal</vt:lpstr>
      <vt:lpstr>Procedimientos mentales</vt:lpstr>
      <vt:lpstr>Presentación de PowerPoint</vt:lpstr>
      <vt:lpstr>Presentación de PowerPoint</vt:lpstr>
      <vt:lpstr>No se puede dar por sentado que todos los alumnos tienen un conocimiento o  una dominación excelsa sobre la aritmética informal, también tomando en cuenta que no todos tienen las mismas capacidades, ni el mismo desarrollo cognitivo,  es por eso que en las siguientes situaciones matemáticas se recomienda abordar los siguientes puntos: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Aritmética informal</dc:title>
  <dc:creator>Luis Alvarez</dc:creator>
  <cp:lastModifiedBy>Toño Gutiérrez</cp:lastModifiedBy>
  <cp:revision>9</cp:revision>
  <dcterms:modified xsi:type="dcterms:W3CDTF">2020-12-10T22:49:30Z</dcterms:modified>
</cp:coreProperties>
</file>