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8"/>
  </p:notesMasterIdLst>
  <p:sldIdLst>
    <p:sldId id="305" r:id="rId2"/>
    <p:sldId id="256" r:id="rId3"/>
    <p:sldId id="306" r:id="rId4"/>
    <p:sldId id="308" r:id="rId5"/>
    <p:sldId id="257" r:id="rId6"/>
    <p:sldId id="307" r:id="rId7"/>
    <p:sldId id="318" r:id="rId8"/>
    <p:sldId id="262" r:id="rId9"/>
    <p:sldId id="309" r:id="rId10"/>
    <p:sldId id="310" r:id="rId11"/>
    <p:sldId id="311" r:id="rId12"/>
    <p:sldId id="312" r:id="rId13"/>
    <p:sldId id="313" r:id="rId14"/>
    <p:sldId id="322" r:id="rId15"/>
    <p:sldId id="324" r:id="rId16"/>
    <p:sldId id="325" r:id="rId17"/>
    <p:sldId id="326" r:id="rId18"/>
    <p:sldId id="327" r:id="rId19"/>
    <p:sldId id="314" r:id="rId20"/>
    <p:sldId id="259" r:id="rId21"/>
    <p:sldId id="315" r:id="rId22"/>
    <p:sldId id="317" r:id="rId23"/>
    <p:sldId id="316" r:id="rId24"/>
    <p:sldId id="319" r:id="rId25"/>
    <p:sldId id="320" r:id="rId26"/>
    <p:sldId id="321" r:id="rId27"/>
  </p:sldIdLst>
  <p:sldSz cx="9144000" cy="5143500" type="screen16x9"/>
  <p:notesSz cx="6858000" cy="9144000"/>
  <p:embeddedFontLst>
    <p:embeddedFont>
      <p:font typeface="Book Antiqua" panose="02040602050305030304" pitchFamily="18" charset="0"/>
      <p:regular r:id="rId29"/>
      <p:bold r:id="rId30"/>
      <p:italic r:id="rId31"/>
      <p:boldItalic r:id="rId32"/>
    </p:embeddedFont>
    <p:embeddedFont>
      <p:font typeface="Brusher" panose="00000500000000000000" pitchFamily="2" charset="0"/>
      <p:regular r:id="rId33"/>
    </p:embeddedFont>
    <p:embeddedFont>
      <p:font typeface="Comic Sans MS" panose="030F0702030302020204" pitchFamily="66" charset="0"/>
      <p:regular r:id="rId34"/>
      <p:bold r:id="rId35"/>
      <p:italic r:id="rId36"/>
      <p:boldItalic r:id="rId37"/>
    </p:embeddedFont>
    <p:embeddedFont>
      <p:font typeface="Hello Valentica" panose="02000503000000020004" pitchFamily="2" charset="0"/>
      <p:regular r:id="rId38"/>
    </p:embeddedFont>
    <p:embeddedFont>
      <p:font typeface="Itim" panose="020B0604020202020204" charset="-34"/>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25C00E-CBFA-4B3B-B2BE-A3E13F413128}">
  <a:tblStyle styleId="{7B25C00E-CBFA-4B3B-B2BE-A3E13F4131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41771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26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76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09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2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56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07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517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195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902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7897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55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084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6269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4626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6833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368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9905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094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296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55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756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51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25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50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7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AD1DC"/>
        </a:solidFill>
        <a:effectLst/>
      </p:bgPr>
    </p:bg>
    <p:spTree>
      <p:nvGrpSpPr>
        <p:cNvPr id="1" name="Shape 8"/>
        <p:cNvGrpSpPr/>
        <p:nvPr/>
      </p:nvGrpSpPr>
      <p:grpSpPr>
        <a:xfrm>
          <a:off x="0" y="0"/>
          <a:ext cx="0" cy="0"/>
          <a:chOff x="0" y="0"/>
          <a:chExt cx="0" cy="0"/>
        </a:xfrm>
      </p:grpSpPr>
      <p:sp>
        <p:nvSpPr>
          <p:cNvPr id="9" name="Google Shape;9;p2"/>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572800" y="3116850"/>
            <a:ext cx="39984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2572800" y="2222750"/>
            <a:ext cx="39984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6000" b="1">
                <a:latin typeface="Itim"/>
                <a:ea typeface="Itim"/>
                <a:cs typeface="Itim"/>
                <a:sym typeface="Iti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2"/>
          <p:cNvSpPr/>
          <p:nvPr/>
        </p:nvSpPr>
        <p:spPr>
          <a:xfrm>
            <a:off x="-50900" y="-21500"/>
            <a:ext cx="771000" cy="516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rot="-1976796" flipH="1">
            <a:off x="5917481" y="3990133"/>
            <a:ext cx="3474354" cy="888893"/>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381518">
            <a:off x="1317430" y="-146232"/>
            <a:ext cx="102933" cy="551241"/>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a:off x="-1700" y="329"/>
            <a:ext cx="9147400" cy="5142843"/>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p4"/>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lvl1pPr marL="457200" lvl="0" indent="-304800" rtl="0">
              <a:lnSpc>
                <a:spcPct val="85000"/>
              </a:lnSpc>
              <a:spcBef>
                <a:spcPts val="0"/>
              </a:spcBef>
              <a:spcAft>
                <a:spcPts val="0"/>
              </a:spcAft>
              <a:buClr>
                <a:schemeClr val="dk1"/>
              </a:buClr>
              <a:buSzPts val="1200"/>
              <a:buChar char="●"/>
              <a:defRPr sz="1200"/>
            </a:lvl1pPr>
            <a:lvl2pPr marL="914400" lvl="1" indent="-304800" rtl="0">
              <a:spcBef>
                <a:spcPts val="5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grpSp>
        <p:nvGrpSpPr>
          <p:cNvPr id="132" name="Google Shape;132;p6"/>
          <p:cNvGrpSpPr/>
          <p:nvPr/>
        </p:nvGrpSpPr>
        <p:grpSpPr>
          <a:xfrm>
            <a:off x="-174525" y="-22399"/>
            <a:ext cx="9487164" cy="5193049"/>
            <a:chOff x="-174525" y="-22399"/>
            <a:chExt cx="9487164" cy="5193049"/>
          </a:xfrm>
        </p:grpSpPr>
        <p:sp>
          <p:nvSpPr>
            <p:cNvPr id="133" name="Google Shape;133;p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35" name="Google Shape;135;p6"/>
            <p:cNvGrpSpPr/>
            <p:nvPr/>
          </p:nvGrpSpPr>
          <p:grpSpPr>
            <a:xfrm>
              <a:off x="263005" y="845117"/>
              <a:ext cx="3790149" cy="3960313"/>
              <a:chOff x="263005" y="845117"/>
              <a:chExt cx="3790149" cy="3960313"/>
            </a:xfrm>
          </p:grpSpPr>
          <p:sp>
            <p:nvSpPr>
              <p:cNvPr id="136" name="Google Shape;136;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a:off x="5055305" y="845117"/>
              <a:ext cx="3790149" cy="3960313"/>
              <a:chOff x="263005" y="845117"/>
              <a:chExt cx="3790149" cy="3960313"/>
            </a:xfrm>
          </p:grpSpPr>
          <p:sp>
            <p:nvSpPr>
              <p:cNvPr id="152" name="Google Shape;152;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 name="Google Shape;167;p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68" name="Google Shape;168;p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69" name="Google Shape;169;p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0" name="Google Shape;170;p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1" name="Google Shape;171;p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2" name="Google Shape;172;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73" name="Google Shape;173;p6"/>
          <p:cNvSpPr txBox="1">
            <a:spLocks noGrp="1"/>
          </p:cNvSpPr>
          <p:nvPr>
            <p:ph type="title"/>
          </p:nvPr>
        </p:nvSpPr>
        <p:spPr>
          <a:xfrm>
            <a:off x="720000" y="540000"/>
            <a:ext cx="3378600" cy="1017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 name="Google Shape;174;p6"/>
          <p:cNvSpPr txBox="1">
            <a:spLocks noGrp="1"/>
          </p:cNvSpPr>
          <p:nvPr>
            <p:ph type="body" idx="1"/>
          </p:nvPr>
        </p:nvSpPr>
        <p:spPr>
          <a:xfrm>
            <a:off x="470700" y="3119125"/>
            <a:ext cx="33786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5" name="Google Shape;175;p6"/>
          <p:cNvSpPr txBox="1">
            <a:spLocks noGrp="1"/>
          </p:cNvSpPr>
          <p:nvPr>
            <p:ph type="body" idx="2"/>
          </p:nvPr>
        </p:nvSpPr>
        <p:spPr>
          <a:xfrm>
            <a:off x="5368500" y="3105175"/>
            <a:ext cx="31770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6" name="Google Shape;176;p6"/>
          <p:cNvSpPr txBox="1">
            <a:spLocks noGrp="1"/>
          </p:cNvSpPr>
          <p:nvPr>
            <p:ph type="subTitle" idx="3"/>
          </p:nvPr>
        </p:nvSpPr>
        <p:spPr>
          <a:xfrm>
            <a:off x="906900" y="258640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7" name="Google Shape;177;p6"/>
          <p:cNvSpPr txBox="1">
            <a:spLocks noGrp="1"/>
          </p:cNvSpPr>
          <p:nvPr>
            <p:ph type="subTitle" idx="4"/>
          </p:nvPr>
        </p:nvSpPr>
        <p:spPr>
          <a:xfrm>
            <a:off x="5703900" y="257245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13"/>
          <p:cNvGrpSpPr/>
          <p:nvPr/>
        </p:nvGrpSpPr>
        <p:grpSpPr>
          <a:xfrm>
            <a:off x="-1700" y="329"/>
            <a:ext cx="9147400" cy="5142843"/>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3"/>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1" name="Google Shape;361;p13"/>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362" name="Google Shape;362;p13"/>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4550" y="5010825"/>
            <a:ext cx="9160200" cy="156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1"/>
        <p:cNvGrpSpPr/>
        <p:nvPr/>
      </p:nvGrpSpPr>
      <p:grpSpPr>
        <a:xfrm>
          <a:off x="0" y="0"/>
          <a:ext cx="0" cy="0"/>
          <a:chOff x="0" y="0"/>
          <a:chExt cx="0" cy="0"/>
        </a:xfrm>
      </p:grpSpPr>
      <p:grpSp>
        <p:nvGrpSpPr>
          <p:cNvPr id="472" name="Google Shape;472;p17"/>
          <p:cNvGrpSpPr/>
          <p:nvPr/>
        </p:nvGrpSpPr>
        <p:grpSpPr>
          <a:xfrm>
            <a:off x="-1700" y="329"/>
            <a:ext cx="9147400" cy="5142843"/>
            <a:chOff x="238125" y="854700"/>
            <a:chExt cx="7142500" cy="4015650"/>
          </a:xfrm>
        </p:grpSpPr>
        <p:sp>
          <p:nvSpPr>
            <p:cNvPr id="473" name="Google Shape;473;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17"/>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6" name="Google Shape;496;p17"/>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7" name="Google Shape;497;p17"/>
          <p:cNvSpPr txBox="1">
            <a:spLocks noGrp="1"/>
          </p:cNvSpPr>
          <p:nvPr>
            <p:ph type="title" idx="2" hasCustomPrompt="1"/>
          </p:nvPr>
        </p:nvSpPr>
        <p:spPr>
          <a:xfrm>
            <a:off x="3843750" y="591063"/>
            <a:ext cx="1456500" cy="6756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498" name="Google Shape;498;p17"/>
          <p:cNvGrpSpPr/>
          <p:nvPr/>
        </p:nvGrpSpPr>
        <p:grpSpPr>
          <a:xfrm rot="-697126" flipH="1">
            <a:off x="569287" y="-351303"/>
            <a:ext cx="1305393" cy="1346461"/>
            <a:chOff x="1492000" y="427450"/>
            <a:chExt cx="1188000" cy="1225375"/>
          </a:xfrm>
        </p:grpSpPr>
        <p:sp>
          <p:nvSpPr>
            <p:cNvPr id="499" name="Google Shape;499;p1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510"/>
        <p:cNvGrpSpPr/>
        <p:nvPr/>
      </p:nvGrpSpPr>
      <p:grpSpPr>
        <a:xfrm>
          <a:off x="0" y="0"/>
          <a:ext cx="0" cy="0"/>
          <a:chOff x="0" y="0"/>
          <a:chExt cx="0" cy="0"/>
        </a:xfrm>
      </p:grpSpPr>
      <p:grpSp>
        <p:nvGrpSpPr>
          <p:cNvPr id="511" name="Google Shape;511;p18"/>
          <p:cNvGrpSpPr/>
          <p:nvPr/>
        </p:nvGrpSpPr>
        <p:grpSpPr>
          <a:xfrm>
            <a:off x="-1700" y="329"/>
            <a:ext cx="9147400" cy="5142843"/>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8"/>
          <p:cNvSpPr txBox="1">
            <a:spLocks noGrp="1"/>
          </p:cNvSpPr>
          <p:nvPr>
            <p:ph type="subTitle" idx="1"/>
          </p:nvPr>
        </p:nvSpPr>
        <p:spPr>
          <a:xfrm>
            <a:off x="890100" y="1760244"/>
            <a:ext cx="7533900" cy="27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532" name="Google Shape;532;p18"/>
          <p:cNvSpPr txBox="1">
            <a:spLocks noGrp="1"/>
          </p:cNvSpPr>
          <p:nvPr>
            <p:ph type="title"/>
          </p:nvPr>
        </p:nvSpPr>
        <p:spPr>
          <a:xfrm>
            <a:off x="4572000" y="540000"/>
            <a:ext cx="3852000" cy="10371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8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9" r:id="rId5"/>
    <p:sldLayoutId id="2147483663" r:id="rId6"/>
    <p:sldLayoutId id="2147483664"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EF78145C-C6ED-415B-84A0-6CE9E020C303}"/>
              </a:ext>
            </a:extLst>
          </p:cNvPr>
          <p:cNvSpPr>
            <a:spLocks noChangeArrowheads="1"/>
          </p:cNvSpPr>
          <p:nvPr/>
        </p:nvSpPr>
        <p:spPr bwMode="auto">
          <a:xfrm>
            <a:off x="1777852" y="102539"/>
            <a:ext cx="5862567"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2000" b="1"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“Escuela Normal de Educación Preescolar”.</a:t>
            </a:r>
            <a:br>
              <a:rPr kumimoji="0" lang="es-MX" altLang="es-MX" sz="20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br>
            <a: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Licenciatura en Educación Preescolar.</a:t>
            </a:r>
            <a:endParaRPr kumimoji="0" lang="es-MX" altLang="es-MX" sz="105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Ciclo Escolar 2020-2021</a:t>
            </a:r>
            <a:b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br>
            <a: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Andrea Victoria Sanguino Rocamontes. N. Lista #18</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Ariana Jazmín Morales Saucedo N. Lista #12</a:t>
            </a:r>
          </a:p>
          <a:p>
            <a:pPr marL="0" marR="0" lvl="0" indent="0" algn="ctr" defTabSz="914400" rtl="0" eaLnBrk="0" fontAlgn="base" latinLnBrk="0" hangingPunct="0">
              <a:lnSpc>
                <a:spcPct val="150000"/>
              </a:lnSpc>
              <a:spcBef>
                <a:spcPct val="0"/>
              </a:spcBef>
              <a:spcAft>
                <a:spcPct val="0"/>
              </a:spcAft>
              <a:buClrTx/>
              <a:buSzTx/>
              <a:buFontTx/>
              <a:buNone/>
              <a:tabLst/>
            </a:pPr>
            <a:r>
              <a:rPr lang="es-MX" altLang="es-MX" sz="1800" dirty="0">
                <a:latin typeface="Book Antiqua" panose="02040602050305030304" pitchFamily="18" charset="0"/>
                <a:ea typeface="Arial" panose="020B0604020202020204" pitchFamily="34" charset="0"/>
                <a:cs typeface="Arial" panose="020B0604020202020204" pitchFamily="34" charset="0"/>
              </a:rPr>
              <a:t> Aryadna Velázquez Medellín N. Lista # 23</a:t>
            </a:r>
            <a:b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br>
            <a: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Lic. Cristina Valenzuela.</a:t>
            </a:r>
            <a:b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br>
            <a: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Curso: </a:t>
            </a:r>
            <a:r>
              <a:rPr lang="es-MX" altLang="es-MX" sz="1800" dirty="0">
                <a:latin typeface="Book Antiqua" panose="02040602050305030304" pitchFamily="18" charset="0"/>
                <a:ea typeface="Arial" panose="020B0604020202020204" pitchFamily="34" charset="0"/>
                <a:cs typeface="Arial" panose="020B0604020202020204" pitchFamily="34" charset="0"/>
              </a:rPr>
              <a:t>Pensamiento Cuantitativo</a:t>
            </a:r>
            <a: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800" b="0" i="0" u="none" strike="noStrike" cap="none" normalizeH="0" baseline="0" dirty="0">
                <a:ln>
                  <a:noFill/>
                </a:ln>
                <a:solidFill>
                  <a:schemeClr val="bg2"/>
                </a:solidFill>
                <a:effectLst/>
                <a:latin typeface="Book Antiqua" panose="02040602050305030304" pitchFamily="18" charset="0"/>
                <a:ea typeface="Times New Roman" panose="02020603050405020304" pitchFamily="18" charset="0"/>
                <a:cs typeface="Arial" panose="020B0604020202020204" pitchFamily="34" charset="0"/>
              </a:rPr>
              <a:t>Exposición “Aritmética Informal</a:t>
            </a:r>
            <a:r>
              <a:rPr lang="es-MX" altLang="es-MX" sz="1800" dirty="0">
                <a:solidFill>
                  <a:schemeClr val="bg2"/>
                </a:solidFill>
                <a:latin typeface="Book Antiqua" panose="02040602050305030304" pitchFamily="18" charset="0"/>
                <a:ea typeface="Times New Roman" panose="02020603050405020304" pitchFamily="18" charset="0"/>
                <a:cs typeface="Arial" panose="020B0604020202020204" pitchFamily="34" charset="0"/>
              </a:rPr>
              <a:t>”.</a:t>
            </a:r>
            <a:endParaRPr kumimoji="0" lang="es-MX" altLang="es-MX" sz="1050" b="0" i="0" u="none" strike="noStrike" cap="none" normalizeH="0" baseline="0" dirty="0">
              <a:ln>
                <a:noFill/>
              </a:ln>
              <a:solidFill>
                <a:schemeClr val="bg2"/>
              </a:solidFill>
              <a:effectLst/>
              <a:ea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1er Semestre   Sección: “B”</a:t>
            </a:r>
            <a:endParaRPr kumimoji="0" lang="es-MX" altLang="es-MX" sz="105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0" eaLnBrk="0" fontAlgn="base" latinLnBrk="0" hangingPunct="0">
              <a:lnSpc>
                <a:spcPct val="150000"/>
              </a:lnSpc>
              <a:spcBef>
                <a:spcPct val="0"/>
              </a:spcBef>
              <a:spcAft>
                <a:spcPct val="0"/>
              </a:spcAft>
              <a:buClrTx/>
              <a:buSzTx/>
              <a:buFontTx/>
              <a:buNone/>
              <a:tabLst/>
            </a:pPr>
            <a:br>
              <a:rPr kumimoji="0" lang="es-MX" altLang="es-MX" sz="16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br>
            <a:r>
              <a:rPr kumimoji="0" lang="es-MX" altLang="es-MX" sz="12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       Saltillo, Coahuila.  </a:t>
            </a:r>
            <a:r>
              <a:rPr kumimoji="0" lang="es-MX" altLang="es-MX" sz="1200" b="0" i="0" u="none" strike="noStrike" cap="none" normalizeH="0" baseline="0" dirty="0">
                <a:ln>
                  <a:noFill/>
                </a:ln>
                <a:effectLst/>
                <a:latin typeface="Book Antiqua" panose="02040602050305030304" pitchFamily="18" charset="0"/>
                <a:ea typeface="Arial" panose="020B0604020202020204" pitchFamily="34" charset="0"/>
                <a:cs typeface="Arial" panose="020B0604020202020204" pitchFamily="34" charset="0"/>
              </a:rPr>
              <a:t>Dici</a:t>
            </a:r>
            <a:r>
              <a:rPr lang="es-MX" altLang="es-MX" sz="1200" dirty="0">
                <a:solidFill>
                  <a:srgbClr val="000000"/>
                </a:solidFill>
                <a:latin typeface="Book Antiqua" panose="02040602050305030304" pitchFamily="18" charset="0"/>
                <a:ea typeface="Arial" panose="020B0604020202020204" pitchFamily="34" charset="0"/>
                <a:cs typeface="Arial" panose="020B0604020202020204" pitchFamily="34" charset="0"/>
              </a:rPr>
              <a:t>embre</a:t>
            </a:r>
            <a:r>
              <a:rPr kumimoji="0" lang="es-MX" altLang="es-MX" sz="1200" b="0" i="0" u="none" strike="noStrike" cap="none" normalizeH="0" baseline="0" dirty="0">
                <a:ln>
                  <a:noFill/>
                </a:ln>
                <a:solidFill>
                  <a:srgbClr val="000000"/>
                </a:solidFill>
                <a:effectLst/>
                <a:latin typeface="Book Antiqua" panose="02040602050305030304" pitchFamily="18" charset="0"/>
                <a:ea typeface="Arial" panose="020B0604020202020204" pitchFamily="34" charset="0"/>
                <a:cs typeface="Arial" panose="020B0604020202020204" pitchFamily="34" charset="0"/>
              </a:rPr>
              <a:t> 2020</a:t>
            </a:r>
            <a:endParaRPr kumimoji="0" lang="es-MX" altLang="es-MX"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4" name="Imagen 2" descr="Imagen que contiene señal&#10;&#10;Descripción generada automáticamente">
            <a:extLst>
              <a:ext uri="{FF2B5EF4-FFF2-40B4-BE49-F238E27FC236}">
                <a16:creationId xmlns:a16="http://schemas.microsoft.com/office/drawing/2014/main" id="{69EEA5B4-5D3E-444A-8479-31D9F1640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06" y="369601"/>
            <a:ext cx="1234725" cy="91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4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3" name="Google Shape;1053;p35"/>
          <p:cNvGrpSpPr/>
          <p:nvPr/>
        </p:nvGrpSpPr>
        <p:grpSpPr>
          <a:xfrm>
            <a:off x="6548273" y="1385475"/>
            <a:ext cx="1875837" cy="176025"/>
            <a:chOff x="4345425" y="2175475"/>
            <a:chExt cx="800750" cy="176025"/>
          </a:xfrm>
        </p:grpSpPr>
        <p:sp>
          <p:nvSpPr>
            <p:cNvPr id="1054" name="Google Shape;1054;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35"/>
          <p:cNvGrpSpPr/>
          <p:nvPr/>
        </p:nvGrpSpPr>
        <p:grpSpPr>
          <a:xfrm>
            <a:off x="689691" y="165140"/>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1017362" flipH="1">
            <a:off x="7939453" y="53007"/>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4C374F40-19F2-49D9-9861-FED9CAE0826B}"/>
              </a:ext>
            </a:extLst>
          </p:cNvPr>
          <p:cNvSpPr>
            <a:spLocks noGrp="1"/>
          </p:cNvSpPr>
          <p:nvPr>
            <p:ph type="title"/>
          </p:nvPr>
        </p:nvSpPr>
        <p:spPr>
          <a:xfrm>
            <a:off x="2087841" y="64941"/>
            <a:ext cx="4540103" cy="486388"/>
          </a:xfrm>
          <a:effectLst>
            <a:outerShdw blurRad="50800" dist="38100" dir="5400000" algn="t" rotWithShape="0">
              <a:prstClr val="black">
                <a:alpha val="40000"/>
              </a:prstClr>
            </a:outerShdw>
          </a:effectLst>
        </p:spPr>
        <p:txBody>
          <a:bodyPr/>
          <a:lstStyle/>
          <a:p>
            <a:r>
              <a:rPr lang="es-MX" sz="4400" dirty="0">
                <a:effectLst>
                  <a:outerShdw blurRad="38100" dist="38100" dir="2700000" algn="tl">
                    <a:srgbClr val="000000">
                      <a:alpha val="43137"/>
                    </a:srgbClr>
                  </a:outerShdw>
                </a:effectLst>
                <a:latin typeface="Hello Valentica" panose="02000503000000020004" pitchFamily="2" charset="0"/>
              </a:rPr>
              <a:t>Procedimientos mentales</a:t>
            </a:r>
          </a:p>
        </p:txBody>
      </p:sp>
      <p:sp>
        <p:nvSpPr>
          <p:cNvPr id="4" name="Subtítulo 3">
            <a:extLst>
              <a:ext uri="{FF2B5EF4-FFF2-40B4-BE49-F238E27FC236}">
                <a16:creationId xmlns:a16="http://schemas.microsoft.com/office/drawing/2014/main" id="{095976AF-8C07-4C40-BAD8-CAC5D8BF8E1C}"/>
              </a:ext>
            </a:extLst>
          </p:cNvPr>
          <p:cNvSpPr>
            <a:spLocks noGrp="1"/>
          </p:cNvSpPr>
          <p:nvPr>
            <p:ph type="subTitle" idx="1"/>
          </p:nvPr>
        </p:nvSpPr>
        <p:spPr>
          <a:xfrm>
            <a:off x="979902" y="1463612"/>
            <a:ext cx="7533900" cy="2777100"/>
          </a:xfrm>
        </p:spPr>
        <p:txBody>
          <a:bodyPr/>
          <a:lstStyle/>
          <a:p>
            <a:r>
              <a:rPr lang="es-MX" sz="1800" b="1" dirty="0">
                <a:latin typeface="Comic Sans MS" panose="030F0702030302020204" pitchFamily="66" charset="0"/>
              </a:rPr>
              <a:t>Llevar la cuenta: </a:t>
            </a:r>
          </a:p>
          <a:p>
            <a:pPr marL="127000" indent="0">
              <a:buNone/>
            </a:pPr>
            <a:r>
              <a:rPr lang="es-MX" sz="1800" dirty="0">
                <a:latin typeface="Comic Sans MS" panose="030F0702030302020204" pitchFamily="66" charset="0"/>
              </a:rPr>
              <a:t>Este proceso de llevar la cuenta hace que el cálculo mental de problemas con términos distintos de 1 sea más difícil que el de problemas en los que 1 de los términos es I. Para calcular N + 1 o 1 + N, es un niño que solo tiene que contestar hasta N y decir que el número que le sigue la serie numérica (por ejemplo, 1 + 4: “1, 2, 3, 4;(y 1 más con) 5). El niño debe contar más allá de N un número determinado de veces. Un cálculo mental exacto de problemas sin I exige métodos previamente planificados para llevar la cuenta, y con el tiempo, los niños pasan de contar objetos a contar cosas menos concretas para llevar la cuenta. en realidad los niños emplean una variada gama de medios, algunos niños van dando golpecitos con los dedos o el lápiz cuando cuenta. hasta pueden llegar a explorar pautas como TAC-TAC-TAC.</a:t>
            </a:r>
          </a:p>
          <a:p>
            <a:endParaRPr lang="es-MX" dirty="0"/>
          </a:p>
        </p:txBody>
      </p:sp>
    </p:spTree>
    <p:extLst>
      <p:ext uri="{BB962C8B-B14F-4D97-AF65-F5344CB8AC3E}">
        <p14:creationId xmlns:p14="http://schemas.microsoft.com/office/powerpoint/2010/main" val="176751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3" name="Google Shape;1053;p35"/>
          <p:cNvGrpSpPr/>
          <p:nvPr/>
        </p:nvGrpSpPr>
        <p:grpSpPr>
          <a:xfrm>
            <a:off x="6548273" y="1385475"/>
            <a:ext cx="1875837" cy="176025"/>
            <a:chOff x="4345425" y="2175475"/>
            <a:chExt cx="800750" cy="176025"/>
          </a:xfrm>
        </p:grpSpPr>
        <p:sp>
          <p:nvSpPr>
            <p:cNvPr id="1054" name="Google Shape;1054;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35"/>
          <p:cNvSpPr txBox="1">
            <a:spLocks noGrp="1"/>
          </p:cNvSpPr>
          <p:nvPr>
            <p:ph type="subTitle" idx="1"/>
          </p:nvPr>
        </p:nvSpPr>
        <p:spPr>
          <a:xfrm>
            <a:off x="433467" y="1133766"/>
            <a:ext cx="8277065" cy="3383959"/>
          </a:xfrm>
          <a:prstGeom prst="rect">
            <a:avLst/>
          </a:prstGeom>
        </p:spPr>
        <p:txBody>
          <a:bodyPr spcFirstLastPara="1" wrap="square" lIns="91425" tIns="91425" rIns="91425" bIns="91425" anchor="ctr" anchorCtr="0">
            <a:noAutofit/>
          </a:bodyPr>
          <a:lstStyle/>
          <a:p>
            <a:r>
              <a:rPr lang="es-MX" sz="2800" dirty="0">
                <a:solidFill>
                  <a:schemeClr val="tx1"/>
                </a:solidFill>
                <a:latin typeface="Hello Valentica" panose="02000503000000020004" pitchFamily="2" charset="0"/>
              </a:rPr>
              <a:t>Invención de atajos:</a:t>
            </a:r>
          </a:p>
          <a:p>
            <a:pPr marL="127000" indent="0">
              <a:buNone/>
            </a:pPr>
            <a:r>
              <a:rPr lang="es-MX" dirty="0">
                <a:latin typeface="Comic Sans MS" panose="030F0702030302020204" pitchFamily="66" charset="0"/>
              </a:rPr>
              <a:t>Contar a partir del primer sumando abrevia el procedimiento CTP al empezar desde el término cardinal correspondiente al primer sumando (por ejemplo, 2 + 4; “2; 3 {+1}, 4 {+2}, 5 {+3, 6 {+4} – 6”),pero no reduce el procedimiento de llevar de la cuenta según Baroody.</a:t>
            </a:r>
          </a:p>
          <a:p>
            <a:pPr marL="127000" indent="0">
              <a:buNone/>
            </a:pPr>
            <a:endParaRPr lang="es-MX" dirty="0">
              <a:latin typeface="Comic Sans MS" panose="030F0702030302020204" pitchFamily="66" charset="0"/>
            </a:endParaRPr>
          </a:p>
          <a:p>
            <a:r>
              <a:rPr lang="es-MX" dirty="0">
                <a:latin typeface="Comic Sans MS" panose="030F0702030302020204" pitchFamily="66" charset="0"/>
              </a:rPr>
              <a:t>Llevar la cuenta es muy exigente en el plano cognoscitivo y se puede aligerar si se empieza por el término mayor. Una estrategia que permite hacerlo en contarlo todo empezando por el término mayor.</a:t>
            </a:r>
          </a:p>
          <a:p>
            <a:r>
              <a:rPr lang="es-MX" b="1" u="sng" dirty="0">
                <a:solidFill>
                  <a:schemeClr val="tx1"/>
                </a:solidFill>
                <a:latin typeface="Comic Sans MS" panose="030F0702030302020204" pitchFamily="66" charset="0"/>
              </a:rPr>
              <a:t>El método CTM </a:t>
            </a:r>
            <a:r>
              <a:rPr lang="es-MX" dirty="0">
                <a:latin typeface="Comic Sans MS" panose="030F0702030302020204" pitchFamily="66" charset="0"/>
              </a:rPr>
              <a:t>implica contar hasta el cardinal del número mayor a partir del 1 y luego seguir contando mientras se enumera el término menor. Contar a partir del término mayor abrevia el procedimiento CTM ya que se empieza a contar desde la designación cardinal del término mayor y, por tanto, es el procedimiento informal de adición mental más económico.</a:t>
            </a:r>
          </a:p>
          <a:p>
            <a:pPr marL="0" lvl="0" indent="0" algn="l" rtl="0">
              <a:lnSpc>
                <a:spcPct val="150000"/>
              </a:lnSpc>
              <a:spcBef>
                <a:spcPts val="0"/>
              </a:spcBef>
              <a:spcAft>
                <a:spcPts val="0"/>
              </a:spcAft>
              <a:buNone/>
            </a:pPr>
            <a:endParaRPr dirty="0"/>
          </a:p>
        </p:txBody>
      </p:sp>
      <p:grpSp>
        <p:nvGrpSpPr>
          <p:cNvPr id="1060" name="Google Shape;1060;p35"/>
          <p:cNvGrpSpPr/>
          <p:nvPr/>
        </p:nvGrpSpPr>
        <p:grpSpPr>
          <a:xfrm>
            <a:off x="689691" y="165140"/>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1017362" flipH="1">
            <a:off x="7939453" y="53007"/>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4C374F40-19F2-49D9-9861-FED9CAE0826B}"/>
              </a:ext>
            </a:extLst>
          </p:cNvPr>
          <p:cNvSpPr>
            <a:spLocks noGrp="1"/>
          </p:cNvSpPr>
          <p:nvPr>
            <p:ph type="title"/>
          </p:nvPr>
        </p:nvSpPr>
        <p:spPr>
          <a:xfrm>
            <a:off x="1944344" y="224441"/>
            <a:ext cx="4540103" cy="486388"/>
          </a:xfrm>
          <a:effectLst>
            <a:outerShdw blurRad="50800" dist="38100" dir="5400000" algn="t" rotWithShape="0">
              <a:prstClr val="black">
                <a:alpha val="40000"/>
              </a:prstClr>
            </a:outerShdw>
          </a:effectLst>
        </p:spPr>
        <p:txBody>
          <a:bodyPr/>
          <a:lstStyle/>
          <a:p>
            <a:r>
              <a:rPr lang="es-MX" sz="4400" dirty="0">
                <a:effectLst>
                  <a:outerShdw blurRad="38100" dist="38100" dir="2700000" algn="tl">
                    <a:srgbClr val="000000">
                      <a:alpha val="43137"/>
                    </a:srgbClr>
                  </a:outerShdw>
                </a:effectLst>
                <a:latin typeface="Hello Valentica" panose="02000503000000020004" pitchFamily="2" charset="0"/>
              </a:rPr>
              <a:t>Procedimientos mentales</a:t>
            </a:r>
          </a:p>
        </p:txBody>
      </p:sp>
      <p:pic>
        <p:nvPicPr>
          <p:cNvPr id="13" name="Picture 6">
            <a:extLst>
              <a:ext uri="{FF2B5EF4-FFF2-40B4-BE49-F238E27FC236}">
                <a16:creationId xmlns:a16="http://schemas.microsoft.com/office/drawing/2014/main" id="{5A290667-741C-4955-8ED9-45AE08A6937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9757"/>
          <a:stretch/>
        </p:blipFill>
        <p:spPr bwMode="auto">
          <a:xfrm rot="778349">
            <a:off x="6710288" y="-5716"/>
            <a:ext cx="1213573" cy="12589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93E65C9C-ECBB-40E8-90F7-72A4E091F7F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586"/>
          <a:stretch/>
        </p:blipFill>
        <p:spPr bwMode="auto">
          <a:xfrm>
            <a:off x="6797324" y="4009734"/>
            <a:ext cx="1626786" cy="124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3" name="Google Shape;1053;p35"/>
          <p:cNvGrpSpPr/>
          <p:nvPr/>
        </p:nvGrpSpPr>
        <p:grpSpPr>
          <a:xfrm>
            <a:off x="6548273" y="1385475"/>
            <a:ext cx="1875837" cy="176025"/>
            <a:chOff x="4345425" y="2175475"/>
            <a:chExt cx="800750" cy="176025"/>
          </a:xfrm>
        </p:grpSpPr>
        <p:sp>
          <p:nvSpPr>
            <p:cNvPr id="1054" name="Google Shape;1054;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35"/>
          <p:cNvSpPr txBox="1">
            <a:spLocks noGrp="1"/>
          </p:cNvSpPr>
          <p:nvPr>
            <p:ph type="subTitle" idx="1"/>
          </p:nvPr>
        </p:nvSpPr>
        <p:spPr>
          <a:xfrm>
            <a:off x="461250" y="975091"/>
            <a:ext cx="6843317" cy="3383959"/>
          </a:xfrm>
          <a:prstGeom prst="rect">
            <a:avLst/>
          </a:prstGeom>
        </p:spPr>
        <p:txBody>
          <a:bodyPr spcFirstLastPara="1" wrap="square" lIns="91425" tIns="91425" rIns="91425" bIns="91425" anchor="ctr" anchorCtr="0">
            <a:noAutofit/>
          </a:bodyPr>
          <a:lstStyle/>
          <a:p>
            <a:pPr marL="0" indent="0">
              <a:lnSpc>
                <a:spcPct val="150000"/>
              </a:lnSpc>
              <a:buNone/>
            </a:pPr>
            <a:r>
              <a:rPr lang="es-MX" sz="1800" b="1" dirty="0">
                <a:solidFill>
                  <a:schemeClr val="tx1"/>
                </a:solidFill>
                <a:latin typeface="Comic Sans MS" panose="030F0702030302020204" pitchFamily="66" charset="0"/>
              </a:rPr>
              <a:t>Autocontrol, eventiva flexibilidad: </a:t>
            </a:r>
          </a:p>
          <a:p>
            <a:pPr marL="0" indent="0">
              <a:lnSpc>
                <a:spcPct val="150000"/>
              </a:lnSpc>
              <a:buNone/>
            </a:pPr>
            <a:r>
              <a:rPr lang="es-MX" dirty="0">
                <a:latin typeface="Comic Sans MS" panose="030F0702030302020204" pitchFamily="66" charset="0"/>
              </a:rPr>
              <a:t>Al igual que los procedimientos concretos, el autocontrol hace que los niños </a:t>
            </a:r>
            <a:r>
              <a:rPr lang="es-MX" b="1" dirty="0">
                <a:latin typeface="Comic Sans MS" panose="030F0702030302020204" pitchFamily="66" charset="0"/>
              </a:rPr>
              <a:t>inventen espontáneamente procedimientos mentales ayudándoles a sentir cuando hace falta reajustar los métodos existentes.</a:t>
            </a:r>
            <a:r>
              <a:rPr lang="es-MX" dirty="0">
                <a:latin typeface="Comic Sans MS" panose="030F0702030302020204" pitchFamily="66" charset="0"/>
              </a:rPr>
              <a:t> </a:t>
            </a:r>
          </a:p>
          <a:p>
            <a:pPr marL="285750" indent="-285750">
              <a:lnSpc>
                <a:spcPct val="150000"/>
              </a:lnSpc>
              <a:buClr>
                <a:schemeClr val="tx1"/>
              </a:buClr>
              <a:buSzPct val="129000"/>
              <a:buFont typeface="Wingdings" panose="05000000000000000000" pitchFamily="2" charset="2"/>
              <a:buChar char="Ø"/>
            </a:pPr>
            <a:r>
              <a:rPr lang="es-MX" dirty="0">
                <a:latin typeface="Comic Sans MS" panose="030F0702030302020204" pitchFamily="66" charset="0"/>
              </a:rPr>
              <a:t>El autocontrol también permite a los niños escoger de manera flexible entre diversos procedimientos mentales, y por ejemplo algunos niños no usaban sistemáticamente el procedimiento nuevo más avanzado. Aunque usaba el CTM con problemas como 2 + 6 =-, 2 + 8 =_, 3 + 6=_, que comportaban un proceso exigente para llevar la cuenta, continuaba empleando el CTP problemas como 2 + 4 =_, que existe un procedimiento para llevar la cuenta menos complicada.</a:t>
            </a:r>
          </a:p>
          <a:p>
            <a:pPr marL="0" lvl="0" indent="0" algn="l" rtl="0">
              <a:lnSpc>
                <a:spcPct val="150000"/>
              </a:lnSpc>
              <a:spcBef>
                <a:spcPts val="0"/>
              </a:spcBef>
              <a:spcAft>
                <a:spcPts val="0"/>
              </a:spcAft>
              <a:buNone/>
            </a:pPr>
            <a:endParaRPr dirty="0"/>
          </a:p>
        </p:txBody>
      </p:sp>
      <p:grpSp>
        <p:nvGrpSpPr>
          <p:cNvPr id="1060" name="Google Shape;1060;p35"/>
          <p:cNvGrpSpPr/>
          <p:nvPr/>
        </p:nvGrpSpPr>
        <p:grpSpPr>
          <a:xfrm>
            <a:off x="5982901" y="166629"/>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1017362" flipH="1">
            <a:off x="7939453" y="53007"/>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2" descr="Sumas y restas! - Página web de dianaeducativa">
            <a:extLst>
              <a:ext uri="{FF2B5EF4-FFF2-40B4-BE49-F238E27FC236}">
                <a16:creationId xmlns:a16="http://schemas.microsoft.com/office/drawing/2014/main" id="{9845879C-5220-4973-BF0F-C290E0DFF3B3}"/>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88651" y="119847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2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3" name="Google Shape;1053;p35"/>
          <p:cNvGrpSpPr/>
          <p:nvPr/>
        </p:nvGrpSpPr>
        <p:grpSpPr>
          <a:xfrm>
            <a:off x="6548273" y="1385475"/>
            <a:ext cx="1875837" cy="176025"/>
            <a:chOff x="4345425" y="2175475"/>
            <a:chExt cx="800750" cy="176025"/>
          </a:xfrm>
        </p:grpSpPr>
        <p:sp>
          <p:nvSpPr>
            <p:cNvPr id="1054" name="Google Shape;1054;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35"/>
          <p:cNvSpPr txBox="1">
            <a:spLocks noGrp="1"/>
          </p:cNvSpPr>
          <p:nvPr>
            <p:ph type="subTitle" idx="1"/>
          </p:nvPr>
        </p:nvSpPr>
        <p:spPr>
          <a:xfrm>
            <a:off x="433467" y="1133766"/>
            <a:ext cx="8277065" cy="3383959"/>
          </a:xfrm>
          <a:prstGeom prst="rect">
            <a:avLst/>
          </a:prstGeom>
        </p:spPr>
        <p:txBody>
          <a:bodyPr spcFirstLastPara="1" wrap="square" lIns="91425" tIns="91425" rIns="91425" bIns="91425" anchor="ctr" anchorCtr="0">
            <a:noAutofit/>
          </a:bodyPr>
          <a:lstStyle/>
          <a:p>
            <a:r>
              <a:rPr lang="es-MX" dirty="0">
                <a:latin typeface="Comic Sans MS" panose="030F0702030302020204" pitchFamily="66" charset="0"/>
              </a:rPr>
              <a:t>Para problemas con sustraendos (números menores) mayores que uno, al principio los niños emplean modelos concretos qué representan directamente su concepto informal de la sustracción cómo “quitar algo”. este procedimiento extractivo comporta:</a:t>
            </a:r>
          </a:p>
          <a:p>
            <a:pPr lvl="0"/>
            <a:r>
              <a:rPr lang="es-MX" dirty="0">
                <a:latin typeface="Comic Sans MS" panose="030F0702030302020204" pitchFamily="66" charset="0"/>
              </a:rPr>
              <a:t>Representar el minuendo (el número mayor).</a:t>
            </a:r>
          </a:p>
          <a:p>
            <a:pPr lvl="0"/>
            <a:r>
              <a:rPr lang="es-MX" dirty="0">
                <a:latin typeface="Comic Sans MS" panose="030F0702030302020204" pitchFamily="66" charset="0"/>
              </a:rPr>
              <a:t>Quitar un número de elementos igual a sustraendo.</a:t>
            </a:r>
          </a:p>
          <a:p>
            <a:pPr lvl="0"/>
            <a:r>
              <a:rPr lang="es-MX" dirty="0">
                <a:latin typeface="Comic Sans MS" panose="030F0702030302020204" pitchFamily="66" charset="0"/>
              </a:rPr>
              <a:t>Contar los elementos restantes para determinar la respuesta.</a:t>
            </a:r>
          </a:p>
          <a:p>
            <a:r>
              <a:rPr lang="es-MX" dirty="0">
                <a:latin typeface="Comic Sans MS" panose="030F0702030302020204" pitchFamily="66" charset="0"/>
              </a:rPr>
              <a:t>Por ejemplo, 5 – 2 implicaría contar sin 5 dedos u otros objetos, cortar y retirar dos de los elementos y, por último, contar los elementos restantes.</a:t>
            </a:r>
          </a:p>
          <a:p>
            <a:pPr marL="0" lvl="0" indent="0" algn="l" rtl="0">
              <a:lnSpc>
                <a:spcPct val="150000"/>
              </a:lnSpc>
              <a:spcBef>
                <a:spcPts val="0"/>
              </a:spcBef>
              <a:spcAft>
                <a:spcPts val="0"/>
              </a:spcAft>
              <a:buNone/>
            </a:pPr>
            <a:endParaRPr dirty="0"/>
          </a:p>
        </p:txBody>
      </p:sp>
      <p:grpSp>
        <p:nvGrpSpPr>
          <p:cNvPr id="1060" name="Google Shape;1060;p35"/>
          <p:cNvGrpSpPr/>
          <p:nvPr/>
        </p:nvGrpSpPr>
        <p:grpSpPr>
          <a:xfrm>
            <a:off x="689691" y="165140"/>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1017362" flipH="1">
            <a:off x="7939453" y="53007"/>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4C374F40-19F2-49D9-9861-FED9CAE0826B}"/>
              </a:ext>
            </a:extLst>
          </p:cNvPr>
          <p:cNvSpPr>
            <a:spLocks noGrp="1"/>
          </p:cNvSpPr>
          <p:nvPr>
            <p:ph type="title"/>
          </p:nvPr>
        </p:nvSpPr>
        <p:spPr>
          <a:xfrm>
            <a:off x="1379765" y="247913"/>
            <a:ext cx="6899111" cy="486388"/>
          </a:xfrm>
          <a:effectLst>
            <a:outerShdw blurRad="50800" dist="38100" dir="5400000" algn="t" rotWithShape="0">
              <a:prstClr val="black">
                <a:alpha val="40000"/>
              </a:prstClr>
            </a:outerShdw>
          </a:effectLst>
        </p:spPr>
        <p:txBody>
          <a:bodyPr/>
          <a:lstStyle/>
          <a:p>
            <a:pPr algn="l"/>
            <a:r>
              <a:rPr lang="es-MX" sz="3600" dirty="0">
                <a:latin typeface="Hello Valentica" panose="02000503000000020004" pitchFamily="2" charset="0"/>
              </a:rPr>
              <a:t>c)Sustracción informal Procedimientos concretos</a:t>
            </a:r>
            <a:br>
              <a:rPr lang="es-MX" dirty="0"/>
            </a:br>
            <a:endParaRPr lang="es-MX" sz="4400" dirty="0">
              <a:effectLst>
                <a:outerShdw blurRad="38100" dist="38100" dir="2700000" algn="tl">
                  <a:srgbClr val="000000">
                    <a:alpha val="43137"/>
                  </a:srgbClr>
                </a:outerShdw>
              </a:effectLst>
              <a:latin typeface="Hello Valentica" panose="02000503000000020004" pitchFamily="2" charset="0"/>
            </a:endParaRPr>
          </a:p>
        </p:txBody>
      </p:sp>
      <p:pic>
        <p:nvPicPr>
          <p:cNvPr id="13" name="Picture 6">
            <a:extLst>
              <a:ext uri="{FF2B5EF4-FFF2-40B4-BE49-F238E27FC236}">
                <a16:creationId xmlns:a16="http://schemas.microsoft.com/office/drawing/2014/main" id="{5A290667-741C-4955-8ED9-45AE08A6937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9757"/>
          <a:stretch/>
        </p:blipFill>
        <p:spPr bwMode="auto">
          <a:xfrm rot="778349">
            <a:off x="288424" y="3781311"/>
            <a:ext cx="1213573" cy="12589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93E65C9C-ECBB-40E8-90F7-72A4E091F7F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586"/>
          <a:stretch/>
        </p:blipFill>
        <p:spPr bwMode="auto">
          <a:xfrm>
            <a:off x="6548273" y="433950"/>
            <a:ext cx="1626786" cy="12474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iños con dibujos animados números coloridos. ilustración de vectores.  Chicos y chicas sosteniendo números de dibujos | CanStock">
            <a:extLst>
              <a:ext uri="{FF2B5EF4-FFF2-40B4-BE49-F238E27FC236}">
                <a16:creationId xmlns:a16="http://schemas.microsoft.com/office/drawing/2014/main" id="{0D95FBAE-DD96-4200-B750-975B63A0DC7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84504">
            <a:off x="5956495" y="3638033"/>
            <a:ext cx="3001060" cy="136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10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3" name="Google Shape;1053;p35"/>
          <p:cNvGrpSpPr/>
          <p:nvPr/>
        </p:nvGrpSpPr>
        <p:grpSpPr>
          <a:xfrm>
            <a:off x="6548273" y="1385475"/>
            <a:ext cx="1875837" cy="176025"/>
            <a:chOff x="4345425" y="2175475"/>
            <a:chExt cx="800750" cy="176025"/>
          </a:xfrm>
        </p:grpSpPr>
        <p:sp>
          <p:nvSpPr>
            <p:cNvPr id="1054" name="Google Shape;1054;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35"/>
          <p:cNvGrpSpPr/>
          <p:nvPr/>
        </p:nvGrpSpPr>
        <p:grpSpPr>
          <a:xfrm>
            <a:off x="689691" y="165140"/>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1017362" flipH="1">
            <a:off x="7939453" y="53007"/>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4C374F40-19F2-49D9-9861-FED9CAE0826B}"/>
              </a:ext>
            </a:extLst>
          </p:cNvPr>
          <p:cNvSpPr>
            <a:spLocks noGrp="1"/>
          </p:cNvSpPr>
          <p:nvPr>
            <p:ph type="title"/>
          </p:nvPr>
        </p:nvSpPr>
        <p:spPr>
          <a:xfrm>
            <a:off x="2087841" y="64941"/>
            <a:ext cx="4540103" cy="486388"/>
          </a:xfrm>
          <a:effectLst>
            <a:outerShdw blurRad="50800" dist="38100" dir="5400000" algn="t" rotWithShape="0">
              <a:prstClr val="black">
                <a:alpha val="40000"/>
              </a:prstClr>
            </a:outerShdw>
          </a:effectLst>
        </p:spPr>
        <p:txBody>
          <a:bodyPr/>
          <a:lstStyle/>
          <a:p>
            <a:r>
              <a:rPr lang="es-MX" sz="4400" dirty="0">
                <a:effectLst>
                  <a:outerShdw blurRad="38100" dist="38100" dir="2700000" algn="tl">
                    <a:srgbClr val="000000">
                      <a:alpha val="43137"/>
                    </a:srgbClr>
                  </a:outerShdw>
                </a:effectLst>
                <a:latin typeface="Hello Valentica" panose="02000503000000020004" pitchFamily="2" charset="0"/>
              </a:rPr>
              <a:t>Procedimientos mentales</a:t>
            </a:r>
          </a:p>
        </p:txBody>
      </p:sp>
      <p:sp>
        <p:nvSpPr>
          <p:cNvPr id="4" name="Subtítulo 3">
            <a:extLst>
              <a:ext uri="{FF2B5EF4-FFF2-40B4-BE49-F238E27FC236}">
                <a16:creationId xmlns:a16="http://schemas.microsoft.com/office/drawing/2014/main" id="{095976AF-8C07-4C40-BAD8-CAC5D8BF8E1C}"/>
              </a:ext>
            </a:extLst>
          </p:cNvPr>
          <p:cNvSpPr>
            <a:spLocks noGrp="1"/>
          </p:cNvSpPr>
          <p:nvPr>
            <p:ph type="subTitle" idx="1"/>
          </p:nvPr>
        </p:nvSpPr>
        <p:spPr>
          <a:xfrm>
            <a:off x="920409" y="810843"/>
            <a:ext cx="7533900" cy="3961144"/>
          </a:xfrm>
        </p:spPr>
        <p:txBody>
          <a:bodyPr/>
          <a:lstStyle/>
          <a:p>
            <a:r>
              <a:rPr lang="es-MX" sz="1800" b="1" dirty="0">
                <a:latin typeface="Comic Sans MS" panose="030F0702030302020204" pitchFamily="66" charset="0"/>
              </a:rPr>
              <a:t>Retrocontar: una ampliación natural del conocimiento existente </a:t>
            </a:r>
          </a:p>
          <a:p>
            <a:pPr marL="127000" indent="0">
              <a:buNone/>
            </a:pPr>
            <a:r>
              <a:rPr lang="es-MX" dirty="0"/>
              <a:t>Retrocontar implica expresar el minuendo, contar hacia atrás tantas unidades como indique el sustraendo y dar el último número contado como respuesta.</a:t>
            </a:r>
          </a:p>
          <a:p>
            <a:pPr marL="127000" indent="0">
              <a:buNone/>
            </a:pPr>
            <a:r>
              <a:rPr lang="es-MX" dirty="0"/>
              <a:t>Aunque retrocontar es un ampliación natural del procedimiento mental que emplean los niños para calcular diferencias N-1 es más complicado en plano cognoscitivo.</a:t>
            </a:r>
          </a:p>
          <a:p>
            <a:pPr marL="127000" indent="0">
              <a:buNone/>
            </a:pPr>
            <a:r>
              <a:rPr lang="es-MX" dirty="0"/>
              <a:t>Con sustraendos mayores, el niño debe ser capaz de contar hacia atrás un número determinado de unidades desde un punto específico de la serie numérica </a:t>
            </a:r>
          </a:p>
          <a:p>
            <a:pPr marL="127000" indent="0">
              <a:buNone/>
            </a:pPr>
            <a:r>
              <a:rPr lang="es-MX" dirty="0"/>
              <a:t>Por tanto, retrocontar comporta un método de llevar la cuenta que debe ejecutarse mientras el niño va contando hacia atrás </a:t>
            </a:r>
          </a:p>
          <a:p>
            <a:pPr marL="127000" indent="0">
              <a:buNone/>
            </a:pPr>
            <a:r>
              <a:rPr lang="es-MX" dirty="0"/>
              <a:t>La dificultad del procedimiento de retrocontar está relacionada con el problema del tamaño de los números,. El tamaño del sustraendo es un factor clave.</a:t>
            </a:r>
          </a:p>
        </p:txBody>
      </p:sp>
    </p:spTree>
    <p:extLst>
      <p:ext uri="{BB962C8B-B14F-4D97-AF65-F5344CB8AC3E}">
        <p14:creationId xmlns:p14="http://schemas.microsoft.com/office/powerpoint/2010/main" val="73233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6" name="Google Shape;1056;p35"/>
          <p:cNvSpPr txBox="1">
            <a:spLocks noGrp="1"/>
          </p:cNvSpPr>
          <p:nvPr>
            <p:ph type="subTitle" idx="1"/>
          </p:nvPr>
        </p:nvSpPr>
        <p:spPr>
          <a:xfrm>
            <a:off x="433467" y="1133766"/>
            <a:ext cx="8277065" cy="3383959"/>
          </a:xfrm>
          <a:prstGeom prst="rect">
            <a:avLst/>
          </a:prstGeom>
        </p:spPr>
        <p:txBody>
          <a:bodyPr spcFirstLastPara="1" wrap="square" lIns="91425" tIns="91425" rIns="91425" bIns="91425" anchor="ctr" anchorCtr="0">
            <a:noAutofit/>
          </a:bodyPr>
          <a:lstStyle/>
          <a:p>
            <a:r>
              <a:rPr lang="es-MX" dirty="0">
                <a:latin typeface="Comic Sans MS" panose="030F0702030302020204" pitchFamily="66" charset="0"/>
              </a:rPr>
              <a:t>La multiplicación puede definirse como la adición repetida de términos iguales. Como la multiplicación se basa en experiencias de adición familiares para los niños, la asimilan con rapidez </a:t>
            </a:r>
          </a:p>
          <a:p>
            <a:pPr lvl="0"/>
            <a:r>
              <a:rPr lang="es-MX" dirty="0">
                <a:latin typeface="Comic Sans MS" panose="030F0702030302020204" pitchFamily="66" charset="0"/>
              </a:rPr>
              <a:t>Al principio los niños se basan en procedimientos informales de contar para calcular productos</a:t>
            </a:r>
          </a:p>
          <a:p>
            <a:pPr lvl="0"/>
            <a:r>
              <a:rPr lang="es-MX" dirty="0">
                <a:latin typeface="Comic Sans MS" panose="030F0702030302020204" pitchFamily="66" charset="0"/>
              </a:rPr>
              <a:t>La mayoría de los niños que acaban de empezar a aprender a multiplicar poseen las técnicas de contar y de llevar las cuentas necesarias para calcular productos mentalmente </a:t>
            </a:r>
          </a:p>
          <a:p>
            <a:pPr lvl="0"/>
            <a:r>
              <a:rPr lang="es-MX" dirty="0">
                <a:latin typeface="Comic Sans MS" panose="030F0702030302020204" pitchFamily="66" charset="0"/>
              </a:rPr>
              <a:t>Para hacer que el calculo mental sea más manejable, los niños suelen crear un conjunto para representar el multiplicando.</a:t>
            </a:r>
            <a:endParaRPr dirty="0"/>
          </a:p>
        </p:txBody>
      </p:sp>
      <p:grpSp>
        <p:nvGrpSpPr>
          <p:cNvPr id="1060" name="Google Shape;1060;p35"/>
          <p:cNvGrpSpPr/>
          <p:nvPr/>
        </p:nvGrpSpPr>
        <p:grpSpPr>
          <a:xfrm>
            <a:off x="689691" y="165140"/>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4C374F40-19F2-49D9-9861-FED9CAE0826B}"/>
              </a:ext>
            </a:extLst>
          </p:cNvPr>
          <p:cNvSpPr>
            <a:spLocks noGrp="1"/>
          </p:cNvSpPr>
          <p:nvPr>
            <p:ph type="title"/>
          </p:nvPr>
        </p:nvSpPr>
        <p:spPr>
          <a:xfrm>
            <a:off x="1379765" y="247913"/>
            <a:ext cx="6899111" cy="486388"/>
          </a:xfrm>
          <a:effectLst>
            <a:outerShdw blurRad="50800" dist="38100" dir="5400000" algn="t" rotWithShape="0">
              <a:prstClr val="black">
                <a:alpha val="40000"/>
              </a:prstClr>
            </a:outerShdw>
          </a:effectLst>
        </p:spPr>
        <p:txBody>
          <a:bodyPr/>
          <a:lstStyle/>
          <a:p>
            <a:pPr algn="l"/>
            <a:r>
              <a:rPr lang="es-MX" sz="3600" dirty="0">
                <a:latin typeface="Hello Valentica" panose="02000503000000020004" pitchFamily="2" charset="0"/>
              </a:rPr>
              <a:t>d) Multiplicación informal</a:t>
            </a:r>
            <a:br>
              <a:rPr lang="es-MX" sz="3600" dirty="0">
                <a:latin typeface="Hello Valentica" panose="02000503000000020004" pitchFamily="2" charset="0"/>
              </a:rPr>
            </a:br>
            <a:r>
              <a:rPr lang="es-MX" sz="3600" dirty="0">
                <a:latin typeface="Hello Valentica" panose="02000503000000020004" pitchFamily="2" charset="0"/>
              </a:rPr>
              <a:t>Procedimientos mentales</a:t>
            </a:r>
            <a:endParaRPr lang="es-MX" sz="4400" dirty="0">
              <a:effectLst>
                <a:outerShdw blurRad="38100" dist="38100" dir="2700000" algn="tl">
                  <a:srgbClr val="000000">
                    <a:alpha val="43137"/>
                  </a:srgbClr>
                </a:outerShdw>
              </a:effectLst>
              <a:latin typeface="Hello Valentica" panose="02000503000000020004" pitchFamily="2" charset="0"/>
            </a:endParaRPr>
          </a:p>
        </p:txBody>
      </p:sp>
    </p:spTree>
    <p:extLst>
      <p:ext uri="{BB962C8B-B14F-4D97-AF65-F5344CB8AC3E}">
        <p14:creationId xmlns:p14="http://schemas.microsoft.com/office/powerpoint/2010/main" val="118692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6" name="Google Shape;1056;p35"/>
          <p:cNvSpPr txBox="1">
            <a:spLocks noGrp="1"/>
          </p:cNvSpPr>
          <p:nvPr>
            <p:ph type="subTitle" idx="1"/>
          </p:nvPr>
        </p:nvSpPr>
        <p:spPr>
          <a:xfrm>
            <a:off x="433467" y="1133766"/>
            <a:ext cx="8277065" cy="3383959"/>
          </a:xfrm>
          <a:prstGeom prst="rect">
            <a:avLst/>
          </a:prstGeom>
        </p:spPr>
        <p:txBody>
          <a:bodyPr spcFirstLastPara="1" wrap="square" lIns="91425" tIns="91425" rIns="91425" bIns="91425" anchor="ctr" anchorCtr="0">
            <a:noAutofit/>
          </a:bodyPr>
          <a:lstStyle/>
          <a:p>
            <a:pPr marL="127000" indent="0">
              <a:buNone/>
            </a:pPr>
            <a:r>
              <a:rPr lang="es-MX" dirty="0"/>
              <a:t>1</a:t>
            </a:r>
            <a:r>
              <a:rPr lang="es-MX" dirty="0">
                <a:latin typeface="Comic Sans MS" panose="030F0702030302020204" pitchFamily="66" charset="0"/>
              </a:rPr>
              <a:t>. Asegurar el dominio de la técnica del numero siguiente antes de la adición mental de la unidad.</a:t>
            </a:r>
          </a:p>
          <a:p>
            <a:pPr>
              <a:buFont typeface="Courier New" panose="02070309020205020404" pitchFamily="49" charset="0"/>
              <a:buChar char="o"/>
            </a:pPr>
            <a:r>
              <a:rPr lang="es-MX" dirty="0">
                <a:latin typeface="Comic Sans MS" panose="030F0702030302020204" pitchFamily="66" charset="0"/>
              </a:rPr>
              <a:t>Si los niños no pueden determinar automáticamente las relaciones entre un numero dado y el que sigue no podrán determinar mentalmente y con eficacia sumas de tipo N+1</a:t>
            </a:r>
          </a:p>
          <a:p>
            <a:pPr marL="127000" indent="0">
              <a:buNone/>
            </a:pPr>
            <a:r>
              <a:rPr lang="es-MX" dirty="0">
                <a:latin typeface="Comic Sans MS" panose="030F0702030302020204" pitchFamily="66" charset="0"/>
              </a:rPr>
              <a:t>2. Estimular el descubrimiento de una regla general para el número siguiente</a:t>
            </a:r>
          </a:p>
          <a:p>
            <a:pPr>
              <a:buFont typeface="Courier New" panose="02070309020205020404" pitchFamily="49" charset="0"/>
              <a:buChar char="o"/>
            </a:pPr>
            <a:r>
              <a:rPr lang="es-MX" dirty="0">
                <a:latin typeface="Comic Sans MS" panose="030F0702030302020204" pitchFamily="66" charset="0"/>
              </a:rPr>
              <a:t>Si un niño puede resolver automáticamente problemas N+1, pero no puede hacer lo mismo con problemas 1+N, se deben crear oportunidades para que pueda descubrir una regla general para el número siguiente </a:t>
            </a:r>
          </a:p>
          <a:p>
            <a:pPr>
              <a:buFont typeface="Courier New" panose="02070309020205020404" pitchFamily="49" charset="0"/>
              <a:buChar char="o"/>
            </a:pPr>
            <a:endParaRPr lang="es-MX" dirty="0"/>
          </a:p>
        </p:txBody>
      </p:sp>
      <p:grpSp>
        <p:nvGrpSpPr>
          <p:cNvPr id="1060" name="Google Shape;1060;p35"/>
          <p:cNvGrpSpPr/>
          <p:nvPr/>
        </p:nvGrpSpPr>
        <p:grpSpPr>
          <a:xfrm>
            <a:off x="689691" y="165140"/>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4C374F40-19F2-49D9-9861-FED9CAE0826B}"/>
              </a:ext>
            </a:extLst>
          </p:cNvPr>
          <p:cNvSpPr>
            <a:spLocks noGrp="1"/>
          </p:cNvSpPr>
          <p:nvPr>
            <p:ph type="title"/>
          </p:nvPr>
        </p:nvSpPr>
        <p:spPr>
          <a:xfrm>
            <a:off x="1379765" y="247913"/>
            <a:ext cx="6899111" cy="486388"/>
          </a:xfrm>
          <a:effectLst>
            <a:outerShdw blurRad="50800" dist="38100" dir="5400000" algn="t" rotWithShape="0">
              <a:prstClr val="black">
                <a:alpha val="40000"/>
              </a:prstClr>
            </a:outerShdw>
          </a:effectLst>
        </p:spPr>
        <p:txBody>
          <a:bodyPr/>
          <a:lstStyle/>
          <a:p>
            <a:pPr algn="l"/>
            <a:r>
              <a:rPr lang="es-MX" sz="2800" dirty="0">
                <a:latin typeface="Hello Valentica" panose="02000503000000020004" pitchFamily="2" charset="0"/>
              </a:rPr>
              <a:t>e) Implicaciones educativas: dificultades y soluciones en la aritmética informal</a:t>
            </a:r>
            <a:br>
              <a:rPr lang="es-MX" sz="2800" dirty="0">
                <a:latin typeface="Hello Valentica" panose="02000503000000020004" pitchFamily="2" charset="0"/>
              </a:rPr>
            </a:br>
            <a:r>
              <a:rPr lang="es-MX" sz="2800" dirty="0">
                <a:latin typeface="Hello Valentica" panose="02000503000000020004" pitchFamily="2" charset="0"/>
              </a:rPr>
              <a:t>Más uno y menos uno</a:t>
            </a:r>
            <a:endParaRPr lang="es-MX" sz="3600" dirty="0">
              <a:effectLst>
                <a:outerShdw blurRad="38100" dist="38100" dir="2700000" algn="tl">
                  <a:srgbClr val="000000">
                    <a:alpha val="43137"/>
                  </a:srgbClr>
                </a:outerShdw>
              </a:effectLst>
              <a:latin typeface="Hello Valentica" panose="02000503000000020004" pitchFamily="2" charset="0"/>
            </a:endParaRPr>
          </a:p>
        </p:txBody>
      </p:sp>
    </p:spTree>
    <p:extLst>
      <p:ext uri="{BB962C8B-B14F-4D97-AF65-F5344CB8AC3E}">
        <p14:creationId xmlns:p14="http://schemas.microsoft.com/office/powerpoint/2010/main" val="92346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6" name="Google Shape;1056;p35"/>
          <p:cNvSpPr txBox="1">
            <a:spLocks noGrp="1"/>
          </p:cNvSpPr>
          <p:nvPr>
            <p:ph type="subTitle" idx="1"/>
          </p:nvPr>
        </p:nvSpPr>
        <p:spPr>
          <a:xfrm>
            <a:off x="389330" y="502479"/>
            <a:ext cx="7957228" cy="4295552"/>
          </a:xfrm>
          <a:prstGeom prst="rect">
            <a:avLst/>
          </a:prstGeom>
        </p:spPr>
        <p:txBody>
          <a:bodyPr spcFirstLastPara="1" wrap="square" lIns="91425" tIns="91425" rIns="91425" bIns="91425" anchor="ctr" anchorCtr="0">
            <a:noAutofit/>
          </a:bodyPr>
          <a:lstStyle/>
          <a:p>
            <a:pPr marL="0" indent="0">
              <a:lnSpc>
                <a:spcPct val="150000"/>
              </a:lnSpc>
              <a:buNone/>
            </a:pPr>
            <a:r>
              <a:rPr lang="es-MX" sz="3200" b="1" dirty="0">
                <a:solidFill>
                  <a:schemeClr val="tx1"/>
                </a:solidFill>
                <a:effectLst>
                  <a:outerShdw blurRad="38100" dist="38100" dir="2700000" algn="tl">
                    <a:srgbClr val="000000">
                      <a:alpha val="43137"/>
                    </a:srgbClr>
                  </a:outerShdw>
                </a:effectLst>
                <a:latin typeface="Comic Sans MS" panose="030F0702030302020204" pitchFamily="66" charset="0"/>
              </a:rPr>
              <a:t>Adición: </a:t>
            </a:r>
          </a:p>
          <a:p>
            <a:pPr marL="342900" lvl="0" indent="-342900" algn="l" rtl="0">
              <a:lnSpc>
                <a:spcPct val="150000"/>
              </a:lnSpc>
              <a:spcBef>
                <a:spcPts val="0"/>
              </a:spcBef>
              <a:spcAft>
                <a:spcPts val="0"/>
              </a:spcAft>
              <a:buAutoNum type="arabicPeriod"/>
            </a:pPr>
            <a:r>
              <a:rPr lang="es-MX" sz="1400" dirty="0">
                <a:latin typeface="Comic Sans MS" panose="030F0702030302020204" pitchFamily="66" charset="0"/>
              </a:rPr>
              <a:t>Hacer que se adquiera soltura con los procedimientos informales de adición</a:t>
            </a:r>
          </a:p>
          <a:p>
            <a:pPr marL="285750" indent="-285750">
              <a:lnSpc>
                <a:spcPct val="150000"/>
              </a:lnSpc>
            </a:pPr>
            <a:r>
              <a:rPr lang="es-MX" sz="1400" dirty="0">
                <a:latin typeface="Comic Sans MS" panose="030F0702030302020204" pitchFamily="66" charset="0"/>
              </a:rPr>
              <a:t>Aunque muchos niños aprendan el procedimiento concreto para calcular sumas antes de llegar a la escuela no puede darse por sentado que todos los preescolares hayan desarrollado un procedimiento CC sobre todo si se trata de niños desfavorecidos o deficientes</a:t>
            </a:r>
          </a:p>
          <a:p>
            <a:pPr marL="0" indent="0">
              <a:lnSpc>
                <a:spcPct val="150000"/>
              </a:lnSpc>
              <a:buNone/>
            </a:pPr>
            <a:r>
              <a:rPr lang="es-MX" sz="1400" dirty="0">
                <a:latin typeface="Comic Sans MS" panose="030F0702030302020204" pitchFamily="66" charset="0"/>
              </a:rPr>
              <a:t>2. Emplear un modelo aumentativo para introducir la adición de manera significativa</a:t>
            </a:r>
          </a:p>
          <a:p>
            <a:pPr marL="285750" indent="-285750">
              <a:lnSpc>
                <a:spcPct val="150000"/>
              </a:lnSpc>
            </a:pPr>
            <a:r>
              <a:rPr lang="es-MX" sz="1400" dirty="0">
                <a:latin typeface="Comic Sans MS" panose="030F0702030302020204" pitchFamily="66" charset="0"/>
              </a:rPr>
              <a:t>La enseñanza de la adición se suele presentar a los niños como la unión de dos conjuntos</a:t>
            </a:r>
          </a:p>
          <a:p>
            <a:pPr marL="0" indent="0">
              <a:lnSpc>
                <a:spcPct val="150000"/>
              </a:lnSpc>
              <a:buNone/>
            </a:pPr>
            <a:r>
              <a:rPr lang="es-MX" sz="1400" dirty="0">
                <a:latin typeface="Comic Sans MS" panose="030F0702030302020204" pitchFamily="66" charset="0"/>
              </a:rPr>
              <a:t>3. Empezar con problemas de números pequeños; introducir problemas con números mayores poco a poco y con cuidado </a:t>
            </a:r>
          </a:p>
          <a:p>
            <a:pPr marL="285750" indent="-285750">
              <a:lnSpc>
                <a:spcPct val="150000"/>
              </a:lnSpc>
            </a:pPr>
            <a:r>
              <a:rPr lang="es-MX" sz="1400" dirty="0">
                <a:latin typeface="Comic Sans MS" panose="030F0702030302020204" pitchFamily="66" charset="0"/>
              </a:rPr>
              <a:t>La enseñanza inicial de la adición debería basarse en sumandos pequeños que se puedan manejar fácilmente con métodos concretos.</a:t>
            </a:r>
          </a:p>
          <a:p>
            <a:pPr marL="0" indent="0">
              <a:lnSpc>
                <a:spcPct val="150000"/>
              </a:lnSpc>
              <a:buNone/>
            </a:pPr>
            <a:endParaRPr lang="es-MX" dirty="0"/>
          </a:p>
        </p:txBody>
      </p:sp>
    </p:spTree>
    <p:extLst>
      <p:ext uri="{BB962C8B-B14F-4D97-AF65-F5344CB8AC3E}">
        <p14:creationId xmlns:p14="http://schemas.microsoft.com/office/powerpoint/2010/main" val="98759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6" name="Google Shape;1056;p35"/>
          <p:cNvSpPr txBox="1">
            <a:spLocks noGrp="1"/>
          </p:cNvSpPr>
          <p:nvPr>
            <p:ph type="subTitle" idx="1"/>
          </p:nvPr>
        </p:nvSpPr>
        <p:spPr>
          <a:xfrm>
            <a:off x="453125" y="233082"/>
            <a:ext cx="8488856" cy="4295552"/>
          </a:xfrm>
          <a:prstGeom prst="rect">
            <a:avLst/>
          </a:prstGeom>
        </p:spPr>
        <p:txBody>
          <a:bodyPr spcFirstLastPara="1" wrap="square" lIns="91425" tIns="91425" rIns="91425" bIns="91425" anchor="ctr" anchorCtr="0">
            <a:noAutofit/>
          </a:bodyPr>
          <a:lstStyle/>
          <a:p>
            <a:pPr marL="0" indent="0">
              <a:lnSpc>
                <a:spcPct val="150000"/>
              </a:lnSpc>
              <a:buNone/>
            </a:pPr>
            <a:r>
              <a:rPr lang="es-MX" sz="4000" b="1" dirty="0">
                <a:solidFill>
                  <a:schemeClr val="tx1"/>
                </a:solidFill>
                <a:effectLst>
                  <a:outerShdw blurRad="38100" dist="38100" dir="2700000" algn="tl">
                    <a:srgbClr val="000000">
                      <a:alpha val="43137"/>
                    </a:srgbClr>
                  </a:outerShdw>
                </a:effectLst>
                <a:latin typeface="Comic Sans MS" panose="030F0702030302020204" pitchFamily="66" charset="0"/>
              </a:rPr>
              <a:t>Adición: </a:t>
            </a:r>
          </a:p>
          <a:p>
            <a:pPr marL="0" indent="0">
              <a:lnSpc>
                <a:spcPct val="150000"/>
              </a:lnSpc>
              <a:buNone/>
            </a:pPr>
            <a:r>
              <a:rPr lang="es-MX" dirty="0">
                <a:latin typeface="Comic Sans MS" panose="030F0702030302020204" pitchFamily="66" charset="0"/>
              </a:rPr>
              <a:t>4. Prever la necesidad de un período largo para el cálculo y descubrimiento.</a:t>
            </a:r>
          </a:p>
          <a:p>
            <a:pPr marL="285750" indent="-285750">
              <a:lnSpc>
                <a:spcPct val="150000"/>
              </a:lnSpc>
            </a:pPr>
            <a:r>
              <a:rPr lang="es-MX" dirty="0">
                <a:latin typeface="Comic Sans MS" panose="030F0702030302020204" pitchFamily="66" charset="0"/>
              </a:rPr>
              <a:t>Si a los niños se les da la oportunidad de emplear objetos para calcular sumas, suelen inventar procedimientos mentales a su propio ritmo</a:t>
            </a:r>
          </a:p>
          <a:p>
            <a:pPr marL="0" indent="0">
              <a:lnSpc>
                <a:spcPct val="150000"/>
              </a:lnSpc>
              <a:buNone/>
            </a:pPr>
            <a:r>
              <a:rPr lang="es-MX" dirty="0">
                <a:latin typeface="Comic Sans MS" panose="030F0702030302020204" pitchFamily="66" charset="0"/>
              </a:rPr>
              <a:t>5. La enseñanza de apoyo puede tener que dedicarse explícitamente a impartir un procedimiento para llevar la cuenta</a:t>
            </a:r>
          </a:p>
          <a:p>
            <a:pPr marL="285750" indent="-285750">
              <a:lnSpc>
                <a:spcPct val="150000"/>
              </a:lnSpc>
            </a:pPr>
            <a:r>
              <a:rPr lang="es-MX" dirty="0">
                <a:latin typeface="Comic Sans MS" panose="030F0702030302020204" pitchFamily="66" charset="0"/>
              </a:rPr>
              <a:t>En ocasiones, los niños se encallan en el nivel concreto y parecen incapaces de adquirir procedimientos mentales.</a:t>
            </a:r>
          </a:p>
          <a:p>
            <a:pPr marL="0" indent="0">
              <a:lnSpc>
                <a:spcPct val="150000"/>
              </a:lnSpc>
              <a:buNone/>
            </a:pPr>
            <a:r>
              <a:rPr lang="es-MX" dirty="0">
                <a:latin typeface="Comic Sans MS" panose="030F0702030302020204" pitchFamily="66" charset="0"/>
              </a:rPr>
              <a:t>6. Estimular el aprendizaje y el empleo de métodos eficaces para llevar la cuenta</a:t>
            </a:r>
          </a:p>
          <a:p>
            <a:pPr marL="285750" indent="-285750">
              <a:lnSpc>
                <a:spcPct val="150000"/>
              </a:lnSpc>
            </a:pPr>
            <a:r>
              <a:rPr lang="es-MX" dirty="0">
                <a:latin typeface="Comic Sans MS" panose="030F0702030302020204" pitchFamily="66" charset="0"/>
              </a:rPr>
              <a:t>El reconocimiento automático de pautas puede facilitar llevar la cuenta. Deberá estimularse a los niños a que empleen y compartan sus métodos para llevar la cuenta.</a:t>
            </a:r>
          </a:p>
        </p:txBody>
      </p:sp>
    </p:spTree>
    <p:extLst>
      <p:ext uri="{BB962C8B-B14F-4D97-AF65-F5344CB8AC3E}">
        <p14:creationId xmlns:p14="http://schemas.microsoft.com/office/powerpoint/2010/main" val="202552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 name="Imagen 52" descr="Imagen que contiene Diagrama&#10;&#10;Descripción generada automáticamente">
            <a:extLst>
              <a:ext uri="{FF2B5EF4-FFF2-40B4-BE49-F238E27FC236}">
                <a16:creationId xmlns:a16="http://schemas.microsoft.com/office/drawing/2014/main" id="{D020F935-2AF1-4A7C-9531-28F19F0D980C}"/>
              </a:ext>
            </a:extLst>
          </p:cNvPr>
          <p:cNvPicPr>
            <a:picLocks noChangeAspect="1"/>
          </p:cNvPicPr>
          <p:nvPr/>
        </p:nvPicPr>
        <p:blipFill rotWithShape="1">
          <a:blip r:embed="rId3">
            <a:clrChange>
              <a:clrFrom>
                <a:srgbClr val="FFFFFF"/>
              </a:clrFrom>
              <a:clrTo>
                <a:srgbClr val="FFFFFF">
                  <a:alpha val="0"/>
                </a:srgbClr>
              </a:clrTo>
            </a:clrChange>
          </a:blip>
          <a:srcRect l="61135" t="60804"/>
          <a:stretch/>
        </p:blipFill>
        <p:spPr>
          <a:xfrm>
            <a:off x="423290" y="3347860"/>
            <a:ext cx="1952295" cy="2115376"/>
          </a:xfrm>
          <a:prstGeom prst="rect">
            <a:avLst/>
          </a:prstGeom>
        </p:spPr>
      </p:pic>
      <p:pic>
        <p:nvPicPr>
          <p:cNvPr id="54" name="Imagen 53" descr="Imagen que contiene Diagrama&#10;&#10;Descripción generada automáticamente">
            <a:extLst>
              <a:ext uri="{FF2B5EF4-FFF2-40B4-BE49-F238E27FC236}">
                <a16:creationId xmlns:a16="http://schemas.microsoft.com/office/drawing/2014/main" id="{B3F16941-7BC6-4B17-ADEB-7AD4BB57B8B6}"/>
              </a:ext>
            </a:extLst>
          </p:cNvPr>
          <p:cNvPicPr>
            <a:picLocks noChangeAspect="1"/>
          </p:cNvPicPr>
          <p:nvPr/>
        </p:nvPicPr>
        <p:blipFill rotWithShape="1">
          <a:blip r:embed="rId3">
            <a:clrChange>
              <a:clrFrom>
                <a:srgbClr val="FFFFFF"/>
              </a:clrFrom>
              <a:clrTo>
                <a:srgbClr val="FFFFFF">
                  <a:alpha val="0"/>
                </a:srgbClr>
              </a:clrTo>
            </a:clrChange>
          </a:blip>
          <a:srcRect l="61135" b="66157"/>
          <a:stretch/>
        </p:blipFill>
        <p:spPr>
          <a:xfrm>
            <a:off x="423290" y="346173"/>
            <a:ext cx="1787845" cy="1672629"/>
          </a:xfrm>
          <a:prstGeom prst="rect">
            <a:avLst/>
          </a:prstGeom>
        </p:spPr>
      </p:pic>
      <p:pic>
        <p:nvPicPr>
          <p:cNvPr id="55" name="Imagen 54" descr="Imagen que contiene Diagrama&#10;&#10;Descripción generada automáticamente">
            <a:extLst>
              <a:ext uri="{FF2B5EF4-FFF2-40B4-BE49-F238E27FC236}">
                <a16:creationId xmlns:a16="http://schemas.microsoft.com/office/drawing/2014/main" id="{20F60939-FB8B-4EAC-8990-914CB681B970}"/>
              </a:ext>
            </a:extLst>
          </p:cNvPr>
          <p:cNvPicPr>
            <a:picLocks noChangeAspect="1"/>
          </p:cNvPicPr>
          <p:nvPr/>
        </p:nvPicPr>
        <p:blipFill rotWithShape="1">
          <a:blip r:embed="rId3">
            <a:clrChange>
              <a:clrFrom>
                <a:srgbClr val="FFFFFF"/>
              </a:clrFrom>
              <a:clrTo>
                <a:srgbClr val="FFFFFF">
                  <a:alpha val="0"/>
                </a:srgbClr>
              </a:clrTo>
            </a:clrChange>
          </a:blip>
          <a:srcRect l="61135" t="30416" b="38752"/>
          <a:stretch/>
        </p:blipFill>
        <p:spPr>
          <a:xfrm flipH="1">
            <a:off x="7969416" y="2205514"/>
            <a:ext cx="1952295" cy="1604798"/>
          </a:xfrm>
          <a:prstGeom prst="rect">
            <a:avLst/>
          </a:prstGeom>
        </p:spPr>
      </p:pic>
      <p:sp>
        <p:nvSpPr>
          <p:cNvPr id="56" name="Google Shape;824;p30">
            <a:extLst>
              <a:ext uri="{FF2B5EF4-FFF2-40B4-BE49-F238E27FC236}">
                <a16:creationId xmlns:a16="http://schemas.microsoft.com/office/drawing/2014/main" id="{1B45D924-CC9E-40E2-A1E1-C5906CC4E946}"/>
              </a:ext>
            </a:extLst>
          </p:cNvPr>
          <p:cNvSpPr txBox="1">
            <a:spLocks/>
          </p:cNvSpPr>
          <p:nvPr/>
        </p:nvSpPr>
        <p:spPr>
          <a:xfrm>
            <a:off x="1553782" y="706437"/>
            <a:ext cx="6576703" cy="2843183"/>
          </a:xfrm>
          <a:prstGeom prst="rect">
            <a:avLst/>
          </a:prstGeom>
          <a:noFill/>
          <a:ln>
            <a:noFill/>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Muli"/>
              <a:buNone/>
              <a:defRPr sz="20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9pPr>
          </a:lstStyle>
          <a:p>
            <a:pPr marL="285750" indent="-285750" algn="l">
              <a:lnSpc>
                <a:spcPct val="150000"/>
              </a:lnSpc>
              <a:buSzPct val="100000"/>
              <a:buFont typeface="Wingdings" panose="05000000000000000000" pitchFamily="2" charset="2"/>
              <a:buChar char="v"/>
            </a:pPr>
            <a:r>
              <a:rPr lang="es-MX" sz="1800" b="1" dirty="0">
                <a:solidFill>
                  <a:schemeClr val="tx1"/>
                </a:solidFill>
                <a:latin typeface="Comic Sans MS" panose="030F0702030302020204" pitchFamily="66" charset="0"/>
              </a:rPr>
              <a:t>El procedimiento CPM </a:t>
            </a:r>
            <a:r>
              <a:rPr lang="es-MX" sz="1800" dirty="0">
                <a:latin typeface="Comic Sans MS" panose="030F0702030302020204" pitchFamily="66" charset="0"/>
              </a:rPr>
              <a:t>es una ampliación de la regla para calcular problemas N +1 se debe comprobar que los niños puedan realizar automáticamente cálculos N + 1 antes de proseguir con intentos de cultivar el procedimiento CPM para problemas N + M, siendo M mayor que 1.</a:t>
            </a:r>
          </a:p>
          <a:p>
            <a:pPr marL="285750" indent="-285750" algn="l">
              <a:lnSpc>
                <a:spcPct val="150000"/>
              </a:lnSpc>
              <a:buSzPct val="100000"/>
              <a:buFont typeface="Wingdings" panose="05000000000000000000" pitchFamily="2" charset="2"/>
              <a:buChar char="v"/>
            </a:pPr>
            <a:r>
              <a:rPr lang="es-MX" sz="1800" dirty="0">
                <a:latin typeface="Comic Sans MS" panose="030F0702030302020204" pitchFamily="66" charset="0"/>
              </a:rPr>
              <a:t>Es probable que los niños no cuenten a partir de uno de los sumando porque no se dan cuenta de que contar desde uno hasta el primer sumando produce el mismo resultado</a:t>
            </a:r>
          </a:p>
        </p:txBody>
      </p:sp>
      <p:pic>
        <p:nvPicPr>
          <p:cNvPr id="4098" name="Picture 2" descr="Mundo del Programa: Suma de Dos numeros Java">
            <a:extLst>
              <a:ext uri="{FF2B5EF4-FFF2-40B4-BE49-F238E27FC236}">
                <a16:creationId xmlns:a16="http://schemas.microsoft.com/office/drawing/2014/main" id="{00161F9D-1567-4BF6-B90A-8C4313D88CB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1038">
            <a:off x="7188765" y="-56735"/>
            <a:ext cx="1883439" cy="121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54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2110547" y="1531297"/>
            <a:ext cx="4835751" cy="1447800"/>
          </a:xfrm>
          <a:prstGeom prst="rect">
            <a:avLst/>
          </a:prstGeom>
          <a:effectLst>
            <a:outerShdw blurRad="50800" dist="38100" dir="2700000" algn="tl" rotWithShape="0">
              <a:prstClr val="black">
                <a:alpha val="40000"/>
              </a:prstClr>
            </a:outerShdw>
          </a:effectLst>
        </p:spPr>
        <p:txBody>
          <a:bodyPr spcFirstLastPara="1" wrap="square" lIns="0" tIns="0" rIns="0" bIns="0" anchor="ctr" anchorCtr="0">
            <a:noAutofit/>
          </a:bodyPr>
          <a:lstStyle/>
          <a:p>
            <a:pPr marL="0" lvl="0" indent="0" algn="ctr" rtl="0">
              <a:spcBef>
                <a:spcPts val="0"/>
              </a:spcBef>
              <a:spcAft>
                <a:spcPts val="0"/>
              </a:spcAft>
              <a:buNone/>
            </a:pPr>
            <a:r>
              <a:rPr lang="es-MX" dirty="0">
                <a:effectLst>
                  <a:outerShdw blurRad="38100" dist="38100" dir="2700000" algn="tl">
                    <a:srgbClr val="000000">
                      <a:alpha val="43137"/>
                    </a:srgbClr>
                  </a:outerShdw>
                </a:effectLst>
              </a:rPr>
              <a:t>Aritmética </a:t>
            </a:r>
            <a:br>
              <a:rPr lang="es-MX" dirty="0">
                <a:effectLst>
                  <a:outerShdw blurRad="38100" dist="38100" dir="2700000" algn="tl">
                    <a:srgbClr val="000000">
                      <a:alpha val="43137"/>
                    </a:srgbClr>
                  </a:outerShdw>
                </a:effectLst>
              </a:rPr>
            </a:br>
            <a:r>
              <a:rPr lang="es-MX" dirty="0">
                <a:effectLst>
                  <a:outerShdw blurRad="38100" dist="38100" dir="2700000" algn="tl">
                    <a:srgbClr val="000000">
                      <a:alpha val="43137"/>
                    </a:srgbClr>
                  </a:outerShdw>
                </a:effectLst>
              </a:rPr>
              <a:t>Informal</a:t>
            </a:r>
            <a:endParaRPr dirty="0">
              <a:effectLst>
                <a:outerShdw blurRad="38100" dist="38100" dir="2700000" algn="tl">
                  <a:srgbClr val="000000">
                    <a:alpha val="43137"/>
                  </a:srgbClr>
                </a:outerShdw>
              </a:effectLst>
            </a:endParaRPr>
          </a:p>
        </p:txBody>
      </p:sp>
      <p:cxnSp>
        <p:nvCxnSpPr>
          <p:cNvPr id="793" name="Google Shape;793;p29"/>
          <p:cNvCxnSpPr/>
          <p:nvPr/>
        </p:nvCxnSpPr>
        <p:spPr>
          <a:xfrm>
            <a:off x="549375" y="-15925"/>
            <a:ext cx="0" cy="51594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716575" y="-15925"/>
            <a:ext cx="0" cy="51594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4796078" y="4434972"/>
            <a:ext cx="2310700" cy="320922"/>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9"/>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9"/>
          <p:cNvGrpSpPr/>
          <p:nvPr/>
        </p:nvGrpSpPr>
        <p:grpSpPr>
          <a:xfrm rot="6705569">
            <a:off x="797958" y="1349623"/>
            <a:ext cx="806638" cy="421735"/>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00" name="Picture 4" descr="Números de dibujos animados — Ilustración de stock #2766783 | Dibujos con  numeros, Feliz día mamá frases, Dibujos animados">
            <a:extLst>
              <a:ext uri="{FF2B5EF4-FFF2-40B4-BE49-F238E27FC236}">
                <a16:creationId xmlns:a16="http://schemas.microsoft.com/office/drawing/2014/main" id="{6275DF20-5A51-44DF-8B74-9DFE4E6EA13B}"/>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38580" r="40675" b="55507"/>
          <a:stretch/>
        </p:blipFill>
        <p:spPr bwMode="auto">
          <a:xfrm rot="567710">
            <a:off x="2492117" y="41706"/>
            <a:ext cx="907239" cy="116786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Números de dibujos animados — Ilustración de stock #2766783 | Dibujos con  numeros, Feliz día mamá frases, Dibujos animados">
            <a:extLst>
              <a:ext uri="{FF2B5EF4-FFF2-40B4-BE49-F238E27FC236}">
                <a16:creationId xmlns:a16="http://schemas.microsoft.com/office/drawing/2014/main" id="{EB678131-1FA2-4115-ADCA-E3CA291AAE47}"/>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r="78516" b="54591"/>
          <a:stretch/>
        </p:blipFill>
        <p:spPr bwMode="auto">
          <a:xfrm rot="20489795">
            <a:off x="7260551" y="-21583"/>
            <a:ext cx="1160148" cy="14718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Números de dibujos animados — Ilustración de stock #2766783 | Dibujos con  numeros, Feliz día mamá frases, Dibujos animados">
            <a:extLst>
              <a:ext uri="{FF2B5EF4-FFF2-40B4-BE49-F238E27FC236}">
                <a16:creationId xmlns:a16="http://schemas.microsoft.com/office/drawing/2014/main" id="{C92B2F8A-0D61-4003-85DD-3BBE86077736}"/>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20449" r="62184" b="47976"/>
          <a:stretch/>
        </p:blipFill>
        <p:spPr bwMode="auto">
          <a:xfrm>
            <a:off x="5499461" y="-452937"/>
            <a:ext cx="998644" cy="17955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Números de dibujos animados — Ilustración de stock #2766783 | Dibujos con  numeros, Feliz día mamá frases, Dibujos animados">
            <a:extLst>
              <a:ext uri="{FF2B5EF4-FFF2-40B4-BE49-F238E27FC236}">
                <a16:creationId xmlns:a16="http://schemas.microsoft.com/office/drawing/2014/main" id="{ECBA0E16-9846-48AF-AF8C-5724AD62B443}"/>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80813" b="50000"/>
          <a:stretch/>
        </p:blipFill>
        <p:spPr bwMode="auto">
          <a:xfrm>
            <a:off x="6012432" y="3572077"/>
            <a:ext cx="1030422" cy="161170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Números de dibujos animados — Ilustración de stock #2766783 | Dibujos con  numeros, Feliz día mamá frases, Dibujos animados">
            <a:extLst>
              <a:ext uri="{FF2B5EF4-FFF2-40B4-BE49-F238E27FC236}">
                <a16:creationId xmlns:a16="http://schemas.microsoft.com/office/drawing/2014/main" id="{313BB072-5BFB-4456-BD9D-DD009F2B5A7F}"/>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58868" t="9147" r="20737" b="49238"/>
          <a:stretch/>
        </p:blipFill>
        <p:spPr bwMode="auto">
          <a:xfrm rot="874118">
            <a:off x="7294671" y="2536256"/>
            <a:ext cx="1241798" cy="15208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ebquest">
            <a:extLst>
              <a:ext uri="{FF2B5EF4-FFF2-40B4-BE49-F238E27FC236}">
                <a16:creationId xmlns:a16="http://schemas.microsoft.com/office/drawing/2014/main" id="{C709D501-CBDD-4B57-B2C8-BBB07BA3DB5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56388">
            <a:off x="104784" y="1034093"/>
            <a:ext cx="3029288" cy="4177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905" name="Google Shape;905;p32"/>
          <p:cNvSpPr txBox="1">
            <a:spLocks noGrp="1"/>
          </p:cNvSpPr>
          <p:nvPr>
            <p:ph type="body" idx="1"/>
          </p:nvPr>
        </p:nvSpPr>
        <p:spPr>
          <a:xfrm>
            <a:off x="582799" y="621926"/>
            <a:ext cx="3242116" cy="1153500"/>
          </a:xfrm>
          <a:prstGeom prst="rect">
            <a:avLst/>
          </a:prstGeom>
        </p:spPr>
        <p:txBody>
          <a:bodyPr spcFirstLastPara="1" wrap="square" lIns="91425" tIns="91425" rIns="91425" bIns="91425" anchor="t" anchorCtr="0">
            <a:noAutofit/>
          </a:bodyPr>
          <a:lstStyle/>
          <a:p>
            <a:pPr marL="285750" indent="-285750" algn="l">
              <a:lnSpc>
                <a:spcPct val="150000"/>
              </a:lnSpc>
              <a:buSzPct val="100000"/>
              <a:buFont typeface="Wingdings" panose="05000000000000000000" pitchFamily="2" charset="2"/>
              <a:buChar char="v"/>
            </a:pPr>
            <a:r>
              <a:rPr lang="es-MX" dirty="0">
                <a:latin typeface="Comic Sans MS" panose="030F0702030302020204" pitchFamily="66" charset="0"/>
              </a:rPr>
              <a:t>La siguiente figura muestra un método de enseñanza que ayuda a los niños a ver que contar el primer sumando desde uno es lo mismo que decir su designación cardinal.</a:t>
            </a:r>
          </a:p>
        </p:txBody>
      </p:sp>
      <p:grpSp>
        <p:nvGrpSpPr>
          <p:cNvPr id="914" name="Google Shape;914;p32"/>
          <p:cNvGrpSpPr/>
          <p:nvPr/>
        </p:nvGrpSpPr>
        <p:grpSpPr>
          <a:xfrm flipH="1">
            <a:off x="1273862" y="2089950"/>
            <a:ext cx="2383432" cy="176025"/>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descr="Diagrama&#10;&#10;Descripción generada automáticamente">
            <a:extLst>
              <a:ext uri="{FF2B5EF4-FFF2-40B4-BE49-F238E27FC236}">
                <a16:creationId xmlns:a16="http://schemas.microsoft.com/office/drawing/2014/main" id="{0C1760D7-1FC9-4C23-93E4-FA479F9F0ABB}"/>
              </a:ext>
            </a:extLst>
          </p:cNvPr>
          <p:cNvPicPr>
            <a:picLocks noChangeAspect="1"/>
          </p:cNvPicPr>
          <p:nvPr/>
        </p:nvPicPr>
        <p:blipFill>
          <a:blip r:embed="rId3"/>
          <a:stretch>
            <a:fillRect/>
          </a:stretch>
        </p:blipFill>
        <p:spPr>
          <a:xfrm>
            <a:off x="3999066" y="672468"/>
            <a:ext cx="4713259" cy="4142999"/>
          </a:xfrm>
          <a:prstGeom prst="roundRect">
            <a:avLst/>
          </a:prstGeom>
          <a:ln>
            <a:noFill/>
          </a:ln>
          <a:effectLst>
            <a:outerShdw blurRad="292100" dist="139700" dir="2700000" algn="tl" rotWithShape="0">
              <a:srgbClr val="333333">
                <a:alpha val="65000"/>
              </a:srgbClr>
            </a:outerShdw>
          </a:effectLst>
        </p:spPr>
      </p:pic>
      <p:grpSp>
        <p:nvGrpSpPr>
          <p:cNvPr id="929" name="Google Shape;929;p32"/>
          <p:cNvGrpSpPr/>
          <p:nvPr/>
        </p:nvGrpSpPr>
        <p:grpSpPr>
          <a:xfrm rot="1386640">
            <a:off x="3606831" y="807890"/>
            <a:ext cx="806665"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6" name="Picture 2" descr="Los niños y diferentes signos matemáticos ilustración Imagen Vector de  stock - Alamy">
            <a:extLst>
              <a:ext uri="{FF2B5EF4-FFF2-40B4-BE49-F238E27FC236}">
                <a16:creationId xmlns:a16="http://schemas.microsoft.com/office/drawing/2014/main" id="{FE2386F9-8545-4F9D-9025-83BB6F960C4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4240" b="8837"/>
          <a:stretch/>
        </p:blipFill>
        <p:spPr bwMode="auto">
          <a:xfrm>
            <a:off x="516573" y="3264195"/>
            <a:ext cx="3311607" cy="1879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Imagen 5" descr="Imagen que contiene Diagrama&#10;&#10;Descripción generada automáticamente">
            <a:extLst>
              <a:ext uri="{FF2B5EF4-FFF2-40B4-BE49-F238E27FC236}">
                <a16:creationId xmlns:a16="http://schemas.microsoft.com/office/drawing/2014/main" id="{DD36FAC4-8333-460E-8D7F-6D751A72B79F}"/>
              </a:ext>
            </a:extLst>
          </p:cNvPr>
          <p:cNvPicPr>
            <a:picLocks noChangeAspect="1"/>
          </p:cNvPicPr>
          <p:nvPr/>
        </p:nvPicPr>
        <p:blipFill rotWithShape="1">
          <a:blip r:embed="rId3">
            <a:clrChange>
              <a:clrFrom>
                <a:srgbClr val="FFFFFF"/>
              </a:clrFrom>
              <a:clrTo>
                <a:srgbClr val="FFFFFF">
                  <a:alpha val="0"/>
                </a:srgbClr>
              </a:clrTo>
            </a:clrChange>
          </a:blip>
          <a:srcRect l="14942" t="59834" r="54531" b="1"/>
          <a:stretch/>
        </p:blipFill>
        <p:spPr>
          <a:xfrm>
            <a:off x="7896718" y="3342092"/>
            <a:ext cx="1403396" cy="1983748"/>
          </a:xfrm>
          <a:prstGeom prst="rect">
            <a:avLst/>
          </a:prstGeom>
        </p:spPr>
      </p:pic>
      <p:pic>
        <p:nvPicPr>
          <p:cNvPr id="59" name="Imagen 58" descr="Imagen que contiene Diagrama&#10;&#10;Descripción generada automáticamente">
            <a:extLst>
              <a:ext uri="{FF2B5EF4-FFF2-40B4-BE49-F238E27FC236}">
                <a16:creationId xmlns:a16="http://schemas.microsoft.com/office/drawing/2014/main" id="{0B5E3CFC-FE20-4B80-8DD9-2B88AD10B799}"/>
              </a:ext>
            </a:extLst>
          </p:cNvPr>
          <p:cNvPicPr>
            <a:picLocks noChangeAspect="1"/>
          </p:cNvPicPr>
          <p:nvPr/>
        </p:nvPicPr>
        <p:blipFill rotWithShape="1">
          <a:blip r:embed="rId3">
            <a:clrChange>
              <a:clrFrom>
                <a:srgbClr val="FFFFFF"/>
              </a:clrFrom>
              <a:clrTo>
                <a:srgbClr val="FFFFFF">
                  <a:alpha val="0"/>
                </a:srgbClr>
              </a:clrTo>
            </a:clrChange>
          </a:blip>
          <a:srcRect l="13941" r="50842" b="69656"/>
          <a:stretch/>
        </p:blipFill>
        <p:spPr>
          <a:xfrm>
            <a:off x="7721329" y="384433"/>
            <a:ext cx="1530742" cy="1416976"/>
          </a:xfrm>
          <a:prstGeom prst="rect">
            <a:avLst/>
          </a:prstGeom>
        </p:spPr>
      </p:pic>
      <p:pic>
        <p:nvPicPr>
          <p:cNvPr id="60" name="Imagen 59" descr="Imagen que contiene Diagrama&#10;&#10;Descripción generada automáticamente">
            <a:extLst>
              <a:ext uri="{FF2B5EF4-FFF2-40B4-BE49-F238E27FC236}">
                <a16:creationId xmlns:a16="http://schemas.microsoft.com/office/drawing/2014/main" id="{911FE531-0B46-4A76-8687-D3724BB62BAD}"/>
              </a:ext>
            </a:extLst>
          </p:cNvPr>
          <p:cNvPicPr>
            <a:picLocks noChangeAspect="1"/>
          </p:cNvPicPr>
          <p:nvPr/>
        </p:nvPicPr>
        <p:blipFill rotWithShape="1">
          <a:blip r:embed="rId3">
            <a:clrChange>
              <a:clrFrom>
                <a:srgbClr val="FFFFFF"/>
              </a:clrFrom>
              <a:clrTo>
                <a:srgbClr val="FFFFFF">
                  <a:alpha val="0"/>
                </a:srgbClr>
              </a:clrTo>
            </a:clrChange>
          </a:blip>
          <a:srcRect t="30638" r="76409" b="40750"/>
          <a:stretch/>
        </p:blipFill>
        <p:spPr>
          <a:xfrm>
            <a:off x="8080510" y="2001338"/>
            <a:ext cx="1087438" cy="1416976"/>
          </a:xfrm>
          <a:prstGeom prst="rect">
            <a:avLst/>
          </a:prstGeom>
        </p:spPr>
      </p:pic>
      <p:sp>
        <p:nvSpPr>
          <p:cNvPr id="56" name="Google Shape;824;p30">
            <a:extLst>
              <a:ext uri="{FF2B5EF4-FFF2-40B4-BE49-F238E27FC236}">
                <a16:creationId xmlns:a16="http://schemas.microsoft.com/office/drawing/2014/main" id="{F8AF493A-E8C6-46DA-9E70-519D8FA5F511}"/>
              </a:ext>
            </a:extLst>
          </p:cNvPr>
          <p:cNvSpPr txBox="1">
            <a:spLocks/>
          </p:cNvSpPr>
          <p:nvPr/>
        </p:nvSpPr>
        <p:spPr>
          <a:xfrm>
            <a:off x="369380" y="915480"/>
            <a:ext cx="8018463" cy="2531537"/>
          </a:xfrm>
          <a:prstGeom prst="rect">
            <a:avLst/>
          </a:prstGeom>
          <a:noFill/>
          <a:ln>
            <a:noFill/>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Muli"/>
              <a:buNone/>
              <a:defRPr sz="20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9pPr>
          </a:lstStyle>
          <a:p>
            <a:pPr algn="l"/>
            <a:r>
              <a:rPr lang="es-MX" sz="1400" dirty="0">
                <a:solidFill>
                  <a:schemeClr val="tx1"/>
                </a:solidFill>
                <a:effectLst>
                  <a:outerShdw blurRad="38100" dist="38100" dir="2700000" algn="tl">
                    <a:srgbClr val="000000">
                      <a:alpha val="43137"/>
                    </a:srgbClr>
                  </a:outerShdw>
                </a:effectLst>
                <a:latin typeface="Comic Sans MS" panose="030F0702030302020204" pitchFamily="66" charset="0"/>
              </a:rPr>
              <a:t> </a:t>
            </a:r>
            <a:r>
              <a:rPr lang="es-MX" sz="1800" dirty="0">
                <a:solidFill>
                  <a:schemeClr val="tx1"/>
                </a:solidFill>
                <a:effectLst>
                  <a:outerShdw blurRad="38100" dist="38100" dir="2700000" algn="tl">
                    <a:srgbClr val="000000">
                      <a:alpha val="43137"/>
                    </a:srgbClr>
                  </a:outerShdw>
                </a:effectLst>
                <a:latin typeface="Comic Sans MS" panose="030F0702030302020204" pitchFamily="66" charset="0"/>
              </a:rPr>
              <a:t>1</a:t>
            </a:r>
            <a:r>
              <a:rPr lang="es-MX" sz="1800" b="1" dirty="0">
                <a:solidFill>
                  <a:schemeClr val="tx1"/>
                </a:solidFill>
                <a:effectLst>
                  <a:outerShdw blurRad="38100" dist="38100" dir="2700000" algn="tl">
                    <a:srgbClr val="000000">
                      <a:alpha val="43137"/>
                    </a:srgbClr>
                  </a:outerShdw>
                </a:effectLst>
                <a:latin typeface="Comic Sans MS" panose="030F0702030302020204" pitchFamily="66" charset="0"/>
              </a:rPr>
              <a:t>. Asegurar el dominio de las técnicas necesarias para retrocontar</a:t>
            </a:r>
            <a:r>
              <a:rPr lang="es-MX" sz="1400" b="1" dirty="0">
                <a:solidFill>
                  <a:schemeClr val="tx1"/>
                </a:solidFill>
                <a:effectLst>
                  <a:outerShdw blurRad="38100" dist="38100" dir="2700000" algn="tl">
                    <a:srgbClr val="000000">
                      <a:alpha val="43137"/>
                    </a:srgbClr>
                  </a:outerShdw>
                </a:effectLst>
                <a:latin typeface="Comic Sans MS" panose="030F0702030302020204" pitchFamily="66" charset="0"/>
              </a:rPr>
              <a:t>.</a:t>
            </a:r>
          </a:p>
          <a:p>
            <a:pPr algn="l">
              <a:spcBef>
                <a:spcPts val="300"/>
              </a:spcBef>
            </a:pPr>
            <a:r>
              <a:rPr lang="es-MX" sz="1400" dirty="0">
                <a:latin typeface="Comic Sans MS" panose="030F0702030302020204" pitchFamily="66" charset="0"/>
              </a:rPr>
              <a:t>Es necesario que los niños puedan calcular diferencias N -1 con eficacia.</a:t>
            </a:r>
          </a:p>
          <a:p>
            <a:pPr algn="l">
              <a:spcBef>
                <a:spcPts val="300"/>
              </a:spcBef>
            </a:pPr>
            <a:r>
              <a:rPr lang="es-MX" sz="1400" dirty="0">
                <a:latin typeface="Comic Sans MS" panose="030F0702030302020204" pitchFamily="66" charset="0"/>
              </a:rPr>
              <a:t>En segundo lugar, si los niños no saben contar las letras no pueden ampliar su procedimiento</a:t>
            </a:r>
          </a:p>
          <a:p>
            <a:pPr algn="l">
              <a:spcBef>
                <a:spcPts val="300"/>
              </a:spcBef>
            </a:pPr>
            <a:r>
              <a:rPr lang="es-MX" sz="1400" dirty="0">
                <a:latin typeface="Comic Sans MS" panose="030F0702030302020204" pitchFamily="66" charset="0"/>
              </a:rPr>
              <a:t>mental para restas N -1. Retrocontar no sólo implica contar hacia atrás también hay que</a:t>
            </a:r>
          </a:p>
          <a:p>
            <a:pPr algn="l">
              <a:spcBef>
                <a:spcPts val="300"/>
              </a:spcBef>
            </a:pPr>
            <a:r>
              <a:rPr lang="es-MX" sz="1400" dirty="0">
                <a:latin typeface="Comic Sans MS" panose="030F0702030302020204" pitchFamily="66" charset="0"/>
              </a:rPr>
              <a:t>        hacerlo con soltura. </a:t>
            </a:r>
          </a:p>
          <a:p>
            <a:pPr algn="l">
              <a:spcBef>
                <a:spcPts val="300"/>
              </a:spcBef>
              <a:buClr>
                <a:schemeClr val="tx1"/>
              </a:buClr>
              <a:buFont typeface="Wingdings" panose="05000000000000000000" pitchFamily="2" charset="2"/>
              <a:buChar char="v"/>
            </a:pPr>
            <a:r>
              <a:rPr lang="es-MX" sz="1400" dirty="0">
                <a:latin typeface="Comic Sans MS" panose="030F0702030302020204" pitchFamily="66" charset="0"/>
              </a:rPr>
              <a:t>Si un niño es incapaz de contar regresivamente la enseñanza de apoyo debe centrarse en esta</a:t>
            </a:r>
          </a:p>
          <a:p>
            <a:pPr marL="127000" indent="0" algn="l">
              <a:spcBef>
                <a:spcPts val="300"/>
              </a:spcBef>
              <a:buClr>
                <a:schemeClr val="tx1"/>
              </a:buClr>
            </a:pPr>
            <a:r>
              <a:rPr lang="es-MX" sz="1400" dirty="0">
                <a:latin typeface="Comic Sans MS" panose="030F0702030302020204" pitchFamily="66" charset="0"/>
              </a:rPr>
              <a:t>técnica informal para contar.</a:t>
            </a:r>
          </a:p>
          <a:p>
            <a:pPr algn="l">
              <a:spcBef>
                <a:spcPts val="300"/>
              </a:spcBef>
              <a:buClr>
                <a:schemeClr val="tx1"/>
              </a:buClr>
              <a:buFont typeface="Wingdings" panose="05000000000000000000" pitchFamily="2" charset="2"/>
              <a:buChar char="v"/>
            </a:pPr>
            <a:r>
              <a:rPr lang="es-MX" sz="1400" dirty="0">
                <a:latin typeface="Comic Sans MS" panose="030F0702030302020204" pitchFamily="66" charset="0"/>
              </a:rPr>
              <a:t>Para el niño del ciclo inicial contraer hacia atrás desde 20 es más difícil que hacerlo</a:t>
            </a:r>
          </a:p>
          <a:p>
            <a:pPr marL="127000" indent="0" algn="l">
              <a:spcBef>
                <a:spcPts val="300"/>
              </a:spcBef>
              <a:buClr>
                <a:schemeClr val="tx1"/>
              </a:buClr>
            </a:pPr>
            <a:r>
              <a:rPr lang="es-MX" sz="1400" dirty="0">
                <a:latin typeface="Comic Sans MS" panose="030F0702030302020204" pitchFamily="66" charset="0"/>
              </a:rPr>
              <a:t>desde 10 en estos casos la enseñanza de apoyo deberá centrarse en contar regresivamente entre 20 y 10.Mientras re troncar no llegue hacer algo automático se puede ayudar a los niños a practicar su procedimiento informal con una lista numérica. </a:t>
            </a:r>
          </a:p>
          <a:p>
            <a:pPr marL="412750" indent="-285750" algn="l">
              <a:spcBef>
                <a:spcPts val="300"/>
              </a:spcBef>
              <a:buClr>
                <a:schemeClr val="tx1"/>
              </a:buClr>
              <a:buFont typeface="Wingdings" panose="05000000000000000000" pitchFamily="2" charset="2"/>
              <a:buChar char="v"/>
            </a:pPr>
            <a:r>
              <a:rPr lang="es-MX" sz="1400" dirty="0">
                <a:latin typeface="Comic Sans MS" panose="030F0702030302020204" pitchFamily="66" charset="0"/>
              </a:rPr>
              <a:t>Cuando los niños están llevando a dominar la técnica de retrocontar se les</a:t>
            </a:r>
          </a:p>
          <a:p>
            <a:pPr algn="l">
              <a:spcBef>
                <a:spcPts val="300"/>
              </a:spcBef>
            </a:pPr>
            <a:r>
              <a:rPr lang="es-MX" sz="1400" dirty="0">
                <a:latin typeface="Comic Sans MS" panose="030F0702030302020204" pitchFamily="66" charset="0"/>
              </a:rPr>
              <a:t>debe animar a emplear su estrategia extractiva se les puede continuar ejercitándoles en el</a:t>
            </a:r>
          </a:p>
          <a:p>
            <a:pPr algn="l">
              <a:spcBef>
                <a:spcPts val="300"/>
              </a:spcBef>
            </a:pPr>
            <a:r>
              <a:rPr lang="es-MX" sz="1400" dirty="0">
                <a:latin typeface="Comic Sans MS" panose="030F0702030302020204" pitchFamily="66" charset="0"/>
              </a:rPr>
              <a:t>dominio de combinaciones N -1.</a:t>
            </a:r>
          </a:p>
        </p:txBody>
      </p:sp>
      <p:sp>
        <p:nvSpPr>
          <p:cNvPr id="19" name="Rectángulo 18">
            <a:extLst>
              <a:ext uri="{FF2B5EF4-FFF2-40B4-BE49-F238E27FC236}">
                <a16:creationId xmlns:a16="http://schemas.microsoft.com/office/drawing/2014/main" id="{918BA825-2DCB-44BA-A3E9-44052BCE85E2}"/>
              </a:ext>
            </a:extLst>
          </p:cNvPr>
          <p:cNvSpPr/>
          <p:nvPr/>
        </p:nvSpPr>
        <p:spPr>
          <a:xfrm>
            <a:off x="2898303" y="-244250"/>
            <a:ext cx="3347391" cy="1234953"/>
          </a:xfrm>
          <a:prstGeom prst="rect">
            <a:avLst/>
          </a:prstGeom>
          <a:effectLst>
            <a:outerShdw blurRad="50800" dist="38100" dir="2700000" algn="tl" rotWithShape="0">
              <a:prstClr val="black">
                <a:alpha val="40000"/>
              </a:prstClr>
            </a:outerShdw>
          </a:effectLst>
        </p:spPr>
        <p:txBody>
          <a:bodyPr wrap="none">
            <a:spAutoFit/>
          </a:bodyPr>
          <a:lstStyle/>
          <a:p>
            <a:pPr>
              <a:lnSpc>
                <a:spcPct val="150000"/>
              </a:lnSpc>
            </a:pPr>
            <a:r>
              <a:rPr lang="es-MX" sz="5400" b="1" dirty="0">
                <a:solidFill>
                  <a:schemeClr val="bg2"/>
                </a:solidFill>
                <a:effectLst>
                  <a:outerShdw blurRad="38100" dist="38100" dir="2700000" algn="tl">
                    <a:srgbClr val="000000">
                      <a:alpha val="43137"/>
                    </a:srgbClr>
                  </a:outerShdw>
                </a:effectLst>
                <a:latin typeface="Brusher" panose="00000500000000000000" pitchFamily="2" charset="0"/>
                <a:cs typeface="Itim" panose="020B0604020202020204" charset="-34"/>
              </a:rPr>
              <a:t>Sustracción</a:t>
            </a:r>
            <a:endParaRPr lang="es-MX" sz="5400" dirty="0">
              <a:solidFill>
                <a:schemeClr val="bg2"/>
              </a:solidFill>
              <a:effectLst>
                <a:outerShdw blurRad="38100" dist="38100" dir="2700000" algn="tl">
                  <a:srgbClr val="000000">
                    <a:alpha val="43137"/>
                  </a:srgbClr>
                </a:outerShdw>
              </a:effectLst>
              <a:latin typeface="Brusher" panose="00000500000000000000" pitchFamily="2" charset="0"/>
              <a:cs typeface="Itim" panose="020B0604020202020204" charset="-34"/>
            </a:endParaRPr>
          </a:p>
        </p:txBody>
      </p:sp>
      <p:sp>
        <p:nvSpPr>
          <p:cNvPr id="2" name="Rectángulo 1">
            <a:extLst>
              <a:ext uri="{FF2B5EF4-FFF2-40B4-BE49-F238E27FC236}">
                <a16:creationId xmlns:a16="http://schemas.microsoft.com/office/drawing/2014/main" id="{7473431B-C799-4FAC-9F3E-4F2A7D79FD0B}"/>
              </a:ext>
            </a:extLst>
          </p:cNvPr>
          <p:cNvSpPr/>
          <p:nvPr/>
        </p:nvSpPr>
        <p:spPr>
          <a:xfrm>
            <a:off x="2923484" y="-257236"/>
            <a:ext cx="3347391" cy="1234953"/>
          </a:xfrm>
          <a:prstGeom prst="rect">
            <a:avLst/>
          </a:prstGeom>
          <a:effectLst>
            <a:outerShdw blurRad="50800" dist="38100" dir="2700000" algn="tl" rotWithShape="0">
              <a:prstClr val="black">
                <a:alpha val="40000"/>
              </a:prstClr>
            </a:outerShdw>
          </a:effectLst>
        </p:spPr>
        <p:txBody>
          <a:bodyPr wrap="none">
            <a:spAutoFit/>
          </a:bodyPr>
          <a:lstStyle/>
          <a:p>
            <a:pPr>
              <a:lnSpc>
                <a:spcPct val="150000"/>
              </a:lnSpc>
            </a:pPr>
            <a:r>
              <a:rPr lang="es-MX" sz="5400" b="1" dirty="0">
                <a:solidFill>
                  <a:schemeClr val="tx1"/>
                </a:solidFill>
                <a:effectLst>
                  <a:outerShdw blurRad="38100" dist="38100" dir="2700000" algn="tl">
                    <a:srgbClr val="000000">
                      <a:alpha val="43137"/>
                    </a:srgbClr>
                  </a:outerShdw>
                </a:effectLst>
                <a:latin typeface="Brusher" panose="00000500000000000000" pitchFamily="2" charset="0"/>
                <a:cs typeface="Itim" panose="020B0604020202020204" charset="-34"/>
              </a:rPr>
              <a:t>Sustracción</a:t>
            </a:r>
            <a:endParaRPr lang="es-MX" sz="5400" dirty="0">
              <a:solidFill>
                <a:schemeClr val="tx1"/>
              </a:solidFill>
              <a:effectLst>
                <a:outerShdw blurRad="38100" dist="38100" dir="2700000" algn="tl">
                  <a:srgbClr val="000000">
                    <a:alpha val="43137"/>
                  </a:srgbClr>
                </a:outerShdw>
              </a:effectLst>
              <a:latin typeface="Brusher" panose="00000500000000000000" pitchFamily="2" charset="0"/>
              <a:cs typeface="Itim" panose="020B0604020202020204" charset="-34"/>
            </a:endParaRPr>
          </a:p>
        </p:txBody>
      </p:sp>
    </p:spTree>
    <p:extLst>
      <p:ext uri="{BB962C8B-B14F-4D97-AF65-F5344CB8AC3E}">
        <p14:creationId xmlns:p14="http://schemas.microsoft.com/office/powerpoint/2010/main" val="44202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824;p30">
            <a:extLst>
              <a:ext uri="{FF2B5EF4-FFF2-40B4-BE49-F238E27FC236}">
                <a16:creationId xmlns:a16="http://schemas.microsoft.com/office/drawing/2014/main" id="{F8AF493A-E8C6-46DA-9E70-519D8FA5F511}"/>
              </a:ext>
            </a:extLst>
          </p:cNvPr>
          <p:cNvSpPr txBox="1">
            <a:spLocks/>
          </p:cNvSpPr>
          <p:nvPr/>
        </p:nvSpPr>
        <p:spPr>
          <a:xfrm>
            <a:off x="295769" y="668663"/>
            <a:ext cx="8406500" cy="2531537"/>
          </a:xfrm>
          <a:prstGeom prst="rect">
            <a:avLst/>
          </a:prstGeom>
          <a:noFill/>
          <a:ln>
            <a:noFill/>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Muli"/>
              <a:buNone/>
              <a:defRPr sz="20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9pPr>
          </a:lstStyle>
          <a:p>
            <a:pPr>
              <a:lnSpc>
                <a:spcPct val="150000"/>
              </a:lnSpc>
            </a:pPr>
            <a:r>
              <a:rPr lang="es-MX" sz="1400" b="1" dirty="0">
                <a:solidFill>
                  <a:schemeClr val="tx1"/>
                </a:solidFill>
                <a:effectLst>
                  <a:outerShdw blurRad="38100" dist="38100" dir="2700000" algn="tl">
                    <a:srgbClr val="000000">
                      <a:alpha val="43137"/>
                    </a:srgbClr>
                  </a:outerShdw>
                </a:effectLst>
                <a:latin typeface="Comic Sans MS" panose="030F0702030302020204" pitchFamily="66" charset="0"/>
              </a:rPr>
              <a:t>2. </a:t>
            </a:r>
            <a:r>
              <a:rPr lang="es-MX" sz="1600" b="1" dirty="0">
                <a:solidFill>
                  <a:schemeClr val="tx1"/>
                </a:solidFill>
                <a:effectLst>
                  <a:outerShdw blurRad="38100" dist="38100" dir="2700000" algn="tl">
                    <a:srgbClr val="000000">
                      <a:alpha val="43137"/>
                    </a:srgbClr>
                  </a:outerShdw>
                </a:effectLst>
                <a:latin typeface="Comic Sans MS" panose="030F0702030302020204" pitchFamily="66" charset="0"/>
              </a:rPr>
              <a:t>Estimular procesos eficaces para llevar la cuenta</a:t>
            </a:r>
          </a:p>
          <a:p>
            <a:pPr algn="l">
              <a:lnSpc>
                <a:spcPct val="150000"/>
              </a:lnSpc>
              <a:buClr>
                <a:schemeClr val="tx1"/>
              </a:buClr>
              <a:buFont typeface="Wingdings" panose="05000000000000000000" pitchFamily="2" charset="2"/>
              <a:buChar char="v"/>
            </a:pPr>
            <a:r>
              <a:rPr lang="es-MX" sz="1400" dirty="0">
                <a:solidFill>
                  <a:schemeClr val="bg2"/>
                </a:solidFill>
                <a:latin typeface="Comic Sans MS" panose="030F0702030302020204" pitchFamily="66" charset="0"/>
              </a:rPr>
              <a:t>Para retrocontar los niños deben ser conscientes de la necesidad de llevar la cuenta del número de unidades que deben contar hacia atrás y tener algún medio para hacerlo.</a:t>
            </a:r>
          </a:p>
          <a:p>
            <a:pPr algn="l">
              <a:lnSpc>
                <a:spcPct val="150000"/>
              </a:lnSpc>
              <a:buClr>
                <a:schemeClr val="tx1"/>
              </a:buClr>
              <a:buFont typeface="Wingdings" panose="05000000000000000000" pitchFamily="2" charset="2"/>
              <a:buChar char="v"/>
            </a:pPr>
            <a:r>
              <a:rPr lang="es-MX" sz="1400" dirty="0">
                <a:solidFill>
                  <a:schemeClr val="bg2"/>
                </a:solidFill>
                <a:latin typeface="Comic Sans MS" panose="030F0702030302020204" pitchFamily="66" charset="0"/>
              </a:rPr>
              <a:t>Algunos niños no piensan en llevar la cuenta no saben cuando deben detenerse o siguen contando hasta que agotan la secuencia o responden incorrectamente.</a:t>
            </a:r>
          </a:p>
          <a:p>
            <a:pPr algn="l">
              <a:lnSpc>
                <a:spcPct val="150000"/>
              </a:lnSpc>
              <a:buClr>
                <a:schemeClr val="tx1"/>
              </a:buClr>
              <a:buFont typeface="Wingdings" panose="05000000000000000000" pitchFamily="2" charset="2"/>
              <a:buChar char="v"/>
            </a:pPr>
            <a:r>
              <a:rPr lang="es-MX" sz="1400" b="1" dirty="0">
                <a:solidFill>
                  <a:schemeClr val="bg2"/>
                </a:solidFill>
                <a:latin typeface="Comic Sans MS" panose="030F0702030302020204" pitchFamily="66" charset="0"/>
              </a:rPr>
              <a:t> La enseñanza de apoyo</a:t>
            </a:r>
            <a:r>
              <a:rPr lang="es-MX" sz="1400" dirty="0">
                <a:solidFill>
                  <a:schemeClr val="bg2"/>
                </a:solidFill>
                <a:latin typeface="Comic Sans MS" panose="030F0702030302020204" pitchFamily="66" charset="0"/>
              </a:rPr>
              <a:t> puede empezar haciendo que los niños </a:t>
            </a:r>
            <a:r>
              <a:rPr lang="es-MX" sz="1400" b="1" dirty="0">
                <a:solidFill>
                  <a:schemeClr val="bg2"/>
                </a:solidFill>
                <a:latin typeface="Comic Sans MS" panose="030F0702030302020204" pitchFamily="66" charset="0"/>
              </a:rPr>
              <a:t>cuenten hacia atrás un número específico de unidades,</a:t>
            </a:r>
            <a:r>
              <a:rPr lang="es-MX" sz="1400" dirty="0">
                <a:solidFill>
                  <a:schemeClr val="bg2"/>
                </a:solidFill>
                <a:latin typeface="Comic Sans MS" panose="030F0702030302020204" pitchFamily="66" charset="0"/>
              </a:rPr>
              <a:t> se puede empezar contando hacia atrás una o 2 unidades e ir aumentando la dificultad poco a poco.</a:t>
            </a:r>
          </a:p>
          <a:p>
            <a:pPr algn="l">
              <a:lnSpc>
                <a:spcPct val="150000"/>
              </a:lnSpc>
              <a:buClr>
                <a:schemeClr val="tx1"/>
              </a:buClr>
              <a:buFont typeface="Wingdings" panose="05000000000000000000" pitchFamily="2" charset="2"/>
              <a:buChar char="v"/>
            </a:pPr>
            <a:r>
              <a:rPr lang="es-MX" sz="1400" dirty="0">
                <a:solidFill>
                  <a:schemeClr val="bg2"/>
                </a:solidFill>
                <a:latin typeface="Comic Sans MS" panose="030F0702030302020204" pitchFamily="66" charset="0"/>
              </a:rPr>
              <a:t>Algunos niños se ven obligados a despachar rápidamente procedimiento de retranca esta prisa puede dar como resultado perder la cuenta de uno de los procesos de contar simultáneos o de los dos. En estos casos se le enseña el niño qué retrocontar es una estrategia inteligente y normal, y que la precisión es muy importante como la velocidad</a:t>
            </a:r>
          </a:p>
        </p:txBody>
      </p:sp>
      <p:sp>
        <p:nvSpPr>
          <p:cNvPr id="19" name="Rectángulo 18">
            <a:extLst>
              <a:ext uri="{FF2B5EF4-FFF2-40B4-BE49-F238E27FC236}">
                <a16:creationId xmlns:a16="http://schemas.microsoft.com/office/drawing/2014/main" id="{918BA825-2DCB-44BA-A3E9-44052BCE85E2}"/>
              </a:ext>
            </a:extLst>
          </p:cNvPr>
          <p:cNvSpPr/>
          <p:nvPr/>
        </p:nvSpPr>
        <p:spPr>
          <a:xfrm>
            <a:off x="2898303" y="-244250"/>
            <a:ext cx="3347391" cy="1234953"/>
          </a:xfrm>
          <a:prstGeom prst="rect">
            <a:avLst/>
          </a:prstGeom>
          <a:effectLst>
            <a:outerShdw blurRad="50800" dist="38100" dir="2700000" algn="tl" rotWithShape="0">
              <a:prstClr val="black">
                <a:alpha val="40000"/>
              </a:prstClr>
            </a:outerShdw>
          </a:effectLst>
        </p:spPr>
        <p:txBody>
          <a:bodyPr wrap="none">
            <a:spAutoFit/>
          </a:bodyPr>
          <a:lstStyle/>
          <a:p>
            <a:pPr>
              <a:lnSpc>
                <a:spcPct val="150000"/>
              </a:lnSpc>
            </a:pPr>
            <a:r>
              <a:rPr lang="es-MX" sz="5400" b="1" dirty="0">
                <a:solidFill>
                  <a:schemeClr val="bg2"/>
                </a:solidFill>
                <a:effectLst>
                  <a:outerShdw blurRad="38100" dist="38100" dir="2700000" algn="tl">
                    <a:srgbClr val="000000">
                      <a:alpha val="43137"/>
                    </a:srgbClr>
                  </a:outerShdw>
                </a:effectLst>
                <a:latin typeface="Brusher" panose="00000500000000000000" pitchFamily="2" charset="0"/>
                <a:cs typeface="Itim" panose="020B0604020202020204" charset="-34"/>
              </a:rPr>
              <a:t>Sustracción</a:t>
            </a:r>
            <a:endParaRPr lang="es-MX" sz="5400" dirty="0">
              <a:solidFill>
                <a:schemeClr val="bg2"/>
              </a:solidFill>
              <a:effectLst>
                <a:outerShdw blurRad="38100" dist="38100" dir="2700000" algn="tl">
                  <a:srgbClr val="000000">
                    <a:alpha val="43137"/>
                  </a:srgbClr>
                </a:outerShdw>
              </a:effectLst>
              <a:latin typeface="Brusher" panose="00000500000000000000" pitchFamily="2" charset="0"/>
              <a:cs typeface="Itim" panose="020B0604020202020204" charset="-34"/>
            </a:endParaRPr>
          </a:p>
        </p:txBody>
      </p:sp>
      <p:sp>
        <p:nvSpPr>
          <p:cNvPr id="2" name="Rectángulo 1">
            <a:extLst>
              <a:ext uri="{FF2B5EF4-FFF2-40B4-BE49-F238E27FC236}">
                <a16:creationId xmlns:a16="http://schemas.microsoft.com/office/drawing/2014/main" id="{7473431B-C799-4FAC-9F3E-4F2A7D79FD0B}"/>
              </a:ext>
            </a:extLst>
          </p:cNvPr>
          <p:cNvSpPr/>
          <p:nvPr/>
        </p:nvSpPr>
        <p:spPr>
          <a:xfrm>
            <a:off x="2923484" y="-257236"/>
            <a:ext cx="3347391" cy="1234953"/>
          </a:xfrm>
          <a:prstGeom prst="rect">
            <a:avLst/>
          </a:prstGeom>
          <a:effectLst>
            <a:outerShdw blurRad="50800" dist="38100" dir="2700000" algn="tl" rotWithShape="0">
              <a:prstClr val="black">
                <a:alpha val="40000"/>
              </a:prstClr>
            </a:outerShdw>
          </a:effectLst>
        </p:spPr>
        <p:txBody>
          <a:bodyPr wrap="none">
            <a:spAutoFit/>
          </a:bodyPr>
          <a:lstStyle/>
          <a:p>
            <a:pPr>
              <a:lnSpc>
                <a:spcPct val="150000"/>
              </a:lnSpc>
            </a:pPr>
            <a:r>
              <a:rPr lang="es-MX" sz="5400" b="1" dirty="0">
                <a:solidFill>
                  <a:schemeClr val="tx1"/>
                </a:solidFill>
                <a:effectLst>
                  <a:outerShdw blurRad="38100" dist="38100" dir="2700000" algn="tl">
                    <a:srgbClr val="000000">
                      <a:alpha val="43137"/>
                    </a:srgbClr>
                  </a:outerShdw>
                </a:effectLst>
                <a:latin typeface="Brusher" panose="00000500000000000000" pitchFamily="2" charset="0"/>
                <a:cs typeface="Itim" panose="020B0604020202020204" charset="-34"/>
              </a:rPr>
              <a:t>Sustracción</a:t>
            </a:r>
            <a:endParaRPr lang="es-MX" sz="5400" dirty="0">
              <a:solidFill>
                <a:schemeClr val="tx1"/>
              </a:solidFill>
              <a:effectLst>
                <a:outerShdw blurRad="38100" dist="38100" dir="2700000" algn="tl">
                  <a:srgbClr val="000000">
                    <a:alpha val="43137"/>
                  </a:srgbClr>
                </a:outerShdw>
              </a:effectLst>
              <a:latin typeface="Brusher" panose="00000500000000000000" pitchFamily="2" charset="0"/>
              <a:cs typeface="Itim" panose="020B0604020202020204" charset="-34"/>
            </a:endParaRPr>
          </a:p>
        </p:txBody>
      </p:sp>
      <p:pic>
        <p:nvPicPr>
          <p:cNvPr id="3076" name="Picture 4" descr="Sumar y restar con enteros">
            <a:extLst>
              <a:ext uri="{FF2B5EF4-FFF2-40B4-BE49-F238E27FC236}">
                <a16:creationId xmlns:a16="http://schemas.microsoft.com/office/drawing/2014/main" id="{AC4ADC3A-3041-4727-9279-485D4255A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124" y="-58150"/>
            <a:ext cx="169994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71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92" name="Google Shape;1092;p36"/>
          <p:cNvSpPr txBox="1">
            <a:spLocks noGrp="1"/>
          </p:cNvSpPr>
          <p:nvPr>
            <p:ph type="body" idx="1"/>
          </p:nvPr>
        </p:nvSpPr>
        <p:spPr>
          <a:xfrm>
            <a:off x="427816" y="773342"/>
            <a:ext cx="3378600" cy="1285800"/>
          </a:xfrm>
          <a:prstGeom prst="rect">
            <a:avLst/>
          </a:prstGeom>
        </p:spPr>
        <p:txBody>
          <a:bodyPr spcFirstLastPara="1" wrap="square" lIns="91425" tIns="91425" rIns="91425" bIns="91425" anchor="t" anchorCtr="0">
            <a:noAutofit/>
          </a:bodyPr>
          <a:lstStyle/>
          <a:p>
            <a:pPr marL="0" lvl="0" indent="0" algn="l">
              <a:spcAft>
                <a:spcPts val="1600"/>
              </a:spcAft>
              <a:buNone/>
            </a:pPr>
            <a:r>
              <a:rPr lang="es-MX" b="1" dirty="0">
                <a:latin typeface="Comic Sans MS" panose="030F0702030302020204" pitchFamily="66" charset="0"/>
              </a:rPr>
              <a:t>Otro error </a:t>
            </a:r>
            <a:r>
              <a:rPr lang="es-MX" dirty="0">
                <a:latin typeface="Comic Sans MS" panose="030F0702030302020204" pitchFamily="66" charset="0"/>
              </a:rPr>
              <a:t>consiste en empezar el proceso de llevar la cuenta muy pronto con la designación cardinal del menudeo por ejemplo 17-3 : &lt;17[-1],16 [-2], 15 [-3] -15&gt; éste error produce una pauta que se detecta fácilmente. La respuesta del niño suele tener 1 unidad más que la respuesta correcta, en estos casos se puede mostrar al niño la estrategia de retrocontar recalcándoles que el proceso de </a:t>
            </a:r>
            <a:r>
              <a:rPr lang="es-MX" b="1" dirty="0">
                <a:solidFill>
                  <a:schemeClr val="tx1"/>
                </a:solidFill>
                <a:latin typeface="Comic Sans MS" panose="030F0702030302020204" pitchFamily="66" charset="0"/>
              </a:rPr>
              <a:t>contar no empieza desde el número mayor</a:t>
            </a:r>
            <a:r>
              <a:rPr lang="es-MX" dirty="0">
                <a:latin typeface="Comic Sans MS" panose="030F0702030302020204" pitchFamily="66" charset="0"/>
              </a:rPr>
              <a:t>.</a:t>
            </a:r>
            <a:endParaRPr dirty="0">
              <a:latin typeface="Comic Sans MS" panose="030F0702030302020204" pitchFamily="66" charset="0"/>
            </a:endParaRPr>
          </a:p>
        </p:txBody>
      </p:sp>
      <p:sp>
        <p:nvSpPr>
          <p:cNvPr id="1093" name="Google Shape;1093;p36"/>
          <p:cNvSpPr txBox="1">
            <a:spLocks noGrp="1"/>
          </p:cNvSpPr>
          <p:nvPr>
            <p:ph type="body" idx="2"/>
          </p:nvPr>
        </p:nvSpPr>
        <p:spPr>
          <a:xfrm>
            <a:off x="5177156" y="1747962"/>
            <a:ext cx="3806414" cy="1285800"/>
          </a:xfrm>
          <a:prstGeom prst="rect">
            <a:avLst/>
          </a:prstGeom>
        </p:spPr>
        <p:txBody>
          <a:bodyPr spcFirstLastPara="1" wrap="square" lIns="91425" tIns="91425" rIns="91425" bIns="91425" anchor="t" anchorCtr="0">
            <a:noAutofit/>
          </a:bodyPr>
          <a:lstStyle/>
          <a:p>
            <a:pPr marL="285750" indent="-285750" algn="l">
              <a:spcAft>
                <a:spcPts val="1600"/>
              </a:spcAft>
              <a:buClr>
                <a:schemeClr val="tx1"/>
              </a:buClr>
              <a:buSzPct val="100000"/>
              <a:buFont typeface="Wingdings" panose="05000000000000000000" pitchFamily="2" charset="2"/>
              <a:buChar char="v"/>
            </a:pPr>
            <a:r>
              <a:rPr lang="es-MX" dirty="0">
                <a:latin typeface="Comic Sans MS" panose="030F0702030302020204" pitchFamily="66" charset="0"/>
              </a:rPr>
              <a:t>Estimular al niño a aprender un procedimiento de cuenta progresiva y emplearlo cuando sea más fácil de usar que el procedimiento regresivo. </a:t>
            </a:r>
          </a:p>
          <a:p>
            <a:pPr marL="285750" lvl="0" indent="-285750" algn="l">
              <a:spcAft>
                <a:spcPts val="1600"/>
              </a:spcAft>
              <a:buClr>
                <a:schemeClr val="tx1"/>
              </a:buClr>
              <a:buSzPct val="100000"/>
              <a:buFont typeface="Wingdings" panose="05000000000000000000" pitchFamily="2" charset="2"/>
              <a:buChar char="v"/>
            </a:pPr>
            <a:r>
              <a:rPr lang="es-MX" dirty="0">
                <a:latin typeface="Comic Sans MS" panose="030F0702030302020204" pitchFamily="66" charset="0"/>
              </a:rPr>
              <a:t>A los niños que ya saben contar progresivamente se les puede estimular a que lo discutan y examina la situaciones donde le encuentran más útil.</a:t>
            </a:r>
            <a:endParaRPr dirty="0">
              <a:latin typeface="Comic Sans MS" panose="030F0702030302020204" pitchFamily="66" charset="0"/>
            </a:endParaRPr>
          </a:p>
        </p:txBody>
      </p:sp>
      <p:grpSp>
        <p:nvGrpSpPr>
          <p:cNvPr id="1097" name="Google Shape;1097;p36"/>
          <p:cNvGrpSpPr/>
          <p:nvPr/>
        </p:nvGrpSpPr>
        <p:grpSpPr>
          <a:xfrm rot="20624754">
            <a:off x="3396731" y="4293563"/>
            <a:ext cx="1491960" cy="454575"/>
            <a:chOff x="6157325" y="1245050"/>
            <a:chExt cx="554900" cy="169075"/>
          </a:xfrm>
        </p:grpSpPr>
        <p:sp>
          <p:nvSpPr>
            <p:cNvPr id="1098" name="Google Shape;1098;p36"/>
            <p:cNvSpPr/>
            <p:nvPr/>
          </p:nvSpPr>
          <p:spPr>
            <a:xfrm>
              <a:off x="6157325" y="1320350"/>
              <a:ext cx="47050" cy="41875"/>
            </a:xfrm>
            <a:custGeom>
              <a:avLst/>
              <a:gdLst/>
              <a:ahLst/>
              <a:cxnLst/>
              <a:rect l="l" t="t" r="r" b="b"/>
              <a:pathLst>
                <a:path w="1882" h="1675" extrusionOk="0">
                  <a:moveTo>
                    <a:pt x="1759" y="0"/>
                  </a:moveTo>
                  <a:cubicBezTo>
                    <a:pt x="1737" y="0"/>
                    <a:pt x="1714" y="11"/>
                    <a:pt x="1694" y="37"/>
                  </a:cubicBezTo>
                  <a:cubicBezTo>
                    <a:pt x="1494" y="263"/>
                    <a:pt x="1268" y="463"/>
                    <a:pt x="1042" y="689"/>
                  </a:cubicBezTo>
                  <a:cubicBezTo>
                    <a:pt x="842" y="463"/>
                    <a:pt x="641" y="263"/>
                    <a:pt x="416" y="62"/>
                  </a:cubicBezTo>
                  <a:cubicBezTo>
                    <a:pt x="387" y="26"/>
                    <a:pt x="349" y="10"/>
                    <a:pt x="313" y="10"/>
                  </a:cubicBezTo>
                  <a:cubicBezTo>
                    <a:pt x="226" y="10"/>
                    <a:pt x="152" y="99"/>
                    <a:pt x="240" y="188"/>
                  </a:cubicBezTo>
                  <a:cubicBezTo>
                    <a:pt x="441" y="413"/>
                    <a:pt x="641" y="639"/>
                    <a:pt x="842" y="839"/>
                  </a:cubicBezTo>
                  <a:cubicBezTo>
                    <a:pt x="591" y="1040"/>
                    <a:pt x="316" y="1190"/>
                    <a:pt x="90" y="1416"/>
                  </a:cubicBezTo>
                  <a:cubicBezTo>
                    <a:pt x="1" y="1505"/>
                    <a:pt x="91" y="1674"/>
                    <a:pt x="200" y="1674"/>
                  </a:cubicBezTo>
                  <a:cubicBezTo>
                    <a:pt x="213" y="1674"/>
                    <a:pt x="227" y="1672"/>
                    <a:pt x="240" y="1666"/>
                  </a:cubicBezTo>
                  <a:cubicBezTo>
                    <a:pt x="541" y="1541"/>
                    <a:pt x="817" y="1290"/>
                    <a:pt x="1068" y="1065"/>
                  </a:cubicBezTo>
                  <a:cubicBezTo>
                    <a:pt x="1193" y="1215"/>
                    <a:pt x="1343" y="1366"/>
                    <a:pt x="1494" y="1466"/>
                  </a:cubicBezTo>
                  <a:cubicBezTo>
                    <a:pt x="1525" y="1481"/>
                    <a:pt x="1556" y="1488"/>
                    <a:pt x="1584" y="1488"/>
                  </a:cubicBezTo>
                  <a:cubicBezTo>
                    <a:pt x="1694" y="1488"/>
                    <a:pt x="1769" y="1385"/>
                    <a:pt x="1669" y="1265"/>
                  </a:cubicBezTo>
                  <a:cubicBezTo>
                    <a:pt x="1569" y="1115"/>
                    <a:pt x="1418" y="990"/>
                    <a:pt x="1268" y="864"/>
                  </a:cubicBezTo>
                  <a:cubicBezTo>
                    <a:pt x="1469" y="639"/>
                    <a:pt x="1669" y="413"/>
                    <a:pt x="1844" y="163"/>
                  </a:cubicBezTo>
                  <a:cubicBezTo>
                    <a:pt x="1882" y="88"/>
                    <a:pt x="1823" y="0"/>
                    <a:pt x="1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6224725" y="1327375"/>
              <a:ext cx="46400" cy="9125"/>
            </a:xfrm>
            <a:custGeom>
              <a:avLst/>
              <a:gdLst/>
              <a:ahLst/>
              <a:cxnLst/>
              <a:rect l="l" t="t" r="r" b="b"/>
              <a:pathLst>
                <a:path w="1856" h="365" extrusionOk="0">
                  <a:moveTo>
                    <a:pt x="1282" y="1"/>
                  </a:moveTo>
                  <a:cubicBezTo>
                    <a:pt x="1160" y="1"/>
                    <a:pt x="1041" y="7"/>
                    <a:pt x="928" y="7"/>
                  </a:cubicBezTo>
                  <a:lnTo>
                    <a:pt x="151" y="7"/>
                  </a:lnTo>
                  <a:cubicBezTo>
                    <a:pt x="1" y="7"/>
                    <a:pt x="26" y="258"/>
                    <a:pt x="151" y="258"/>
                  </a:cubicBezTo>
                  <a:cubicBezTo>
                    <a:pt x="427" y="283"/>
                    <a:pt x="677" y="308"/>
                    <a:pt x="953" y="308"/>
                  </a:cubicBezTo>
                  <a:cubicBezTo>
                    <a:pt x="1135" y="328"/>
                    <a:pt x="1334" y="365"/>
                    <a:pt x="1536" y="365"/>
                  </a:cubicBezTo>
                  <a:cubicBezTo>
                    <a:pt x="1584" y="365"/>
                    <a:pt x="1632" y="363"/>
                    <a:pt x="1680" y="358"/>
                  </a:cubicBezTo>
                  <a:cubicBezTo>
                    <a:pt x="1855" y="308"/>
                    <a:pt x="1780" y="82"/>
                    <a:pt x="1655" y="32"/>
                  </a:cubicBezTo>
                  <a:cubicBezTo>
                    <a:pt x="1529" y="7"/>
                    <a:pt x="1404" y="1"/>
                    <a:pt x="1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6217875" y="1343050"/>
              <a:ext cx="49475" cy="9600"/>
            </a:xfrm>
            <a:custGeom>
              <a:avLst/>
              <a:gdLst/>
              <a:ahLst/>
              <a:cxnLst/>
              <a:rect l="l" t="t" r="r" b="b"/>
              <a:pathLst>
                <a:path w="1979" h="384" extrusionOk="0">
                  <a:moveTo>
                    <a:pt x="134" y="0"/>
                  </a:moveTo>
                  <a:cubicBezTo>
                    <a:pt x="0" y="0"/>
                    <a:pt x="13" y="236"/>
                    <a:pt x="174" y="282"/>
                  </a:cubicBezTo>
                  <a:cubicBezTo>
                    <a:pt x="475" y="357"/>
                    <a:pt x="801" y="382"/>
                    <a:pt x="1102" y="382"/>
                  </a:cubicBezTo>
                  <a:cubicBezTo>
                    <a:pt x="1157" y="382"/>
                    <a:pt x="1215" y="383"/>
                    <a:pt x="1274" y="383"/>
                  </a:cubicBezTo>
                  <a:cubicBezTo>
                    <a:pt x="1512" y="383"/>
                    <a:pt x="1768" y="367"/>
                    <a:pt x="1929" y="207"/>
                  </a:cubicBezTo>
                  <a:cubicBezTo>
                    <a:pt x="1979" y="157"/>
                    <a:pt x="1954" y="32"/>
                    <a:pt x="1854" y="32"/>
                  </a:cubicBezTo>
                  <a:cubicBezTo>
                    <a:pt x="1787" y="12"/>
                    <a:pt x="1721" y="4"/>
                    <a:pt x="1655" y="4"/>
                  </a:cubicBezTo>
                  <a:cubicBezTo>
                    <a:pt x="1471" y="4"/>
                    <a:pt x="1286" y="63"/>
                    <a:pt x="1102" y="82"/>
                  </a:cubicBezTo>
                  <a:cubicBezTo>
                    <a:pt x="801" y="82"/>
                    <a:pt x="500" y="57"/>
                    <a:pt x="174" y="7"/>
                  </a:cubicBezTo>
                  <a:cubicBezTo>
                    <a:pt x="160" y="2"/>
                    <a:pt x="147"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6284250" y="1264050"/>
              <a:ext cx="44700" cy="50275"/>
            </a:xfrm>
            <a:custGeom>
              <a:avLst/>
              <a:gdLst/>
              <a:ahLst/>
              <a:cxnLst/>
              <a:rect l="l" t="t" r="r" b="b"/>
              <a:pathLst>
                <a:path w="1788" h="2011" extrusionOk="0">
                  <a:moveTo>
                    <a:pt x="495" y="0"/>
                  </a:moveTo>
                  <a:cubicBezTo>
                    <a:pt x="458" y="0"/>
                    <a:pt x="427" y="25"/>
                    <a:pt x="427" y="84"/>
                  </a:cubicBezTo>
                  <a:cubicBezTo>
                    <a:pt x="402" y="510"/>
                    <a:pt x="402" y="911"/>
                    <a:pt x="376" y="1337"/>
                  </a:cubicBezTo>
                  <a:cubicBezTo>
                    <a:pt x="376" y="1411"/>
                    <a:pt x="445" y="1499"/>
                    <a:pt x="522" y="1499"/>
                  </a:cubicBezTo>
                  <a:cubicBezTo>
                    <a:pt x="548" y="1499"/>
                    <a:pt x="576" y="1488"/>
                    <a:pt x="602" y="1462"/>
                  </a:cubicBezTo>
                  <a:cubicBezTo>
                    <a:pt x="727" y="1387"/>
                    <a:pt x="878" y="1262"/>
                    <a:pt x="1028" y="1212"/>
                  </a:cubicBezTo>
                  <a:cubicBezTo>
                    <a:pt x="1080" y="1186"/>
                    <a:pt x="1128" y="1173"/>
                    <a:pt x="1173" y="1173"/>
                  </a:cubicBezTo>
                  <a:cubicBezTo>
                    <a:pt x="1300" y="1173"/>
                    <a:pt x="1392" y="1276"/>
                    <a:pt x="1429" y="1462"/>
                  </a:cubicBezTo>
                  <a:cubicBezTo>
                    <a:pt x="1354" y="1537"/>
                    <a:pt x="1279" y="1588"/>
                    <a:pt x="1204" y="1613"/>
                  </a:cubicBezTo>
                  <a:cubicBezTo>
                    <a:pt x="878" y="1713"/>
                    <a:pt x="502" y="1713"/>
                    <a:pt x="176" y="1713"/>
                  </a:cubicBezTo>
                  <a:cubicBezTo>
                    <a:pt x="1" y="1713"/>
                    <a:pt x="51" y="1963"/>
                    <a:pt x="176" y="1989"/>
                  </a:cubicBezTo>
                  <a:cubicBezTo>
                    <a:pt x="271" y="2000"/>
                    <a:pt x="413" y="2011"/>
                    <a:pt x="573" y="2011"/>
                  </a:cubicBezTo>
                  <a:cubicBezTo>
                    <a:pt x="1087" y="2011"/>
                    <a:pt x="1787" y="1903"/>
                    <a:pt x="1730" y="1387"/>
                  </a:cubicBezTo>
                  <a:cubicBezTo>
                    <a:pt x="1730" y="1136"/>
                    <a:pt x="1479" y="936"/>
                    <a:pt x="1254" y="911"/>
                  </a:cubicBezTo>
                  <a:cubicBezTo>
                    <a:pt x="1213" y="902"/>
                    <a:pt x="1173" y="898"/>
                    <a:pt x="1134" y="898"/>
                  </a:cubicBezTo>
                  <a:cubicBezTo>
                    <a:pt x="957" y="898"/>
                    <a:pt x="796" y="984"/>
                    <a:pt x="652" y="1086"/>
                  </a:cubicBezTo>
                  <a:cubicBezTo>
                    <a:pt x="652" y="760"/>
                    <a:pt x="627" y="460"/>
                    <a:pt x="627" y="134"/>
                  </a:cubicBezTo>
                  <a:cubicBezTo>
                    <a:pt x="627" y="58"/>
                    <a:pt x="553"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6255000" y="1287300"/>
              <a:ext cx="30525" cy="9800"/>
            </a:xfrm>
            <a:custGeom>
              <a:avLst/>
              <a:gdLst/>
              <a:ahLst/>
              <a:cxnLst/>
              <a:rect l="l" t="t" r="r" b="b"/>
              <a:pathLst>
                <a:path w="1221" h="392" extrusionOk="0">
                  <a:moveTo>
                    <a:pt x="633" y="1"/>
                  </a:moveTo>
                  <a:cubicBezTo>
                    <a:pt x="472" y="1"/>
                    <a:pt x="310" y="20"/>
                    <a:pt x="193" y="31"/>
                  </a:cubicBezTo>
                  <a:cubicBezTo>
                    <a:pt x="1" y="55"/>
                    <a:pt x="62" y="333"/>
                    <a:pt x="245" y="333"/>
                  </a:cubicBezTo>
                  <a:cubicBezTo>
                    <a:pt x="252" y="333"/>
                    <a:pt x="260" y="333"/>
                    <a:pt x="268" y="332"/>
                  </a:cubicBezTo>
                  <a:cubicBezTo>
                    <a:pt x="444" y="332"/>
                    <a:pt x="619" y="332"/>
                    <a:pt x="820" y="357"/>
                  </a:cubicBezTo>
                  <a:cubicBezTo>
                    <a:pt x="888" y="371"/>
                    <a:pt x="949" y="392"/>
                    <a:pt x="1011" y="392"/>
                  </a:cubicBezTo>
                  <a:cubicBezTo>
                    <a:pt x="1062" y="392"/>
                    <a:pt x="1114" y="377"/>
                    <a:pt x="1171" y="332"/>
                  </a:cubicBezTo>
                  <a:cubicBezTo>
                    <a:pt x="1221" y="307"/>
                    <a:pt x="1196" y="231"/>
                    <a:pt x="1171" y="181"/>
                  </a:cubicBezTo>
                  <a:cubicBezTo>
                    <a:pt x="1069" y="37"/>
                    <a:pt x="852"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6334375" y="1284100"/>
              <a:ext cx="37000" cy="37050"/>
            </a:xfrm>
            <a:custGeom>
              <a:avLst/>
              <a:gdLst/>
              <a:ahLst/>
              <a:cxnLst/>
              <a:rect l="l" t="t" r="r" b="b"/>
              <a:pathLst>
                <a:path w="1480" h="1482" extrusionOk="0">
                  <a:moveTo>
                    <a:pt x="916" y="0"/>
                  </a:moveTo>
                  <a:cubicBezTo>
                    <a:pt x="875" y="0"/>
                    <a:pt x="838" y="25"/>
                    <a:pt x="828" y="84"/>
                  </a:cubicBezTo>
                  <a:cubicBezTo>
                    <a:pt x="803" y="334"/>
                    <a:pt x="752" y="560"/>
                    <a:pt x="677" y="786"/>
                  </a:cubicBezTo>
                  <a:cubicBezTo>
                    <a:pt x="502" y="811"/>
                    <a:pt x="326" y="836"/>
                    <a:pt x="176" y="836"/>
                  </a:cubicBezTo>
                  <a:cubicBezTo>
                    <a:pt x="1" y="861"/>
                    <a:pt x="76" y="1111"/>
                    <a:pt x="201" y="1111"/>
                  </a:cubicBezTo>
                  <a:cubicBezTo>
                    <a:pt x="326" y="1086"/>
                    <a:pt x="452" y="1061"/>
                    <a:pt x="577" y="1061"/>
                  </a:cubicBezTo>
                  <a:cubicBezTo>
                    <a:pt x="527" y="1161"/>
                    <a:pt x="502" y="1262"/>
                    <a:pt x="527" y="1362"/>
                  </a:cubicBezTo>
                  <a:cubicBezTo>
                    <a:pt x="527" y="1435"/>
                    <a:pt x="581" y="1482"/>
                    <a:pt x="639" y="1482"/>
                  </a:cubicBezTo>
                  <a:cubicBezTo>
                    <a:pt x="660" y="1482"/>
                    <a:pt x="682" y="1476"/>
                    <a:pt x="702" y="1462"/>
                  </a:cubicBezTo>
                  <a:cubicBezTo>
                    <a:pt x="828" y="1362"/>
                    <a:pt x="903" y="1187"/>
                    <a:pt x="928" y="1011"/>
                  </a:cubicBezTo>
                  <a:cubicBezTo>
                    <a:pt x="1103" y="1011"/>
                    <a:pt x="1304" y="1011"/>
                    <a:pt x="1429" y="911"/>
                  </a:cubicBezTo>
                  <a:cubicBezTo>
                    <a:pt x="1479" y="861"/>
                    <a:pt x="1479" y="786"/>
                    <a:pt x="1429" y="760"/>
                  </a:cubicBezTo>
                  <a:cubicBezTo>
                    <a:pt x="1341" y="731"/>
                    <a:pt x="1253" y="719"/>
                    <a:pt x="1165" y="719"/>
                  </a:cubicBezTo>
                  <a:cubicBezTo>
                    <a:pt x="1103" y="719"/>
                    <a:pt x="1040" y="725"/>
                    <a:pt x="978" y="735"/>
                  </a:cubicBezTo>
                  <a:cubicBezTo>
                    <a:pt x="1028" y="535"/>
                    <a:pt x="1053" y="334"/>
                    <a:pt x="1053" y="134"/>
                  </a:cubicBezTo>
                  <a:cubicBezTo>
                    <a:pt x="1053" y="58"/>
                    <a:pt x="979" y="0"/>
                    <a:pt x="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6379900" y="1245050"/>
              <a:ext cx="273425" cy="77750"/>
            </a:xfrm>
            <a:custGeom>
              <a:avLst/>
              <a:gdLst/>
              <a:ahLst/>
              <a:cxnLst/>
              <a:rect l="l" t="t" r="r" b="b"/>
              <a:pathLst>
                <a:path w="10937" h="3110" extrusionOk="0">
                  <a:moveTo>
                    <a:pt x="2086" y="1"/>
                  </a:moveTo>
                  <a:cubicBezTo>
                    <a:pt x="1680" y="1"/>
                    <a:pt x="1294" y="60"/>
                    <a:pt x="1087" y="292"/>
                  </a:cubicBezTo>
                  <a:cubicBezTo>
                    <a:pt x="886" y="518"/>
                    <a:pt x="886" y="944"/>
                    <a:pt x="861" y="1195"/>
                  </a:cubicBezTo>
                  <a:cubicBezTo>
                    <a:pt x="811" y="1671"/>
                    <a:pt x="761" y="2147"/>
                    <a:pt x="711" y="2623"/>
                  </a:cubicBezTo>
                  <a:cubicBezTo>
                    <a:pt x="535" y="2348"/>
                    <a:pt x="360" y="2047"/>
                    <a:pt x="185" y="1746"/>
                  </a:cubicBezTo>
                  <a:cubicBezTo>
                    <a:pt x="168" y="1721"/>
                    <a:pt x="140" y="1710"/>
                    <a:pt x="112" y="1710"/>
                  </a:cubicBezTo>
                  <a:cubicBezTo>
                    <a:pt x="57" y="1710"/>
                    <a:pt x="1" y="1754"/>
                    <a:pt x="34" y="1821"/>
                  </a:cubicBezTo>
                  <a:cubicBezTo>
                    <a:pt x="235" y="2222"/>
                    <a:pt x="460" y="2623"/>
                    <a:pt x="686" y="3024"/>
                  </a:cubicBezTo>
                  <a:cubicBezTo>
                    <a:pt x="712" y="3077"/>
                    <a:pt x="774" y="3109"/>
                    <a:pt x="826" y="3109"/>
                  </a:cubicBezTo>
                  <a:cubicBezTo>
                    <a:pt x="872" y="3109"/>
                    <a:pt x="911" y="3083"/>
                    <a:pt x="911" y="3024"/>
                  </a:cubicBezTo>
                  <a:cubicBezTo>
                    <a:pt x="1037" y="2072"/>
                    <a:pt x="836" y="718"/>
                    <a:pt x="1889" y="317"/>
                  </a:cubicBezTo>
                  <a:cubicBezTo>
                    <a:pt x="2002" y="272"/>
                    <a:pt x="2155" y="257"/>
                    <a:pt x="2325" y="257"/>
                  </a:cubicBezTo>
                  <a:cubicBezTo>
                    <a:pt x="2723" y="257"/>
                    <a:pt x="3212" y="343"/>
                    <a:pt x="3493" y="343"/>
                  </a:cubicBezTo>
                  <a:cubicBezTo>
                    <a:pt x="3969" y="343"/>
                    <a:pt x="4445" y="343"/>
                    <a:pt x="4921" y="368"/>
                  </a:cubicBezTo>
                  <a:cubicBezTo>
                    <a:pt x="6342" y="386"/>
                    <a:pt x="7775" y="445"/>
                    <a:pt x="9213" y="445"/>
                  </a:cubicBezTo>
                  <a:cubicBezTo>
                    <a:pt x="9728" y="445"/>
                    <a:pt x="10245" y="438"/>
                    <a:pt x="10761" y="418"/>
                  </a:cubicBezTo>
                  <a:cubicBezTo>
                    <a:pt x="10937" y="418"/>
                    <a:pt x="10886" y="117"/>
                    <a:pt x="10736" y="117"/>
                  </a:cubicBezTo>
                  <a:cubicBezTo>
                    <a:pt x="9580" y="47"/>
                    <a:pt x="8412" y="26"/>
                    <a:pt x="7244" y="26"/>
                  </a:cubicBezTo>
                  <a:cubicBezTo>
                    <a:pt x="5906" y="26"/>
                    <a:pt x="4567" y="53"/>
                    <a:pt x="3242" y="67"/>
                  </a:cubicBezTo>
                  <a:cubicBezTo>
                    <a:pt x="2960" y="67"/>
                    <a:pt x="2512" y="1"/>
                    <a:pt x="2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6441975" y="1278000"/>
              <a:ext cx="42800" cy="51575"/>
            </a:xfrm>
            <a:custGeom>
              <a:avLst/>
              <a:gdLst/>
              <a:ahLst/>
              <a:cxnLst/>
              <a:rect l="l" t="t" r="r" b="b"/>
              <a:pathLst>
                <a:path w="1712" h="2063" extrusionOk="0">
                  <a:moveTo>
                    <a:pt x="405" y="1"/>
                  </a:moveTo>
                  <a:cubicBezTo>
                    <a:pt x="367" y="1"/>
                    <a:pt x="333" y="22"/>
                    <a:pt x="333" y="77"/>
                  </a:cubicBezTo>
                  <a:cubicBezTo>
                    <a:pt x="333" y="528"/>
                    <a:pt x="283" y="979"/>
                    <a:pt x="283" y="1456"/>
                  </a:cubicBezTo>
                  <a:cubicBezTo>
                    <a:pt x="283" y="1525"/>
                    <a:pt x="368" y="1619"/>
                    <a:pt x="445" y="1619"/>
                  </a:cubicBezTo>
                  <a:cubicBezTo>
                    <a:pt x="479" y="1619"/>
                    <a:pt x="511" y="1602"/>
                    <a:pt x="534" y="1556"/>
                  </a:cubicBezTo>
                  <a:cubicBezTo>
                    <a:pt x="634" y="1405"/>
                    <a:pt x="709" y="1255"/>
                    <a:pt x="860" y="1155"/>
                  </a:cubicBezTo>
                  <a:cubicBezTo>
                    <a:pt x="933" y="1106"/>
                    <a:pt x="1002" y="1081"/>
                    <a:pt x="1063" y="1081"/>
                  </a:cubicBezTo>
                  <a:cubicBezTo>
                    <a:pt x="1189" y="1081"/>
                    <a:pt x="1285" y="1186"/>
                    <a:pt x="1336" y="1405"/>
                  </a:cubicBezTo>
                  <a:cubicBezTo>
                    <a:pt x="1311" y="1506"/>
                    <a:pt x="1235" y="1581"/>
                    <a:pt x="1160" y="1631"/>
                  </a:cubicBezTo>
                  <a:cubicBezTo>
                    <a:pt x="1042" y="1705"/>
                    <a:pt x="802" y="1770"/>
                    <a:pt x="589" y="1770"/>
                  </a:cubicBezTo>
                  <a:cubicBezTo>
                    <a:pt x="440" y="1770"/>
                    <a:pt x="305" y="1738"/>
                    <a:pt x="233" y="1656"/>
                  </a:cubicBezTo>
                  <a:cubicBezTo>
                    <a:pt x="209" y="1638"/>
                    <a:pt x="182" y="1630"/>
                    <a:pt x="156" y="1630"/>
                  </a:cubicBezTo>
                  <a:cubicBezTo>
                    <a:pt x="74" y="1630"/>
                    <a:pt x="0" y="1711"/>
                    <a:pt x="58" y="1806"/>
                  </a:cubicBezTo>
                  <a:cubicBezTo>
                    <a:pt x="158" y="2007"/>
                    <a:pt x="347" y="2063"/>
                    <a:pt x="559" y="2063"/>
                  </a:cubicBezTo>
                  <a:cubicBezTo>
                    <a:pt x="665" y="2063"/>
                    <a:pt x="776" y="2049"/>
                    <a:pt x="885" y="2032"/>
                  </a:cubicBezTo>
                  <a:cubicBezTo>
                    <a:pt x="1235" y="2007"/>
                    <a:pt x="1586" y="1806"/>
                    <a:pt x="1662" y="1431"/>
                  </a:cubicBezTo>
                  <a:cubicBezTo>
                    <a:pt x="1712" y="1105"/>
                    <a:pt x="1511" y="854"/>
                    <a:pt x="1210" y="804"/>
                  </a:cubicBezTo>
                  <a:cubicBezTo>
                    <a:pt x="1154" y="789"/>
                    <a:pt x="1101" y="782"/>
                    <a:pt x="1049" y="782"/>
                  </a:cubicBezTo>
                  <a:cubicBezTo>
                    <a:pt x="846" y="782"/>
                    <a:pt x="679" y="890"/>
                    <a:pt x="559" y="1030"/>
                  </a:cubicBezTo>
                  <a:cubicBezTo>
                    <a:pt x="534" y="704"/>
                    <a:pt x="534" y="403"/>
                    <a:pt x="509" y="77"/>
                  </a:cubicBezTo>
                  <a:cubicBezTo>
                    <a:pt x="509" y="35"/>
                    <a:pt x="454"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6481950" y="1268900"/>
              <a:ext cx="35400" cy="27425"/>
            </a:xfrm>
            <a:custGeom>
              <a:avLst/>
              <a:gdLst/>
              <a:ahLst/>
              <a:cxnLst/>
              <a:rect l="l" t="t" r="r" b="b"/>
              <a:pathLst>
                <a:path w="1416" h="1097" extrusionOk="0">
                  <a:moveTo>
                    <a:pt x="256" y="0"/>
                  </a:moveTo>
                  <a:cubicBezTo>
                    <a:pt x="175" y="0"/>
                    <a:pt x="97" y="47"/>
                    <a:pt x="37" y="165"/>
                  </a:cubicBezTo>
                  <a:cubicBezTo>
                    <a:pt x="1" y="221"/>
                    <a:pt x="86" y="303"/>
                    <a:pt x="153" y="303"/>
                  </a:cubicBezTo>
                  <a:cubicBezTo>
                    <a:pt x="177" y="303"/>
                    <a:pt x="200" y="292"/>
                    <a:pt x="213" y="266"/>
                  </a:cubicBezTo>
                  <a:cubicBezTo>
                    <a:pt x="228" y="250"/>
                    <a:pt x="242" y="244"/>
                    <a:pt x="253" y="244"/>
                  </a:cubicBezTo>
                  <a:cubicBezTo>
                    <a:pt x="338" y="244"/>
                    <a:pt x="338" y="592"/>
                    <a:pt x="338" y="592"/>
                  </a:cubicBezTo>
                  <a:cubicBezTo>
                    <a:pt x="338" y="667"/>
                    <a:pt x="338" y="717"/>
                    <a:pt x="363" y="792"/>
                  </a:cubicBezTo>
                  <a:cubicBezTo>
                    <a:pt x="413" y="917"/>
                    <a:pt x="489" y="1018"/>
                    <a:pt x="614" y="1068"/>
                  </a:cubicBezTo>
                  <a:cubicBezTo>
                    <a:pt x="667" y="1089"/>
                    <a:pt x="720" y="1097"/>
                    <a:pt x="773" y="1097"/>
                  </a:cubicBezTo>
                  <a:cubicBezTo>
                    <a:pt x="845" y="1097"/>
                    <a:pt x="917" y="1082"/>
                    <a:pt x="990" y="1068"/>
                  </a:cubicBezTo>
                  <a:cubicBezTo>
                    <a:pt x="1115" y="1043"/>
                    <a:pt x="1291" y="1043"/>
                    <a:pt x="1391" y="917"/>
                  </a:cubicBezTo>
                  <a:cubicBezTo>
                    <a:pt x="1416" y="892"/>
                    <a:pt x="1391" y="842"/>
                    <a:pt x="1366" y="792"/>
                  </a:cubicBezTo>
                  <a:cubicBezTo>
                    <a:pt x="1306" y="718"/>
                    <a:pt x="1230" y="696"/>
                    <a:pt x="1146" y="696"/>
                  </a:cubicBezTo>
                  <a:cubicBezTo>
                    <a:pt x="1088" y="696"/>
                    <a:pt x="1026" y="707"/>
                    <a:pt x="965" y="717"/>
                  </a:cubicBezTo>
                  <a:cubicBezTo>
                    <a:pt x="898" y="730"/>
                    <a:pt x="824" y="758"/>
                    <a:pt x="762" y="758"/>
                  </a:cubicBezTo>
                  <a:cubicBezTo>
                    <a:pt x="707" y="758"/>
                    <a:pt x="662" y="737"/>
                    <a:pt x="639" y="667"/>
                  </a:cubicBezTo>
                  <a:cubicBezTo>
                    <a:pt x="614" y="566"/>
                    <a:pt x="639" y="441"/>
                    <a:pt x="614" y="366"/>
                  </a:cubicBezTo>
                  <a:cubicBezTo>
                    <a:pt x="581" y="183"/>
                    <a:pt x="415"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6523800" y="1310425"/>
              <a:ext cx="53075" cy="12150"/>
            </a:xfrm>
            <a:custGeom>
              <a:avLst/>
              <a:gdLst/>
              <a:ahLst/>
              <a:cxnLst/>
              <a:rect l="l" t="t" r="r" b="b"/>
              <a:pathLst>
                <a:path w="2123" h="486" extrusionOk="0">
                  <a:moveTo>
                    <a:pt x="1513" y="0"/>
                  </a:moveTo>
                  <a:cubicBezTo>
                    <a:pt x="1075" y="0"/>
                    <a:pt x="597" y="107"/>
                    <a:pt x="193" y="184"/>
                  </a:cubicBezTo>
                  <a:cubicBezTo>
                    <a:pt x="1" y="208"/>
                    <a:pt x="85" y="486"/>
                    <a:pt x="248" y="486"/>
                  </a:cubicBezTo>
                  <a:cubicBezTo>
                    <a:pt x="254" y="486"/>
                    <a:pt x="261" y="485"/>
                    <a:pt x="268" y="484"/>
                  </a:cubicBezTo>
                  <a:cubicBezTo>
                    <a:pt x="544" y="434"/>
                    <a:pt x="820" y="409"/>
                    <a:pt x="1095" y="384"/>
                  </a:cubicBezTo>
                  <a:cubicBezTo>
                    <a:pt x="1164" y="378"/>
                    <a:pt x="1235" y="376"/>
                    <a:pt x="1306" y="376"/>
                  </a:cubicBezTo>
                  <a:cubicBezTo>
                    <a:pt x="1378" y="376"/>
                    <a:pt x="1451" y="378"/>
                    <a:pt x="1525" y="378"/>
                  </a:cubicBezTo>
                  <a:cubicBezTo>
                    <a:pt x="1672" y="378"/>
                    <a:pt x="1822" y="372"/>
                    <a:pt x="1973" y="334"/>
                  </a:cubicBezTo>
                  <a:cubicBezTo>
                    <a:pt x="2123" y="284"/>
                    <a:pt x="2023" y="58"/>
                    <a:pt x="1897" y="33"/>
                  </a:cubicBezTo>
                  <a:cubicBezTo>
                    <a:pt x="1775" y="10"/>
                    <a:pt x="1646"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6581250" y="1283075"/>
              <a:ext cx="36800" cy="48550"/>
            </a:xfrm>
            <a:custGeom>
              <a:avLst/>
              <a:gdLst/>
              <a:ahLst/>
              <a:cxnLst/>
              <a:rect l="l" t="t" r="r" b="b"/>
              <a:pathLst>
                <a:path w="1472" h="1942" extrusionOk="0">
                  <a:moveTo>
                    <a:pt x="128" y="0"/>
                  </a:moveTo>
                  <a:cubicBezTo>
                    <a:pt x="94" y="0"/>
                    <a:pt x="61" y="22"/>
                    <a:pt x="50" y="75"/>
                  </a:cubicBezTo>
                  <a:cubicBezTo>
                    <a:pt x="0" y="375"/>
                    <a:pt x="151" y="726"/>
                    <a:pt x="451" y="877"/>
                  </a:cubicBezTo>
                  <a:cubicBezTo>
                    <a:pt x="534" y="918"/>
                    <a:pt x="647" y="937"/>
                    <a:pt x="766" y="937"/>
                  </a:cubicBezTo>
                  <a:cubicBezTo>
                    <a:pt x="863" y="937"/>
                    <a:pt x="963" y="924"/>
                    <a:pt x="1053" y="902"/>
                  </a:cubicBezTo>
                  <a:lnTo>
                    <a:pt x="1053" y="902"/>
                  </a:lnTo>
                  <a:cubicBezTo>
                    <a:pt x="1028" y="952"/>
                    <a:pt x="1003" y="1002"/>
                    <a:pt x="1003" y="1052"/>
                  </a:cubicBezTo>
                  <a:cubicBezTo>
                    <a:pt x="928" y="1303"/>
                    <a:pt x="827" y="1553"/>
                    <a:pt x="827" y="1804"/>
                  </a:cubicBezTo>
                  <a:cubicBezTo>
                    <a:pt x="827" y="1859"/>
                    <a:pt x="895" y="1942"/>
                    <a:pt x="961" y="1942"/>
                  </a:cubicBezTo>
                  <a:cubicBezTo>
                    <a:pt x="984" y="1942"/>
                    <a:pt x="1008" y="1931"/>
                    <a:pt x="1028" y="1904"/>
                  </a:cubicBezTo>
                  <a:cubicBezTo>
                    <a:pt x="1153" y="1679"/>
                    <a:pt x="1178" y="1428"/>
                    <a:pt x="1253" y="1177"/>
                  </a:cubicBezTo>
                  <a:cubicBezTo>
                    <a:pt x="1304" y="902"/>
                    <a:pt x="1379" y="626"/>
                    <a:pt x="1454" y="350"/>
                  </a:cubicBezTo>
                  <a:cubicBezTo>
                    <a:pt x="1472" y="262"/>
                    <a:pt x="1377" y="173"/>
                    <a:pt x="1302" y="173"/>
                  </a:cubicBezTo>
                  <a:cubicBezTo>
                    <a:pt x="1271" y="173"/>
                    <a:pt x="1243" y="188"/>
                    <a:pt x="1228" y="225"/>
                  </a:cubicBezTo>
                  <a:cubicBezTo>
                    <a:pt x="1203" y="325"/>
                    <a:pt x="1203" y="400"/>
                    <a:pt x="1178" y="476"/>
                  </a:cubicBezTo>
                  <a:lnTo>
                    <a:pt x="1153" y="476"/>
                  </a:lnTo>
                  <a:cubicBezTo>
                    <a:pt x="991" y="499"/>
                    <a:pt x="872" y="629"/>
                    <a:pt x="697" y="629"/>
                  </a:cubicBezTo>
                  <a:cubicBezTo>
                    <a:pt x="682" y="629"/>
                    <a:pt x="667" y="628"/>
                    <a:pt x="652" y="626"/>
                  </a:cubicBezTo>
                  <a:cubicBezTo>
                    <a:pt x="376" y="576"/>
                    <a:pt x="226" y="350"/>
                    <a:pt x="226" y="100"/>
                  </a:cubicBezTo>
                  <a:cubicBezTo>
                    <a:pt x="226" y="42"/>
                    <a:pt x="175"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6626975" y="1299300"/>
              <a:ext cx="36375" cy="29225"/>
            </a:xfrm>
            <a:custGeom>
              <a:avLst/>
              <a:gdLst/>
              <a:ahLst/>
              <a:cxnLst/>
              <a:rect l="l" t="t" r="r" b="b"/>
              <a:pathLst>
                <a:path w="1455" h="1169" extrusionOk="0">
                  <a:moveTo>
                    <a:pt x="1032" y="0"/>
                  </a:moveTo>
                  <a:cubicBezTo>
                    <a:pt x="633" y="0"/>
                    <a:pt x="264" y="199"/>
                    <a:pt x="51" y="553"/>
                  </a:cubicBezTo>
                  <a:cubicBezTo>
                    <a:pt x="1" y="604"/>
                    <a:pt x="26" y="679"/>
                    <a:pt x="51" y="729"/>
                  </a:cubicBezTo>
                  <a:cubicBezTo>
                    <a:pt x="139" y="852"/>
                    <a:pt x="276" y="913"/>
                    <a:pt x="419" y="913"/>
                  </a:cubicBezTo>
                  <a:cubicBezTo>
                    <a:pt x="480" y="913"/>
                    <a:pt x="542" y="902"/>
                    <a:pt x="602" y="879"/>
                  </a:cubicBezTo>
                  <a:cubicBezTo>
                    <a:pt x="803" y="829"/>
                    <a:pt x="928" y="704"/>
                    <a:pt x="1079" y="579"/>
                  </a:cubicBezTo>
                  <a:cubicBezTo>
                    <a:pt x="1079" y="754"/>
                    <a:pt x="1079" y="954"/>
                    <a:pt x="1154" y="1080"/>
                  </a:cubicBezTo>
                  <a:cubicBezTo>
                    <a:pt x="1182" y="1136"/>
                    <a:pt x="1234" y="1169"/>
                    <a:pt x="1283" y="1169"/>
                  </a:cubicBezTo>
                  <a:cubicBezTo>
                    <a:pt x="1321" y="1169"/>
                    <a:pt x="1357" y="1149"/>
                    <a:pt x="1379" y="1105"/>
                  </a:cubicBezTo>
                  <a:cubicBezTo>
                    <a:pt x="1455" y="879"/>
                    <a:pt x="1379" y="579"/>
                    <a:pt x="1379" y="353"/>
                  </a:cubicBezTo>
                  <a:cubicBezTo>
                    <a:pt x="1357" y="263"/>
                    <a:pt x="1294" y="174"/>
                    <a:pt x="1192" y="174"/>
                  </a:cubicBezTo>
                  <a:cubicBezTo>
                    <a:pt x="1180" y="174"/>
                    <a:pt x="1167" y="175"/>
                    <a:pt x="1154" y="178"/>
                  </a:cubicBezTo>
                  <a:cubicBezTo>
                    <a:pt x="1003" y="228"/>
                    <a:pt x="878" y="353"/>
                    <a:pt x="728" y="453"/>
                  </a:cubicBezTo>
                  <a:cubicBezTo>
                    <a:pt x="659" y="522"/>
                    <a:pt x="507" y="632"/>
                    <a:pt x="386" y="632"/>
                  </a:cubicBezTo>
                  <a:cubicBezTo>
                    <a:pt x="374" y="632"/>
                    <a:pt x="363" y="631"/>
                    <a:pt x="352" y="629"/>
                  </a:cubicBezTo>
                  <a:cubicBezTo>
                    <a:pt x="527" y="353"/>
                    <a:pt x="803" y="203"/>
                    <a:pt x="1129" y="178"/>
                  </a:cubicBezTo>
                  <a:cubicBezTo>
                    <a:pt x="1229" y="152"/>
                    <a:pt x="1179" y="2"/>
                    <a:pt x="1104" y="2"/>
                  </a:cubicBezTo>
                  <a:cubicBezTo>
                    <a:pt x="1080" y="1"/>
                    <a:pt x="1056"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6673350" y="1296825"/>
              <a:ext cx="38875" cy="34700"/>
            </a:xfrm>
            <a:custGeom>
              <a:avLst/>
              <a:gdLst/>
              <a:ahLst/>
              <a:cxnLst/>
              <a:rect l="l" t="t" r="r" b="b"/>
              <a:pathLst>
                <a:path w="1555" h="1388" extrusionOk="0">
                  <a:moveTo>
                    <a:pt x="1028" y="1"/>
                  </a:moveTo>
                  <a:cubicBezTo>
                    <a:pt x="552" y="1"/>
                    <a:pt x="1" y="402"/>
                    <a:pt x="101" y="953"/>
                  </a:cubicBezTo>
                  <a:cubicBezTo>
                    <a:pt x="151" y="1229"/>
                    <a:pt x="351" y="1354"/>
                    <a:pt x="602" y="1379"/>
                  </a:cubicBezTo>
                  <a:cubicBezTo>
                    <a:pt x="655" y="1384"/>
                    <a:pt x="715" y="1387"/>
                    <a:pt x="776" y="1387"/>
                  </a:cubicBezTo>
                  <a:cubicBezTo>
                    <a:pt x="1033" y="1387"/>
                    <a:pt x="1338" y="1336"/>
                    <a:pt x="1479" y="1154"/>
                  </a:cubicBezTo>
                  <a:cubicBezTo>
                    <a:pt x="1554" y="1079"/>
                    <a:pt x="1479" y="953"/>
                    <a:pt x="1404" y="953"/>
                  </a:cubicBezTo>
                  <a:cubicBezTo>
                    <a:pt x="1396" y="952"/>
                    <a:pt x="1387" y="952"/>
                    <a:pt x="1376" y="952"/>
                  </a:cubicBezTo>
                  <a:cubicBezTo>
                    <a:pt x="1232" y="952"/>
                    <a:pt x="901" y="1049"/>
                    <a:pt x="665" y="1049"/>
                  </a:cubicBezTo>
                  <a:cubicBezTo>
                    <a:pt x="514" y="1049"/>
                    <a:pt x="402" y="1009"/>
                    <a:pt x="402" y="878"/>
                  </a:cubicBezTo>
                  <a:cubicBezTo>
                    <a:pt x="402" y="552"/>
                    <a:pt x="777" y="277"/>
                    <a:pt x="1078" y="226"/>
                  </a:cubicBezTo>
                  <a:cubicBezTo>
                    <a:pt x="1204" y="201"/>
                    <a:pt x="1153" y="1"/>
                    <a:pt x="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6295525" y="1342575"/>
              <a:ext cx="356550" cy="21250"/>
            </a:xfrm>
            <a:custGeom>
              <a:avLst/>
              <a:gdLst/>
              <a:ahLst/>
              <a:cxnLst/>
              <a:rect l="l" t="t" r="r" b="b"/>
              <a:pathLst>
                <a:path w="14262" h="850" extrusionOk="0">
                  <a:moveTo>
                    <a:pt x="126" y="0"/>
                  </a:moveTo>
                  <a:cubicBezTo>
                    <a:pt x="1" y="0"/>
                    <a:pt x="26" y="201"/>
                    <a:pt x="126" y="201"/>
                  </a:cubicBezTo>
                  <a:cubicBezTo>
                    <a:pt x="2507" y="477"/>
                    <a:pt x="4913" y="602"/>
                    <a:pt x="7319" y="702"/>
                  </a:cubicBezTo>
                  <a:cubicBezTo>
                    <a:pt x="8744" y="750"/>
                    <a:pt x="10221" y="849"/>
                    <a:pt x="11676" y="849"/>
                  </a:cubicBezTo>
                  <a:cubicBezTo>
                    <a:pt x="12499" y="849"/>
                    <a:pt x="13315" y="818"/>
                    <a:pt x="14111" y="727"/>
                  </a:cubicBezTo>
                  <a:cubicBezTo>
                    <a:pt x="14261" y="702"/>
                    <a:pt x="14236" y="502"/>
                    <a:pt x="14111" y="477"/>
                  </a:cubicBezTo>
                  <a:cubicBezTo>
                    <a:pt x="13055" y="385"/>
                    <a:pt x="11983" y="367"/>
                    <a:pt x="10909" y="367"/>
                  </a:cubicBezTo>
                  <a:cubicBezTo>
                    <a:pt x="10204" y="367"/>
                    <a:pt x="9497" y="374"/>
                    <a:pt x="8794" y="374"/>
                  </a:cubicBezTo>
                  <a:cubicBezTo>
                    <a:pt x="8233" y="374"/>
                    <a:pt x="7673" y="369"/>
                    <a:pt x="7119" y="351"/>
                  </a:cubicBezTo>
                  <a:cubicBezTo>
                    <a:pt x="4788" y="251"/>
                    <a:pt x="2457" y="101"/>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6402675" y="1373100"/>
              <a:ext cx="75050" cy="40425"/>
            </a:xfrm>
            <a:custGeom>
              <a:avLst/>
              <a:gdLst/>
              <a:ahLst/>
              <a:cxnLst/>
              <a:rect l="l" t="t" r="r" b="b"/>
              <a:pathLst>
                <a:path w="3002" h="1617" extrusionOk="0">
                  <a:moveTo>
                    <a:pt x="1148" y="1"/>
                  </a:moveTo>
                  <a:cubicBezTo>
                    <a:pt x="943" y="1"/>
                    <a:pt x="707" y="104"/>
                    <a:pt x="552" y="208"/>
                  </a:cubicBezTo>
                  <a:cubicBezTo>
                    <a:pt x="444" y="273"/>
                    <a:pt x="522" y="449"/>
                    <a:pt x="625" y="449"/>
                  </a:cubicBezTo>
                  <a:cubicBezTo>
                    <a:pt x="642" y="449"/>
                    <a:pt x="660" y="444"/>
                    <a:pt x="677" y="434"/>
                  </a:cubicBezTo>
                  <a:cubicBezTo>
                    <a:pt x="746" y="385"/>
                    <a:pt x="811" y="359"/>
                    <a:pt x="871" y="359"/>
                  </a:cubicBezTo>
                  <a:cubicBezTo>
                    <a:pt x="966" y="359"/>
                    <a:pt x="1052" y="422"/>
                    <a:pt x="1128" y="559"/>
                  </a:cubicBezTo>
                  <a:cubicBezTo>
                    <a:pt x="1028" y="634"/>
                    <a:pt x="903" y="709"/>
                    <a:pt x="777" y="784"/>
                  </a:cubicBezTo>
                  <a:cubicBezTo>
                    <a:pt x="577" y="885"/>
                    <a:pt x="376" y="960"/>
                    <a:pt x="176" y="1010"/>
                  </a:cubicBezTo>
                  <a:cubicBezTo>
                    <a:pt x="0" y="1060"/>
                    <a:pt x="126" y="1286"/>
                    <a:pt x="226" y="1311"/>
                  </a:cubicBezTo>
                  <a:cubicBezTo>
                    <a:pt x="752" y="1436"/>
                    <a:pt x="1304" y="1536"/>
                    <a:pt x="1830" y="1586"/>
                  </a:cubicBezTo>
                  <a:cubicBezTo>
                    <a:pt x="1989" y="1597"/>
                    <a:pt x="2144" y="1617"/>
                    <a:pt x="2293" y="1617"/>
                  </a:cubicBezTo>
                  <a:cubicBezTo>
                    <a:pt x="2494" y="1617"/>
                    <a:pt x="2684" y="1580"/>
                    <a:pt x="2858" y="1436"/>
                  </a:cubicBezTo>
                  <a:cubicBezTo>
                    <a:pt x="3002" y="1333"/>
                    <a:pt x="2858" y="1128"/>
                    <a:pt x="2719" y="1128"/>
                  </a:cubicBezTo>
                  <a:cubicBezTo>
                    <a:pt x="2689" y="1128"/>
                    <a:pt x="2659" y="1138"/>
                    <a:pt x="2632" y="1160"/>
                  </a:cubicBezTo>
                  <a:cubicBezTo>
                    <a:pt x="2483" y="1267"/>
                    <a:pt x="2292" y="1301"/>
                    <a:pt x="2092" y="1301"/>
                  </a:cubicBezTo>
                  <a:cubicBezTo>
                    <a:pt x="1822" y="1301"/>
                    <a:pt x="1534" y="1239"/>
                    <a:pt x="1304" y="1211"/>
                  </a:cubicBezTo>
                  <a:cubicBezTo>
                    <a:pt x="1153" y="1185"/>
                    <a:pt x="1003" y="1160"/>
                    <a:pt x="853" y="1135"/>
                  </a:cubicBezTo>
                  <a:cubicBezTo>
                    <a:pt x="1228" y="985"/>
                    <a:pt x="1655" y="709"/>
                    <a:pt x="1554" y="358"/>
                  </a:cubicBezTo>
                  <a:cubicBezTo>
                    <a:pt x="1506" y="92"/>
                    <a:pt x="1340"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6485375" y="1381475"/>
              <a:ext cx="44375" cy="32650"/>
            </a:xfrm>
            <a:custGeom>
              <a:avLst/>
              <a:gdLst/>
              <a:ahLst/>
              <a:cxnLst/>
              <a:rect l="l" t="t" r="r" b="b"/>
              <a:pathLst>
                <a:path w="1775" h="1306" extrusionOk="0">
                  <a:moveTo>
                    <a:pt x="978" y="0"/>
                  </a:moveTo>
                  <a:cubicBezTo>
                    <a:pt x="822" y="0"/>
                    <a:pt x="663" y="65"/>
                    <a:pt x="527" y="174"/>
                  </a:cubicBezTo>
                  <a:cubicBezTo>
                    <a:pt x="301" y="349"/>
                    <a:pt x="1" y="650"/>
                    <a:pt x="201" y="926"/>
                  </a:cubicBezTo>
                  <a:cubicBezTo>
                    <a:pt x="288" y="1070"/>
                    <a:pt x="440" y="1123"/>
                    <a:pt x="602" y="1123"/>
                  </a:cubicBezTo>
                  <a:cubicBezTo>
                    <a:pt x="722" y="1123"/>
                    <a:pt x="846" y="1094"/>
                    <a:pt x="953" y="1051"/>
                  </a:cubicBezTo>
                  <a:cubicBezTo>
                    <a:pt x="1078" y="1001"/>
                    <a:pt x="1204" y="951"/>
                    <a:pt x="1304" y="850"/>
                  </a:cubicBezTo>
                  <a:cubicBezTo>
                    <a:pt x="1304" y="1051"/>
                    <a:pt x="1379" y="1201"/>
                    <a:pt x="1580" y="1302"/>
                  </a:cubicBezTo>
                  <a:cubicBezTo>
                    <a:pt x="1590" y="1304"/>
                    <a:pt x="1601" y="1305"/>
                    <a:pt x="1611" y="1305"/>
                  </a:cubicBezTo>
                  <a:cubicBezTo>
                    <a:pt x="1699" y="1305"/>
                    <a:pt x="1775" y="1216"/>
                    <a:pt x="1730" y="1126"/>
                  </a:cubicBezTo>
                  <a:cubicBezTo>
                    <a:pt x="1605" y="876"/>
                    <a:pt x="1580" y="675"/>
                    <a:pt x="1655" y="374"/>
                  </a:cubicBezTo>
                  <a:cubicBezTo>
                    <a:pt x="1672" y="272"/>
                    <a:pt x="1573" y="170"/>
                    <a:pt x="1493" y="170"/>
                  </a:cubicBezTo>
                  <a:cubicBezTo>
                    <a:pt x="1454" y="170"/>
                    <a:pt x="1420" y="193"/>
                    <a:pt x="1404" y="249"/>
                  </a:cubicBezTo>
                  <a:cubicBezTo>
                    <a:pt x="1304" y="575"/>
                    <a:pt x="953" y="825"/>
                    <a:pt x="602" y="825"/>
                  </a:cubicBezTo>
                  <a:cubicBezTo>
                    <a:pt x="502" y="825"/>
                    <a:pt x="402" y="825"/>
                    <a:pt x="477" y="675"/>
                  </a:cubicBezTo>
                  <a:cubicBezTo>
                    <a:pt x="502" y="600"/>
                    <a:pt x="602" y="525"/>
                    <a:pt x="652" y="475"/>
                  </a:cubicBezTo>
                  <a:cubicBezTo>
                    <a:pt x="759" y="350"/>
                    <a:pt x="905" y="237"/>
                    <a:pt x="1070" y="237"/>
                  </a:cubicBezTo>
                  <a:cubicBezTo>
                    <a:pt x="1137" y="237"/>
                    <a:pt x="1207" y="256"/>
                    <a:pt x="1279" y="299"/>
                  </a:cubicBezTo>
                  <a:cubicBezTo>
                    <a:pt x="1296" y="312"/>
                    <a:pt x="1312" y="318"/>
                    <a:pt x="1326" y="318"/>
                  </a:cubicBezTo>
                  <a:cubicBezTo>
                    <a:pt x="1393" y="318"/>
                    <a:pt x="1416" y="190"/>
                    <a:pt x="1354" y="149"/>
                  </a:cubicBezTo>
                  <a:cubicBezTo>
                    <a:pt x="1240" y="46"/>
                    <a:pt x="1110" y="0"/>
                    <a:pt x="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ítulo 6">
            <a:extLst>
              <a:ext uri="{FF2B5EF4-FFF2-40B4-BE49-F238E27FC236}">
                <a16:creationId xmlns:a16="http://schemas.microsoft.com/office/drawing/2014/main" id="{6516AE09-7D58-44CD-8985-26EF61198E86}"/>
              </a:ext>
            </a:extLst>
          </p:cNvPr>
          <p:cNvSpPr>
            <a:spLocks noGrp="1"/>
          </p:cNvSpPr>
          <p:nvPr>
            <p:ph type="subTitle" idx="4"/>
          </p:nvPr>
        </p:nvSpPr>
        <p:spPr>
          <a:xfrm>
            <a:off x="4860332" y="931449"/>
            <a:ext cx="4176777" cy="406800"/>
          </a:xfrm>
        </p:spPr>
        <p:txBody>
          <a:bodyPr/>
          <a:lstStyle/>
          <a:p>
            <a:r>
              <a:rPr lang="es-MX" dirty="0">
                <a:effectLst>
                  <a:outerShdw blurRad="38100" dist="38100" dir="2700000" algn="tl">
                    <a:srgbClr val="000000">
                      <a:alpha val="43137"/>
                    </a:srgbClr>
                  </a:outerShdw>
                </a:effectLst>
              </a:rPr>
              <a:t>3. Estimular el desarrollo de contar y descoger con flexibilidad del procedimiento de cálculo más eficaz.</a:t>
            </a:r>
          </a:p>
        </p:txBody>
      </p:sp>
      <p:pic>
        <p:nvPicPr>
          <p:cNvPr id="50" name="Picture 2" descr="Vectores de stock de Suma y resta, ilustraciones de Suma y resta sin  royalties | Depositphotos®">
            <a:extLst>
              <a:ext uri="{FF2B5EF4-FFF2-40B4-BE49-F238E27FC236}">
                <a16:creationId xmlns:a16="http://schemas.microsoft.com/office/drawing/2014/main" id="{0036FCEC-5A9C-4745-A5D0-D40CE0D6A82B}"/>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48" t="23055" r="55307" b="59044"/>
          <a:stretch/>
        </p:blipFill>
        <p:spPr bwMode="auto">
          <a:xfrm>
            <a:off x="-171468" y="-73703"/>
            <a:ext cx="1601955" cy="92074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Vectores de stock de Suma y resta, ilustraciones de Suma y resta sin  royalties | Depositphotos®">
            <a:extLst>
              <a:ext uri="{FF2B5EF4-FFF2-40B4-BE49-F238E27FC236}">
                <a16:creationId xmlns:a16="http://schemas.microsoft.com/office/drawing/2014/main" id="{0BE754F4-DFE2-489D-AC2D-642667A777F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7893" t="12536" r="21128" b="57278"/>
          <a:stretch/>
        </p:blipFill>
        <p:spPr bwMode="auto">
          <a:xfrm>
            <a:off x="8201611" y="2516708"/>
            <a:ext cx="1255426" cy="122329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Vectores de stock de Suma y resta, ilustraciones de Suma y resta sin  royalties | Depositphotos®">
            <a:extLst>
              <a:ext uri="{FF2B5EF4-FFF2-40B4-BE49-F238E27FC236}">
                <a16:creationId xmlns:a16="http://schemas.microsoft.com/office/drawing/2014/main" id="{C4950A90-9B30-40D0-8481-1E943DF02B6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9007" t="53057" r="8179" b="17970"/>
          <a:stretch/>
        </p:blipFill>
        <p:spPr bwMode="auto">
          <a:xfrm>
            <a:off x="3650391" y="1853785"/>
            <a:ext cx="1463065" cy="99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546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824;p30">
            <a:extLst>
              <a:ext uri="{FF2B5EF4-FFF2-40B4-BE49-F238E27FC236}">
                <a16:creationId xmlns:a16="http://schemas.microsoft.com/office/drawing/2014/main" id="{F8AF493A-E8C6-46DA-9E70-519D8FA5F511}"/>
              </a:ext>
            </a:extLst>
          </p:cNvPr>
          <p:cNvSpPr txBox="1">
            <a:spLocks/>
          </p:cNvSpPr>
          <p:nvPr/>
        </p:nvSpPr>
        <p:spPr>
          <a:xfrm>
            <a:off x="278411" y="1044518"/>
            <a:ext cx="8711180" cy="2531537"/>
          </a:xfrm>
          <a:prstGeom prst="rect">
            <a:avLst/>
          </a:prstGeom>
          <a:noFill/>
          <a:ln>
            <a:noFill/>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Muli"/>
              <a:buNone/>
              <a:defRPr sz="20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9pPr>
          </a:lstStyle>
          <a:p>
            <a:pPr algn="l">
              <a:lnSpc>
                <a:spcPct val="150000"/>
              </a:lnSpc>
            </a:pPr>
            <a:r>
              <a:rPr lang="es-MX" sz="1600" b="1" dirty="0">
                <a:solidFill>
                  <a:schemeClr val="tx1"/>
                </a:solidFill>
                <a:effectLst>
                  <a:outerShdw blurRad="38100" dist="38100" dir="2700000" algn="tl">
                    <a:srgbClr val="000000">
                      <a:alpha val="43137"/>
                    </a:srgbClr>
                  </a:outerShdw>
                </a:effectLst>
                <a:latin typeface="Comic Sans MS" panose="030F0702030302020204" pitchFamily="66" charset="0"/>
              </a:rPr>
              <a:t>1.Exponer explícitamente la conexión existente entre la multiplicación y la adición repetida</a:t>
            </a:r>
          </a:p>
          <a:p>
            <a:pPr algn="l">
              <a:lnSpc>
                <a:spcPct val="150000"/>
              </a:lnSpc>
              <a:buFont typeface="Arial" panose="020B0604020202020204" pitchFamily="34" charset="0"/>
              <a:buChar char="•"/>
            </a:pPr>
            <a:r>
              <a:rPr lang="es-MX" sz="1600" dirty="0">
                <a:solidFill>
                  <a:schemeClr val="bg2"/>
                </a:solidFill>
                <a:latin typeface="Comic Sans MS" panose="030F0702030302020204" pitchFamily="66" charset="0"/>
              </a:rPr>
              <a:t>Las dificultades con esta operación básica es porque los niños no ven la colección entre esta nueva operación y su conocimiento existente.</a:t>
            </a:r>
          </a:p>
          <a:p>
            <a:pPr algn="l">
              <a:lnSpc>
                <a:spcPct val="150000"/>
              </a:lnSpc>
              <a:buFont typeface="Arial" panose="020B0604020202020204" pitchFamily="34" charset="0"/>
              <a:buChar char="•"/>
            </a:pPr>
            <a:r>
              <a:rPr lang="es-MX" sz="1600" dirty="0">
                <a:solidFill>
                  <a:schemeClr val="bg2"/>
                </a:solidFill>
                <a:latin typeface="Comic Sans MS" panose="030F0702030302020204" pitchFamily="66" charset="0"/>
              </a:rPr>
              <a:t>A veces la enseñanza con apoyo simplemente se establece en ayudar al niño a hacer esta conexión de una manera más fácil entendible para el niño según sus capacidades</a:t>
            </a:r>
          </a:p>
          <a:p>
            <a:pPr marL="127000" indent="0" algn="l">
              <a:lnSpc>
                <a:spcPct val="150000"/>
              </a:lnSpc>
            </a:pPr>
            <a:r>
              <a:rPr lang="es-MX" sz="1600" b="1" dirty="0">
                <a:solidFill>
                  <a:schemeClr val="tx1"/>
                </a:solidFill>
                <a:effectLst>
                  <a:outerShdw blurRad="38100" dist="38100" dir="2700000" algn="tl">
                    <a:srgbClr val="000000">
                      <a:alpha val="43137"/>
                    </a:srgbClr>
                  </a:outerShdw>
                </a:effectLst>
                <a:latin typeface="Comic Sans MS" panose="030F0702030302020204" pitchFamily="66" charset="0"/>
              </a:rPr>
              <a:t>2. Estimular explícitamente contar a intervalos, sobre todo para combinaciones grandes y difíciles de calcular.</a:t>
            </a:r>
          </a:p>
          <a:p>
            <a:pPr marL="412750" indent="-285750" algn="l">
              <a:lnSpc>
                <a:spcPct val="150000"/>
              </a:lnSpc>
              <a:buFont typeface="Arial" panose="020B0604020202020204" pitchFamily="34" charset="0"/>
              <a:buChar char="•"/>
            </a:pPr>
            <a:r>
              <a:rPr lang="es-MX" sz="1600" dirty="0">
                <a:solidFill>
                  <a:schemeClr val="bg2"/>
                </a:solidFill>
                <a:latin typeface="Comic Sans MS" panose="030F0702030302020204" pitchFamily="66" charset="0"/>
              </a:rPr>
              <a:t>Normalmente los niños multiplica números pequeños hasta 5 × 5 con poca dificultad pero suelen tener dificultades con problemas en donde intervienen los número 6 a 9.</a:t>
            </a:r>
          </a:p>
        </p:txBody>
      </p:sp>
      <p:sp>
        <p:nvSpPr>
          <p:cNvPr id="19" name="Rectángulo 18">
            <a:extLst>
              <a:ext uri="{FF2B5EF4-FFF2-40B4-BE49-F238E27FC236}">
                <a16:creationId xmlns:a16="http://schemas.microsoft.com/office/drawing/2014/main" id="{918BA825-2DCB-44BA-A3E9-44052BCE85E2}"/>
              </a:ext>
            </a:extLst>
          </p:cNvPr>
          <p:cNvSpPr/>
          <p:nvPr/>
        </p:nvSpPr>
        <p:spPr>
          <a:xfrm>
            <a:off x="2687393" y="-150291"/>
            <a:ext cx="4047903" cy="1234953"/>
          </a:xfrm>
          <a:prstGeom prst="rect">
            <a:avLst/>
          </a:prstGeom>
          <a:effectLst>
            <a:outerShdw blurRad="50800" dist="38100" dir="2700000" algn="tl" rotWithShape="0">
              <a:prstClr val="black">
                <a:alpha val="40000"/>
              </a:prstClr>
            </a:outerShdw>
          </a:effectLst>
        </p:spPr>
        <p:txBody>
          <a:bodyPr wrap="none">
            <a:spAutoFit/>
          </a:bodyPr>
          <a:lstStyle/>
          <a:p>
            <a:pPr>
              <a:lnSpc>
                <a:spcPct val="150000"/>
              </a:lnSpc>
            </a:pPr>
            <a:r>
              <a:rPr lang="es-MX" sz="5400" b="1" dirty="0">
                <a:solidFill>
                  <a:schemeClr val="bg2"/>
                </a:solidFill>
                <a:effectLst>
                  <a:outerShdw blurRad="38100" dist="38100" dir="2700000" algn="tl">
                    <a:srgbClr val="000000">
                      <a:alpha val="43137"/>
                    </a:srgbClr>
                  </a:outerShdw>
                </a:effectLst>
                <a:latin typeface="Brusher" panose="00000500000000000000" pitchFamily="2" charset="0"/>
                <a:cs typeface="Itim" panose="020B0604020202020204" charset="-34"/>
              </a:rPr>
              <a:t>Multiplicación</a:t>
            </a:r>
            <a:endParaRPr lang="es-MX" sz="5400" dirty="0">
              <a:solidFill>
                <a:schemeClr val="bg2"/>
              </a:solidFill>
              <a:effectLst>
                <a:outerShdw blurRad="38100" dist="38100" dir="2700000" algn="tl">
                  <a:srgbClr val="000000">
                    <a:alpha val="43137"/>
                  </a:srgbClr>
                </a:outerShdw>
              </a:effectLst>
              <a:latin typeface="Brusher" panose="00000500000000000000" pitchFamily="2" charset="0"/>
              <a:cs typeface="Itim" panose="020B0604020202020204" charset="-34"/>
            </a:endParaRPr>
          </a:p>
        </p:txBody>
      </p:sp>
      <p:sp>
        <p:nvSpPr>
          <p:cNvPr id="2" name="Rectángulo 1">
            <a:extLst>
              <a:ext uri="{FF2B5EF4-FFF2-40B4-BE49-F238E27FC236}">
                <a16:creationId xmlns:a16="http://schemas.microsoft.com/office/drawing/2014/main" id="{7473431B-C799-4FAC-9F3E-4F2A7D79FD0B}"/>
              </a:ext>
            </a:extLst>
          </p:cNvPr>
          <p:cNvSpPr/>
          <p:nvPr/>
        </p:nvSpPr>
        <p:spPr>
          <a:xfrm>
            <a:off x="2687393" y="-189507"/>
            <a:ext cx="4020652" cy="1234953"/>
          </a:xfrm>
          <a:prstGeom prst="rect">
            <a:avLst/>
          </a:prstGeom>
          <a:effectLst>
            <a:outerShdw blurRad="50800" dist="38100" dir="2700000" algn="tl" rotWithShape="0">
              <a:prstClr val="black">
                <a:alpha val="40000"/>
              </a:prstClr>
            </a:outerShdw>
          </a:effectLst>
        </p:spPr>
        <p:txBody>
          <a:bodyPr wrap="none">
            <a:spAutoFit/>
          </a:bodyPr>
          <a:lstStyle/>
          <a:p>
            <a:pPr>
              <a:lnSpc>
                <a:spcPct val="150000"/>
              </a:lnSpc>
            </a:pPr>
            <a:r>
              <a:rPr lang="es-MX" sz="5400" dirty="0">
                <a:solidFill>
                  <a:schemeClr val="tx1"/>
                </a:solidFill>
                <a:effectLst>
                  <a:outerShdw blurRad="38100" dist="38100" dir="2700000" algn="tl">
                    <a:srgbClr val="000000">
                      <a:alpha val="43137"/>
                    </a:srgbClr>
                  </a:outerShdw>
                </a:effectLst>
                <a:latin typeface="Brusher" panose="00000500000000000000" pitchFamily="2" charset="0"/>
                <a:cs typeface="Itim" panose="020B0604020202020204" charset="-34"/>
              </a:rPr>
              <a:t>Multiplicación</a:t>
            </a:r>
          </a:p>
        </p:txBody>
      </p:sp>
      <p:pic>
        <p:nvPicPr>
          <p:cNvPr id="11266" name="Picture 2" descr="ejercicios de multiplicación para niños | Juegos para multiplicar, Juegos  multiplicaciones, Multiplicacion">
            <a:extLst>
              <a:ext uri="{FF2B5EF4-FFF2-40B4-BE49-F238E27FC236}">
                <a16:creationId xmlns:a16="http://schemas.microsoft.com/office/drawing/2014/main" id="{0247431D-67AF-4B85-8A62-FD7E30B2DB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958928" y="0"/>
            <a:ext cx="1906661" cy="123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9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905" name="Google Shape;905;p32"/>
          <p:cNvSpPr txBox="1">
            <a:spLocks noGrp="1"/>
          </p:cNvSpPr>
          <p:nvPr>
            <p:ph type="body" idx="1"/>
          </p:nvPr>
        </p:nvSpPr>
        <p:spPr>
          <a:xfrm>
            <a:off x="473968" y="722748"/>
            <a:ext cx="3242116" cy="1153500"/>
          </a:xfrm>
          <a:prstGeom prst="rect">
            <a:avLst/>
          </a:prstGeom>
        </p:spPr>
        <p:txBody>
          <a:bodyPr spcFirstLastPara="1" wrap="square" lIns="91425" tIns="91425" rIns="91425" bIns="91425" anchor="t" anchorCtr="0">
            <a:noAutofit/>
          </a:bodyPr>
          <a:lstStyle/>
          <a:p>
            <a:pPr marL="285750" indent="-285750" algn="l">
              <a:lnSpc>
                <a:spcPct val="150000"/>
              </a:lnSpc>
              <a:buSzPct val="100000"/>
              <a:buFont typeface="Wingdings" panose="05000000000000000000" pitchFamily="2" charset="2"/>
              <a:buChar char="v"/>
            </a:pPr>
            <a:r>
              <a:rPr lang="es-MX" sz="1400" dirty="0">
                <a:latin typeface="Comic Sans MS" panose="030F0702030302020204" pitchFamily="66" charset="0"/>
              </a:rPr>
              <a:t>Para problemas grandes, un ejemplo 7 × 6 el niño elige contar grupos de siete saca siete dedos y los cuenta cuando acaba anota siete en una hoja de papel después vuelve a contar siete dedos a partir del ocho y se anota 14 el proceso continúa hasta que el niño ha hecho seis anotaciones como se muestra continuación:</a:t>
            </a:r>
          </a:p>
        </p:txBody>
      </p:sp>
      <p:grpSp>
        <p:nvGrpSpPr>
          <p:cNvPr id="929" name="Google Shape;929;p32"/>
          <p:cNvGrpSpPr/>
          <p:nvPr/>
        </p:nvGrpSpPr>
        <p:grpSpPr>
          <a:xfrm rot="1386640">
            <a:off x="2854195" y="324741"/>
            <a:ext cx="806665"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n 3">
            <a:extLst>
              <a:ext uri="{FF2B5EF4-FFF2-40B4-BE49-F238E27FC236}">
                <a16:creationId xmlns:a16="http://schemas.microsoft.com/office/drawing/2014/main" id="{D72E075E-2235-4614-AC11-05BF7CEC11F1}"/>
              </a:ext>
            </a:extLst>
          </p:cNvPr>
          <p:cNvPicPr>
            <a:picLocks noChangeAspect="1"/>
          </p:cNvPicPr>
          <p:nvPr/>
        </p:nvPicPr>
        <p:blipFill>
          <a:blip r:embed="rId3"/>
          <a:stretch>
            <a:fillRect/>
          </a:stretch>
        </p:blipFill>
        <p:spPr>
          <a:xfrm>
            <a:off x="3899755" y="583343"/>
            <a:ext cx="1585998" cy="4072270"/>
          </a:xfrm>
          <a:prstGeom prst="roundRect">
            <a:avLst/>
          </a:prstGeom>
          <a:ln>
            <a:noFill/>
          </a:ln>
          <a:effectLst>
            <a:outerShdw blurRad="292100" dist="139700" dir="2700000" algn="tl" rotWithShape="0">
              <a:srgbClr val="333333">
                <a:alpha val="65000"/>
              </a:srgbClr>
            </a:outerShdw>
          </a:effectLst>
        </p:spPr>
      </p:pic>
      <p:sp>
        <p:nvSpPr>
          <p:cNvPr id="5" name="Rectángulo 4">
            <a:extLst>
              <a:ext uri="{FF2B5EF4-FFF2-40B4-BE49-F238E27FC236}">
                <a16:creationId xmlns:a16="http://schemas.microsoft.com/office/drawing/2014/main" id="{47C24E20-561B-411A-A98C-533D4DBCE017}"/>
              </a:ext>
            </a:extLst>
          </p:cNvPr>
          <p:cNvSpPr/>
          <p:nvPr/>
        </p:nvSpPr>
        <p:spPr>
          <a:xfrm>
            <a:off x="5488670" y="451324"/>
            <a:ext cx="3655330" cy="4580934"/>
          </a:xfrm>
          <a:prstGeom prst="rect">
            <a:avLst/>
          </a:prstGeom>
        </p:spPr>
        <p:txBody>
          <a:bodyPr wrap="square">
            <a:spAutoFit/>
          </a:bodyPr>
          <a:lstStyle/>
          <a:p>
            <a:pPr marL="285750" indent="-285750">
              <a:lnSpc>
                <a:spcPct val="150000"/>
              </a:lnSpc>
              <a:buClr>
                <a:schemeClr val="tx1"/>
              </a:buClr>
              <a:buSzPct val="150000"/>
              <a:buFont typeface="Wingdings" panose="05000000000000000000" pitchFamily="2" charset="2"/>
              <a:buChar char="v"/>
            </a:pPr>
            <a:r>
              <a:rPr lang="es-MX" dirty="0">
                <a:latin typeface="Comic Sans MS" panose="030F0702030302020204" pitchFamily="66" charset="0"/>
              </a:rPr>
              <a:t>Éste método vertical tiene muchas virtudes ya que  si un niño pierde la cuenta al contar, simplemente puede contar hacia arriba el número de entradas que haya hecho y seguir contando a partir de ahí. Para problemas con un multiplicador mayor, como 7 × 7 los niños pueden ir hacia abajo en la columna de los sietes hasta la última entrada y contar siete más a partir de ahí </a:t>
            </a:r>
          </a:p>
          <a:p>
            <a:pPr marL="285750" indent="-285750">
              <a:lnSpc>
                <a:spcPct val="150000"/>
              </a:lnSpc>
              <a:buClr>
                <a:schemeClr val="tx1"/>
              </a:buClr>
              <a:buSzPct val="150000"/>
              <a:buFont typeface="Wingdings" panose="05000000000000000000" pitchFamily="2" charset="2"/>
              <a:buChar char="v"/>
            </a:pPr>
            <a:r>
              <a:rPr lang="es-MX" dirty="0">
                <a:latin typeface="Comic Sans MS" panose="030F0702030302020204" pitchFamily="66" charset="0"/>
              </a:rPr>
              <a:t>Los niños pueden tener un registro completo de todas las combinaciones de multiplicación</a:t>
            </a:r>
          </a:p>
        </p:txBody>
      </p:sp>
    </p:spTree>
    <p:extLst>
      <p:ext uri="{BB962C8B-B14F-4D97-AF65-F5344CB8AC3E}">
        <p14:creationId xmlns:p14="http://schemas.microsoft.com/office/powerpoint/2010/main" val="293217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824;p30">
            <a:extLst>
              <a:ext uri="{FF2B5EF4-FFF2-40B4-BE49-F238E27FC236}">
                <a16:creationId xmlns:a16="http://schemas.microsoft.com/office/drawing/2014/main" id="{F8AF493A-E8C6-46DA-9E70-519D8FA5F511}"/>
              </a:ext>
            </a:extLst>
          </p:cNvPr>
          <p:cNvSpPr txBox="1">
            <a:spLocks/>
          </p:cNvSpPr>
          <p:nvPr/>
        </p:nvSpPr>
        <p:spPr>
          <a:xfrm>
            <a:off x="278411" y="1064618"/>
            <a:ext cx="8711180" cy="2531537"/>
          </a:xfrm>
          <a:prstGeom prst="rect">
            <a:avLst/>
          </a:prstGeom>
          <a:noFill/>
          <a:ln>
            <a:noFill/>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Muli"/>
              <a:buNone/>
              <a:defRPr sz="20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9pPr>
          </a:lstStyle>
          <a:p>
            <a:pPr algn="l">
              <a:lnSpc>
                <a:spcPct val="150000"/>
              </a:lnSpc>
              <a:buClr>
                <a:schemeClr val="tx1"/>
              </a:buClr>
              <a:buSzPct val="150000"/>
              <a:buFont typeface="Wingdings" panose="05000000000000000000" pitchFamily="2" charset="2"/>
              <a:buChar char="Ø"/>
            </a:pPr>
            <a:r>
              <a:rPr lang="es-MX" sz="1600" dirty="0">
                <a:solidFill>
                  <a:schemeClr val="bg2"/>
                </a:solidFill>
                <a:latin typeface="Comic Sans MS" panose="030F0702030302020204" pitchFamily="66" charset="0"/>
              </a:rPr>
              <a:t> La comprensión informal que tienen los niños de la aritmética guía su construcción o invención de procedimientos de cálculos concretos y mentales.</a:t>
            </a:r>
          </a:p>
          <a:p>
            <a:pPr algn="l">
              <a:lnSpc>
                <a:spcPct val="150000"/>
              </a:lnSpc>
              <a:buClr>
                <a:schemeClr val="tx1"/>
              </a:buClr>
              <a:buSzPct val="150000"/>
              <a:buFont typeface="Wingdings" panose="05000000000000000000" pitchFamily="2" charset="2"/>
              <a:buChar char="Ø"/>
            </a:pPr>
            <a:r>
              <a:rPr lang="es-MX" sz="1600" dirty="0">
                <a:solidFill>
                  <a:schemeClr val="bg2"/>
                </a:solidFill>
                <a:latin typeface="Comic Sans MS" panose="030F0702030302020204" pitchFamily="66" charset="0"/>
              </a:rPr>
              <a:t> Los niños ven de manera distinta 1+5 ó 5+1 como resultado los niños pueden sentirse obligados a calcular la suma de 1+5 aún cuando sepan que 5+1=6. </a:t>
            </a:r>
          </a:p>
          <a:p>
            <a:pPr algn="l">
              <a:lnSpc>
                <a:spcPct val="150000"/>
              </a:lnSpc>
              <a:buClr>
                <a:schemeClr val="tx1"/>
              </a:buClr>
              <a:buSzPct val="150000"/>
              <a:buFont typeface="Wingdings" panose="05000000000000000000" pitchFamily="2" charset="2"/>
              <a:buChar char="Ø"/>
            </a:pPr>
            <a:r>
              <a:rPr lang="es-MX" sz="1600" dirty="0">
                <a:solidFill>
                  <a:schemeClr val="bg2"/>
                </a:solidFill>
                <a:latin typeface="Comic Sans MS" panose="030F0702030302020204" pitchFamily="66" charset="0"/>
              </a:rPr>
              <a:t>Los niños aprenden que el orden de los </a:t>
            </a:r>
            <a:r>
              <a:rPr lang="es-MX" sz="1600" dirty="0" err="1">
                <a:solidFill>
                  <a:schemeClr val="bg2"/>
                </a:solidFill>
                <a:latin typeface="Comic Sans MS" panose="030F0702030302020204" pitchFamily="66" charset="0"/>
              </a:rPr>
              <a:t>sumándos</a:t>
            </a:r>
            <a:r>
              <a:rPr lang="es-MX" sz="1600" dirty="0">
                <a:solidFill>
                  <a:schemeClr val="bg2"/>
                </a:solidFill>
                <a:latin typeface="Comic Sans MS" panose="030F0702030302020204" pitchFamily="66" charset="0"/>
              </a:rPr>
              <a:t> no altera el resultado de los problemas, por tanto cuanto mayores sean los términos que intervengan en un problema más complicado será el procedimiento para llevar la cuenta.</a:t>
            </a:r>
          </a:p>
          <a:p>
            <a:pPr algn="l">
              <a:lnSpc>
                <a:spcPct val="150000"/>
              </a:lnSpc>
              <a:buClr>
                <a:schemeClr val="tx1"/>
              </a:buClr>
              <a:buSzPct val="150000"/>
              <a:buFont typeface="Wingdings" panose="05000000000000000000" pitchFamily="2" charset="2"/>
              <a:buChar char="Ø"/>
            </a:pPr>
            <a:r>
              <a:rPr lang="es-MX" sz="1600" dirty="0">
                <a:solidFill>
                  <a:schemeClr val="bg2"/>
                </a:solidFill>
                <a:latin typeface="Comic Sans MS" panose="030F0702030302020204" pitchFamily="66" charset="0"/>
              </a:rPr>
              <a:t>Las dificultades con el cálculo informal pueden producirse porque las técnicas para contar para llevar la cuenta que intervienen en el mismo no son adecuadas</a:t>
            </a:r>
          </a:p>
        </p:txBody>
      </p:sp>
      <p:sp>
        <p:nvSpPr>
          <p:cNvPr id="19" name="Rectángulo 18">
            <a:extLst>
              <a:ext uri="{FF2B5EF4-FFF2-40B4-BE49-F238E27FC236}">
                <a16:creationId xmlns:a16="http://schemas.microsoft.com/office/drawing/2014/main" id="{918BA825-2DCB-44BA-A3E9-44052BCE85E2}"/>
              </a:ext>
            </a:extLst>
          </p:cNvPr>
          <p:cNvSpPr/>
          <p:nvPr/>
        </p:nvSpPr>
        <p:spPr>
          <a:xfrm>
            <a:off x="2687393" y="-150291"/>
            <a:ext cx="2810385" cy="1234953"/>
          </a:xfrm>
          <a:prstGeom prst="rect">
            <a:avLst/>
          </a:prstGeom>
          <a:effectLst>
            <a:outerShdw blurRad="50800" dist="38100" dir="2700000" algn="tl" rotWithShape="0">
              <a:prstClr val="black">
                <a:alpha val="40000"/>
              </a:prstClr>
            </a:outerShdw>
          </a:effectLst>
        </p:spPr>
        <p:txBody>
          <a:bodyPr wrap="none">
            <a:spAutoFit/>
          </a:bodyPr>
          <a:lstStyle/>
          <a:p>
            <a:pPr>
              <a:lnSpc>
                <a:spcPct val="150000"/>
              </a:lnSpc>
            </a:pPr>
            <a:r>
              <a:rPr lang="es-MX" sz="5400" b="1" dirty="0">
                <a:solidFill>
                  <a:schemeClr val="bg2"/>
                </a:solidFill>
                <a:effectLst>
                  <a:outerShdw blurRad="38100" dist="38100" dir="2700000" algn="tl">
                    <a:srgbClr val="000000">
                      <a:alpha val="43137"/>
                    </a:srgbClr>
                  </a:outerShdw>
                </a:effectLst>
                <a:latin typeface="Brusher" panose="00000500000000000000" pitchFamily="2" charset="0"/>
                <a:cs typeface="Itim" panose="020B0604020202020204" charset="-34"/>
              </a:rPr>
              <a:t>Conclusión</a:t>
            </a:r>
            <a:endParaRPr lang="es-MX" sz="5400" dirty="0">
              <a:solidFill>
                <a:schemeClr val="bg2"/>
              </a:solidFill>
              <a:effectLst>
                <a:outerShdw blurRad="38100" dist="38100" dir="2700000" algn="tl">
                  <a:srgbClr val="000000">
                    <a:alpha val="43137"/>
                  </a:srgbClr>
                </a:outerShdw>
              </a:effectLst>
              <a:latin typeface="Brusher" panose="00000500000000000000" pitchFamily="2" charset="0"/>
              <a:cs typeface="Itim" panose="020B0604020202020204" charset="-34"/>
            </a:endParaRPr>
          </a:p>
        </p:txBody>
      </p:sp>
      <p:sp>
        <p:nvSpPr>
          <p:cNvPr id="2" name="Rectángulo 1">
            <a:extLst>
              <a:ext uri="{FF2B5EF4-FFF2-40B4-BE49-F238E27FC236}">
                <a16:creationId xmlns:a16="http://schemas.microsoft.com/office/drawing/2014/main" id="{7473431B-C799-4FAC-9F3E-4F2A7D79FD0B}"/>
              </a:ext>
            </a:extLst>
          </p:cNvPr>
          <p:cNvSpPr/>
          <p:nvPr/>
        </p:nvSpPr>
        <p:spPr>
          <a:xfrm>
            <a:off x="2714644" y="-179123"/>
            <a:ext cx="2783134" cy="1234953"/>
          </a:xfrm>
          <a:prstGeom prst="rect">
            <a:avLst/>
          </a:prstGeom>
          <a:effectLst>
            <a:outerShdw blurRad="50800" dist="38100" dir="2700000" algn="tl" rotWithShape="0">
              <a:prstClr val="black">
                <a:alpha val="40000"/>
              </a:prstClr>
            </a:outerShdw>
          </a:effectLst>
        </p:spPr>
        <p:txBody>
          <a:bodyPr wrap="none">
            <a:spAutoFit/>
          </a:bodyPr>
          <a:lstStyle/>
          <a:p>
            <a:pPr>
              <a:lnSpc>
                <a:spcPct val="150000"/>
              </a:lnSpc>
            </a:pPr>
            <a:r>
              <a:rPr lang="es-MX" sz="5400" dirty="0">
                <a:solidFill>
                  <a:schemeClr val="tx1"/>
                </a:solidFill>
                <a:effectLst>
                  <a:outerShdw blurRad="38100" dist="38100" dir="2700000" algn="tl">
                    <a:srgbClr val="000000">
                      <a:alpha val="43137"/>
                    </a:srgbClr>
                  </a:outerShdw>
                </a:effectLst>
                <a:latin typeface="Brusher" panose="00000500000000000000" pitchFamily="2" charset="0"/>
                <a:cs typeface="Itim" panose="020B0604020202020204" charset="-34"/>
              </a:rPr>
              <a:t>Conclusión</a:t>
            </a:r>
          </a:p>
        </p:txBody>
      </p:sp>
      <p:pic>
        <p:nvPicPr>
          <p:cNvPr id="11266" name="Picture 2" descr="ejercicios de multiplicación para niños | Juegos para multiplicar, Juegos  multiplicaciones, Multiplicacion">
            <a:extLst>
              <a:ext uri="{FF2B5EF4-FFF2-40B4-BE49-F238E27FC236}">
                <a16:creationId xmlns:a16="http://schemas.microsoft.com/office/drawing/2014/main" id="{0247431D-67AF-4B85-8A62-FD7E30B2DB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958928" y="0"/>
            <a:ext cx="1906661" cy="123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1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 name="Imagen 52" descr="Imagen que contiene Diagrama&#10;&#10;Descripción generada automáticamente">
            <a:extLst>
              <a:ext uri="{FF2B5EF4-FFF2-40B4-BE49-F238E27FC236}">
                <a16:creationId xmlns:a16="http://schemas.microsoft.com/office/drawing/2014/main" id="{D020F935-2AF1-4A7C-9531-28F19F0D980C}"/>
              </a:ext>
            </a:extLst>
          </p:cNvPr>
          <p:cNvPicPr>
            <a:picLocks noChangeAspect="1"/>
          </p:cNvPicPr>
          <p:nvPr/>
        </p:nvPicPr>
        <p:blipFill rotWithShape="1">
          <a:blip r:embed="rId3">
            <a:clrChange>
              <a:clrFrom>
                <a:srgbClr val="FFFFFF"/>
              </a:clrFrom>
              <a:clrTo>
                <a:srgbClr val="FFFFFF">
                  <a:alpha val="0"/>
                </a:srgbClr>
              </a:clrTo>
            </a:clrChange>
          </a:blip>
          <a:srcRect l="61135" t="60804"/>
          <a:stretch/>
        </p:blipFill>
        <p:spPr>
          <a:xfrm>
            <a:off x="423290" y="3347860"/>
            <a:ext cx="1952295" cy="2115376"/>
          </a:xfrm>
          <a:prstGeom prst="rect">
            <a:avLst/>
          </a:prstGeom>
        </p:spPr>
      </p:pic>
      <p:pic>
        <p:nvPicPr>
          <p:cNvPr id="54" name="Imagen 53" descr="Imagen que contiene Diagrama&#10;&#10;Descripción generada automáticamente">
            <a:extLst>
              <a:ext uri="{FF2B5EF4-FFF2-40B4-BE49-F238E27FC236}">
                <a16:creationId xmlns:a16="http://schemas.microsoft.com/office/drawing/2014/main" id="{B3F16941-7BC6-4B17-ADEB-7AD4BB57B8B6}"/>
              </a:ext>
            </a:extLst>
          </p:cNvPr>
          <p:cNvPicPr>
            <a:picLocks noChangeAspect="1"/>
          </p:cNvPicPr>
          <p:nvPr/>
        </p:nvPicPr>
        <p:blipFill rotWithShape="1">
          <a:blip r:embed="rId3">
            <a:clrChange>
              <a:clrFrom>
                <a:srgbClr val="FFFFFF"/>
              </a:clrFrom>
              <a:clrTo>
                <a:srgbClr val="FFFFFF">
                  <a:alpha val="0"/>
                </a:srgbClr>
              </a:clrTo>
            </a:clrChange>
          </a:blip>
          <a:srcRect l="61135" b="66157"/>
          <a:stretch/>
        </p:blipFill>
        <p:spPr>
          <a:xfrm>
            <a:off x="423290" y="346173"/>
            <a:ext cx="1787845" cy="1672629"/>
          </a:xfrm>
          <a:prstGeom prst="rect">
            <a:avLst/>
          </a:prstGeom>
        </p:spPr>
      </p:pic>
      <p:pic>
        <p:nvPicPr>
          <p:cNvPr id="55" name="Imagen 54" descr="Imagen que contiene Diagrama&#10;&#10;Descripción generada automáticamente">
            <a:extLst>
              <a:ext uri="{FF2B5EF4-FFF2-40B4-BE49-F238E27FC236}">
                <a16:creationId xmlns:a16="http://schemas.microsoft.com/office/drawing/2014/main" id="{20F60939-FB8B-4EAC-8990-914CB681B970}"/>
              </a:ext>
            </a:extLst>
          </p:cNvPr>
          <p:cNvPicPr>
            <a:picLocks noChangeAspect="1"/>
          </p:cNvPicPr>
          <p:nvPr/>
        </p:nvPicPr>
        <p:blipFill rotWithShape="1">
          <a:blip r:embed="rId3">
            <a:clrChange>
              <a:clrFrom>
                <a:srgbClr val="FFFFFF"/>
              </a:clrFrom>
              <a:clrTo>
                <a:srgbClr val="FFFFFF">
                  <a:alpha val="0"/>
                </a:srgbClr>
              </a:clrTo>
            </a:clrChange>
          </a:blip>
          <a:srcRect l="61135" t="30416" b="38752"/>
          <a:stretch/>
        </p:blipFill>
        <p:spPr>
          <a:xfrm>
            <a:off x="-160654" y="1675231"/>
            <a:ext cx="1882858" cy="1604798"/>
          </a:xfrm>
          <a:prstGeom prst="rect">
            <a:avLst/>
          </a:prstGeom>
        </p:spPr>
      </p:pic>
      <p:sp>
        <p:nvSpPr>
          <p:cNvPr id="56" name="Google Shape;824;p30">
            <a:extLst>
              <a:ext uri="{FF2B5EF4-FFF2-40B4-BE49-F238E27FC236}">
                <a16:creationId xmlns:a16="http://schemas.microsoft.com/office/drawing/2014/main" id="{1B45D924-CC9E-40E2-A1E1-C5906CC4E946}"/>
              </a:ext>
            </a:extLst>
          </p:cNvPr>
          <p:cNvSpPr txBox="1">
            <a:spLocks/>
          </p:cNvSpPr>
          <p:nvPr/>
        </p:nvSpPr>
        <p:spPr>
          <a:xfrm>
            <a:off x="1111422" y="660559"/>
            <a:ext cx="7727113" cy="2843183"/>
          </a:xfrm>
          <a:prstGeom prst="rect">
            <a:avLst/>
          </a:prstGeom>
          <a:noFill/>
          <a:ln>
            <a:noFill/>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Muli"/>
              <a:buNone/>
              <a:defRPr sz="20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9pPr>
          </a:lstStyle>
          <a:p>
            <a:endParaRPr lang="es-MX" dirty="0">
              <a:solidFill>
                <a:schemeClr val="tx1"/>
              </a:solidFill>
              <a:latin typeface="Itim" panose="020B0604020202020204" charset="-34"/>
              <a:cs typeface="Itim" panose="020B0604020202020204" charset="-34"/>
            </a:endParaRPr>
          </a:p>
          <a:p>
            <a:pPr indent="-468000" algn="l"/>
            <a:r>
              <a:rPr lang="es-MX" sz="1600" dirty="0">
                <a:latin typeface="Comic Sans MS" panose="030F0702030302020204" pitchFamily="66" charset="0"/>
              </a:rPr>
              <a:t>        Un claro ejemplo es cuando Aaron comenzaba a asistir al jardín de infancia, donde podía calcular rápidamente las sumas de problemas tipo N + 1 cómo 3 + 1 = - y 5 + 1 = -. Para otros problemas, incluyendo los de tipo 1 + N cómo 1 + 3 =_ y 1 + 5=_, Aron tenía que emplear objetos concretos para calcular la suma. </a:t>
            </a:r>
          </a:p>
          <a:p>
            <a:pPr indent="-468000" algn="l"/>
            <a:endParaRPr lang="es-MX" sz="1600" dirty="0">
              <a:latin typeface="Comic Sans MS" panose="030F0702030302020204" pitchFamily="66" charset="0"/>
            </a:endParaRPr>
          </a:p>
          <a:p>
            <a:pPr indent="-468000" algn="l"/>
            <a:endParaRPr lang="es-MX" sz="1600" dirty="0">
              <a:latin typeface="Comic Sans MS" panose="030F0702030302020204" pitchFamily="66" charset="0"/>
            </a:endParaRPr>
          </a:p>
          <a:p>
            <a:pPr indent="-468000" algn="l"/>
            <a:r>
              <a:rPr lang="es-MX" sz="1600" dirty="0">
                <a:latin typeface="Comic Sans MS" panose="030F0702030302020204" pitchFamily="66" charset="0"/>
              </a:rPr>
              <a:t>        La capacidad de Aaron para sumar mentalmente fue aumentando de manera gradual. Con problemas de tipo 1 + N, al principio empezaba a contar a partir del 1 (por ejemplo 1 + 3: “1, 2, 3, 4”). Hasta la primavera, ya resolvía automáticamente problemas de tipo 1 + N diciendo el número siguiente a N en la serie numérica. a finales de curso, Aaron había refinado el procedimiento para calcular los resultados de su más con sus mandos distintos de uno: empezaba con el cardinal del sumando mayor y contaba progresivamente a partir de él (por ejemplo, 2 + 6 :</a:t>
            </a:r>
            <a:r>
              <a:rPr lang="es-MX" sz="1600" i="1" dirty="0">
                <a:latin typeface="Comic Sans MS" panose="030F0702030302020204" pitchFamily="66" charset="0"/>
              </a:rPr>
              <a:t>t6</a:t>
            </a:r>
            <a:r>
              <a:rPr lang="es-MX" sz="1600" dirty="0">
                <a:latin typeface="Comic Sans MS" panose="030F0702030302020204" pitchFamily="66" charset="0"/>
              </a:rPr>
              <a:t>; 7, 8).</a:t>
            </a:r>
          </a:p>
          <a:p>
            <a:pPr marL="285750" indent="-285750">
              <a:lnSpc>
                <a:spcPct val="150000"/>
              </a:lnSpc>
              <a:buSzPct val="100000"/>
              <a:buFont typeface="Wingdings" panose="05000000000000000000" pitchFamily="2" charset="2"/>
              <a:buChar char="v"/>
            </a:pPr>
            <a:endParaRPr lang="es-MX" sz="1400" dirty="0">
              <a:latin typeface="Comic Sans MS" panose="030F0702030302020204" pitchFamily="66" charset="0"/>
            </a:endParaRPr>
          </a:p>
        </p:txBody>
      </p:sp>
      <p:sp>
        <p:nvSpPr>
          <p:cNvPr id="57" name="Google Shape;823;p30">
            <a:extLst>
              <a:ext uri="{FF2B5EF4-FFF2-40B4-BE49-F238E27FC236}">
                <a16:creationId xmlns:a16="http://schemas.microsoft.com/office/drawing/2014/main" id="{63C72601-C3DD-4CA0-B429-A1BA016AC7BF}"/>
              </a:ext>
            </a:extLst>
          </p:cNvPr>
          <p:cNvSpPr txBox="1">
            <a:spLocks/>
          </p:cNvSpPr>
          <p:nvPr/>
        </p:nvSpPr>
        <p:spPr>
          <a:xfrm>
            <a:off x="1176340" y="119277"/>
            <a:ext cx="7719931" cy="414291"/>
          </a:xfrm>
          <a:prstGeom prst="rect">
            <a:avLst/>
          </a:prstGeom>
          <a:noFill/>
          <a:ln>
            <a:noFill/>
          </a:ln>
          <a:effectLst>
            <a:outerShdw blurRad="50800" dist="38100" dir="2700000" algn="tl" rotWithShape="0">
              <a:prstClr val="black">
                <a:alpha val="40000"/>
              </a:prst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pPr algn="ctr"/>
            <a:r>
              <a:rPr lang="es-MX" sz="2800" dirty="0">
                <a:solidFill>
                  <a:schemeClr val="tx1"/>
                </a:solidFill>
                <a:effectLst>
                  <a:outerShdw blurRad="38100" dist="38100" dir="2700000" algn="tl">
                    <a:srgbClr val="000000">
                      <a:alpha val="43137"/>
                    </a:srgbClr>
                  </a:outerShdw>
                </a:effectLst>
                <a:latin typeface="Comic Sans MS" panose="030F0702030302020204" pitchFamily="66" charset="0"/>
              </a:rPr>
              <a:t>a)</a:t>
            </a:r>
            <a:r>
              <a:rPr lang="es-MX" sz="2800" dirty="0">
                <a:solidFill>
                  <a:schemeClr val="tx1"/>
                </a:solidFill>
                <a:effectLst>
                  <a:outerShdw blurRad="38100" dist="38100" dir="2700000" algn="tl">
                    <a:srgbClr val="000000">
                      <a:alpha val="43137"/>
                    </a:srgbClr>
                  </a:outerShdw>
                </a:effectLst>
                <a:latin typeface="Itim" panose="020B0604020202020204" charset="-34"/>
                <a:cs typeface="Itim" panose="020B0604020202020204" charset="-34"/>
              </a:rPr>
              <a:t>Bases para la adición y la sustracción informales </a:t>
            </a:r>
          </a:p>
        </p:txBody>
      </p:sp>
    </p:spTree>
    <p:extLst>
      <p:ext uri="{BB962C8B-B14F-4D97-AF65-F5344CB8AC3E}">
        <p14:creationId xmlns:p14="http://schemas.microsoft.com/office/powerpoint/2010/main" val="385049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Imagen 5" descr="Imagen que contiene Diagrama&#10;&#10;Descripción generada automáticamente">
            <a:extLst>
              <a:ext uri="{FF2B5EF4-FFF2-40B4-BE49-F238E27FC236}">
                <a16:creationId xmlns:a16="http://schemas.microsoft.com/office/drawing/2014/main" id="{DD36FAC4-8333-460E-8D7F-6D751A72B79F}"/>
              </a:ext>
            </a:extLst>
          </p:cNvPr>
          <p:cNvPicPr>
            <a:picLocks noChangeAspect="1"/>
          </p:cNvPicPr>
          <p:nvPr/>
        </p:nvPicPr>
        <p:blipFill rotWithShape="1">
          <a:blip r:embed="rId3">
            <a:clrChange>
              <a:clrFrom>
                <a:srgbClr val="FFFFFF"/>
              </a:clrFrom>
              <a:clrTo>
                <a:srgbClr val="FFFFFF">
                  <a:alpha val="0"/>
                </a:srgbClr>
              </a:clrTo>
            </a:clrChange>
          </a:blip>
          <a:srcRect l="14942" t="59834" r="54531" b="1"/>
          <a:stretch/>
        </p:blipFill>
        <p:spPr>
          <a:xfrm>
            <a:off x="7755278" y="3142162"/>
            <a:ext cx="1544836" cy="2183678"/>
          </a:xfrm>
          <a:prstGeom prst="rect">
            <a:avLst/>
          </a:prstGeom>
        </p:spPr>
      </p:pic>
      <p:pic>
        <p:nvPicPr>
          <p:cNvPr id="59" name="Imagen 58" descr="Imagen que contiene Diagrama&#10;&#10;Descripción generada automáticamente">
            <a:extLst>
              <a:ext uri="{FF2B5EF4-FFF2-40B4-BE49-F238E27FC236}">
                <a16:creationId xmlns:a16="http://schemas.microsoft.com/office/drawing/2014/main" id="{0B5E3CFC-FE20-4B80-8DD9-2B88AD10B799}"/>
              </a:ext>
            </a:extLst>
          </p:cNvPr>
          <p:cNvPicPr>
            <a:picLocks noChangeAspect="1"/>
          </p:cNvPicPr>
          <p:nvPr/>
        </p:nvPicPr>
        <p:blipFill rotWithShape="1">
          <a:blip r:embed="rId3">
            <a:clrChange>
              <a:clrFrom>
                <a:srgbClr val="FFFFFF"/>
              </a:clrFrom>
              <a:clrTo>
                <a:srgbClr val="FFFFFF">
                  <a:alpha val="0"/>
                </a:srgbClr>
              </a:clrTo>
            </a:clrChange>
          </a:blip>
          <a:srcRect l="13941" r="50842" b="69656"/>
          <a:stretch/>
        </p:blipFill>
        <p:spPr>
          <a:xfrm>
            <a:off x="7475111" y="156514"/>
            <a:ext cx="1776960" cy="1644895"/>
          </a:xfrm>
          <a:prstGeom prst="rect">
            <a:avLst/>
          </a:prstGeom>
        </p:spPr>
      </p:pic>
      <p:pic>
        <p:nvPicPr>
          <p:cNvPr id="60" name="Imagen 59" descr="Imagen que contiene Diagrama&#10;&#10;Descripción generada automáticamente">
            <a:extLst>
              <a:ext uri="{FF2B5EF4-FFF2-40B4-BE49-F238E27FC236}">
                <a16:creationId xmlns:a16="http://schemas.microsoft.com/office/drawing/2014/main" id="{911FE531-0B46-4A76-8687-D3724BB62BAD}"/>
              </a:ext>
            </a:extLst>
          </p:cNvPr>
          <p:cNvPicPr>
            <a:picLocks noChangeAspect="1"/>
          </p:cNvPicPr>
          <p:nvPr/>
        </p:nvPicPr>
        <p:blipFill rotWithShape="1">
          <a:blip r:embed="rId3">
            <a:clrChange>
              <a:clrFrom>
                <a:srgbClr val="FFFFFF"/>
              </a:clrFrom>
              <a:clrTo>
                <a:srgbClr val="FFFFFF">
                  <a:alpha val="0"/>
                </a:srgbClr>
              </a:clrTo>
            </a:clrChange>
          </a:blip>
          <a:srcRect t="30638" r="76409" b="40750"/>
          <a:stretch/>
        </p:blipFill>
        <p:spPr>
          <a:xfrm>
            <a:off x="7887445" y="1749767"/>
            <a:ext cx="1280503" cy="1668547"/>
          </a:xfrm>
          <a:prstGeom prst="rect">
            <a:avLst/>
          </a:prstGeom>
        </p:spPr>
      </p:pic>
      <p:sp>
        <p:nvSpPr>
          <p:cNvPr id="56" name="Google Shape;824;p30">
            <a:extLst>
              <a:ext uri="{FF2B5EF4-FFF2-40B4-BE49-F238E27FC236}">
                <a16:creationId xmlns:a16="http://schemas.microsoft.com/office/drawing/2014/main" id="{F8AF493A-E8C6-46DA-9E70-519D8FA5F511}"/>
              </a:ext>
            </a:extLst>
          </p:cNvPr>
          <p:cNvSpPr txBox="1">
            <a:spLocks/>
          </p:cNvSpPr>
          <p:nvPr/>
        </p:nvSpPr>
        <p:spPr>
          <a:xfrm>
            <a:off x="331509" y="986831"/>
            <a:ext cx="8032082" cy="2531537"/>
          </a:xfrm>
          <a:prstGeom prst="rect">
            <a:avLst/>
          </a:prstGeom>
          <a:noFill/>
          <a:ln>
            <a:noFill/>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Muli"/>
              <a:buNone/>
              <a:defRPr sz="20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100"/>
              <a:buFont typeface="Muli"/>
              <a:buNone/>
              <a:defRPr sz="2100" b="0" i="0" u="none" strike="noStrike" cap="none">
                <a:solidFill>
                  <a:schemeClr val="dk2"/>
                </a:solidFill>
                <a:latin typeface="Muli"/>
                <a:ea typeface="Muli"/>
                <a:cs typeface="Muli"/>
                <a:sym typeface="Muli"/>
              </a:defRPr>
            </a:lvl9pPr>
          </a:lstStyle>
          <a:p>
            <a:pPr algn="l">
              <a:lnSpc>
                <a:spcPct val="150000"/>
              </a:lnSpc>
              <a:buClr>
                <a:schemeClr val="tx1"/>
              </a:buClr>
              <a:buSzPct val="142000"/>
              <a:buFont typeface="Wingdings" panose="05000000000000000000" pitchFamily="2" charset="2"/>
              <a:buChar char="v"/>
            </a:pPr>
            <a:r>
              <a:rPr lang="es-MX" sz="1400" dirty="0">
                <a:latin typeface="Comic Sans MS" panose="030F0702030302020204" pitchFamily="66" charset="0"/>
              </a:rPr>
              <a:t>Los niños desarrollan una comprensión fundamental de la aritmética mucho antes de llegar a la escuela a partir de sus primeras experiencias de contar. </a:t>
            </a:r>
          </a:p>
          <a:p>
            <a:pPr algn="l">
              <a:buClr>
                <a:schemeClr val="tx1"/>
              </a:buClr>
              <a:buSzPct val="142000"/>
              <a:buFont typeface="Wingdings" panose="05000000000000000000" pitchFamily="2" charset="2"/>
              <a:buChar char="v"/>
            </a:pPr>
            <a:endParaRPr lang="es-MX" sz="1400" dirty="0">
              <a:latin typeface="Comic Sans MS" panose="030F0702030302020204" pitchFamily="66" charset="0"/>
            </a:endParaRPr>
          </a:p>
          <a:p>
            <a:pPr algn="l">
              <a:buClr>
                <a:schemeClr val="tx1"/>
              </a:buClr>
              <a:buSzPct val="142000"/>
              <a:buFont typeface="Wingdings" panose="05000000000000000000" pitchFamily="2" charset="2"/>
              <a:buChar char="v"/>
            </a:pPr>
            <a:r>
              <a:rPr lang="es-MX" sz="1400" dirty="0">
                <a:latin typeface="Comic Sans MS" panose="030F0702030302020204" pitchFamily="66" charset="0"/>
              </a:rPr>
              <a:t>Los conceptos informales de la adición y la sustracción guían a los intentos de los niños para construir procedimientos aritméticos informales.</a:t>
            </a:r>
          </a:p>
          <a:p>
            <a:pPr algn="l">
              <a:buClr>
                <a:schemeClr val="tx1"/>
              </a:buClr>
              <a:buSzPct val="142000"/>
              <a:buFont typeface="Wingdings" panose="05000000000000000000" pitchFamily="2" charset="2"/>
              <a:buChar char="v"/>
            </a:pPr>
            <a:endParaRPr lang="es-MX" sz="1400" dirty="0">
              <a:latin typeface="Comic Sans MS" panose="030F0702030302020204" pitchFamily="66" charset="0"/>
            </a:endParaRPr>
          </a:p>
          <a:p>
            <a:pPr algn="l">
              <a:buClr>
                <a:schemeClr val="tx1"/>
              </a:buClr>
              <a:buSzPct val="142000"/>
              <a:buFont typeface="Wingdings" panose="05000000000000000000" pitchFamily="2" charset="2"/>
              <a:buChar char="v"/>
            </a:pPr>
            <a:r>
              <a:rPr lang="es-MX" sz="1400" dirty="0">
                <a:latin typeface="Comic Sans MS" panose="030F0702030302020204" pitchFamily="66" charset="0"/>
              </a:rPr>
              <a:t>Por ejemplo, para sumar 1 + 3, muchos niños empiezan contando hasta 3 y luego se limitan a contar una unidad más. En realidad, hasta pueden llegar a tratar de abordar problemas más difíciles de la misma manera. </a:t>
            </a:r>
          </a:p>
          <a:p>
            <a:pPr algn="l">
              <a:buClr>
                <a:schemeClr val="tx1"/>
              </a:buClr>
              <a:buSzPct val="142000"/>
              <a:buFont typeface="Wingdings" panose="05000000000000000000" pitchFamily="2" charset="2"/>
              <a:buChar char="v"/>
            </a:pPr>
            <a:endParaRPr lang="es-MX" sz="1400" dirty="0">
              <a:latin typeface="Comic Sans MS" panose="030F0702030302020204" pitchFamily="66" charset="0"/>
            </a:endParaRPr>
          </a:p>
          <a:p>
            <a:pPr algn="l">
              <a:buClr>
                <a:schemeClr val="tx1"/>
              </a:buClr>
              <a:buSzPct val="142000"/>
              <a:buFont typeface="Wingdings" panose="05000000000000000000" pitchFamily="2" charset="2"/>
              <a:buChar char="v"/>
            </a:pPr>
            <a:r>
              <a:rPr lang="es-MX" sz="1400" dirty="0">
                <a:latin typeface="Comic Sans MS" panose="030F0702030302020204" pitchFamily="66" charset="0"/>
              </a:rPr>
              <a:t>La soltura con las técnicas para contar permite a los niños resolver mentalmente problemas con “1” muy pronto. Los niños descubren con bastante rapidez que las relaciones entre un número y su siguiente se aplican a problemas N + 1 y que las relaciones entre un número y su anterior pueden aplicarse a problemas N – 1. De hecho, muchos escolares pueden pulsar su representación mental de la serie numérica para resolver problemas con “1” sencillos ( N +1 Y N-1). </a:t>
            </a:r>
          </a:p>
          <a:p>
            <a:endParaRPr lang="es-MX" sz="1400" dirty="0">
              <a:latin typeface="Comic Sans MS" panose="030F0702030302020204" pitchFamily="66" charset="0"/>
            </a:endParaRPr>
          </a:p>
        </p:txBody>
      </p:sp>
      <p:sp>
        <p:nvSpPr>
          <p:cNvPr id="2" name="Rectángulo 1">
            <a:extLst>
              <a:ext uri="{FF2B5EF4-FFF2-40B4-BE49-F238E27FC236}">
                <a16:creationId xmlns:a16="http://schemas.microsoft.com/office/drawing/2014/main" id="{7473431B-C799-4FAC-9F3E-4F2A7D79FD0B}"/>
              </a:ext>
            </a:extLst>
          </p:cNvPr>
          <p:cNvSpPr/>
          <p:nvPr/>
        </p:nvSpPr>
        <p:spPr>
          <a:xfrm>
            <a:off x="2072754" y="-106407"/>
            <a:ext cx="5290231" cy="913070"/>
          </a:xfrm>
          <a:prstGeom prst="rect">
            <a:avLst/>
          </a:prstGeom>
          <a:effectLst>
            <a:outerShdw blurRad="50800" dist="38100" dir="2700000" algn="tl" rotWithShape="0">
              <a:prstClr val="black">
                <a:alpha val="40000"/>
              </a:prstClr>
            </a:outerShdw>
          </a:effectLst>
        </p:spPr>
        <p:txBody>
          <a:bodyPr wrap="none">
            <a:spAutoFit/>
          </a:bodyPr>
          <a:lstStyle/>
          <a:p>
            <a:pPr>
              <a:lnSpc>
                <a:spcPct val="150000"/>
              </a:lnSpc>
            </a:pPr>
            <a:r>
              <a:rPr lang="es-MX" sz="4000" b="1" dirty="0">
                <a:solidFill>
                  <a:schemeClr val="tx1"/>
                </a:solidFill>
                <a:effectLst>
                  <a:outerShdw blurRad="38100" dist="38100" dir="2700000" algn="tl">
                    <a:srgbClr val="000000">
                      <a:alpha val="43137"/>
                    </a:srgbClr>
                  </a:outerShdw>
                </a:effectLst>
                <a:latin typeface="Itim" panose="020B0604020202020204" charset="-34"/>
                <a:cs typeface="Itim" panose="020B0604020202020204" charset="-34"/>
              </a:rPr>
              <a:t>El fundamento: contar </a:t>
            </a:r>
            <a:endParaRPr lang="es-MX" sz="4000" dirty="0">
              <a:solidFill>
                <a:schemeClr val="tx1"/>
              </a:solidFill>
              <a:effectLst>
                <a:outerShdw blurRad="38100" dist="38100" dir="2700000" algn="tl">
                  <a:srgbClr val="000000">
                    <a:alpha val="43137"/>
                  </a:srgbClr>
                </a:outerShdw>
              </a:effectLst>
              <a:latin typeface="Itim" panose="020B0604020202020204" charset="-34"/>
              <a:cs typeface="Itim" panose="020B0604020202020204" charset="-34"/>
            </a:endParaRPr>
          </a:p>
        </p:txBody>
      </p:sp>
    </p:spTree>
    <p:extLst>
      <p:ext uri="{BB962C8B-B14F-4D97-AF65-F5344CB8AC3E}">
        <p14:creationId xmlns:p14="http://schemas.microsoft.com/office/powerpoint/2010/main" val="277686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27" name="Google Shape;823;p30">
            <a:extLst>
              <a:ext uri="{FF2B5EF4-FFF2-40B4-BE49-F238E27FC236}">
                <a16:creationId xmlns:a16="http://schemas.microsoft.com/office/drawing/2014/main" id="{4BC49717-644A-438E-A459-660CD99F5752}"/>
              </a:ext>
            </a:extLst>
          </p:cNvPr>
          <p:cNvSpPr txBox="1">
            <a:spLocks/>
          </p:cNvSpPr>
          <p:nvPr/>
        </p:nvSpPr>
        <p:spPr>
          <a:xfrm>
            <a:off x="578058" y="412928"/>
            <a:ext cx="7719931" cy="4142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r>
              <a:rPr lang="es-MX" sz="4000" dirty="0">
                <a:solidFill>
                  <a:schemeClr val="bg2"/>
                </a:solidFill>
                <a:effectLst>
                  <a:outerShdw blurRad="38100" dist="38100" dir="2700000" algn="tl">
                    <a:srgbClr val="000000">
                      <a:alpha val="43137"/>
                    </a:srgbClr>
                  </a:outerShdw>
                </a:effectLst>
                <a:latin typeface="Brusher" panose="00000500000000000000" pitchFamily="2" charset="0"/>
              </a:rPr>
              <a:t>La dificultad relativa de problemas</a:t>
            </a:r>
          </a:p>
        </p:txBody>
      </p:sp>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569049" y="445663"/>
            <a:ext cx="7822392" cy="41429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sz="4000" dirty="0">
                <a:latin typeface="Brusher" panose="00000500000000000000" pitchFamily="2" charset="0"/>
              </a:rPr>
              <a:t>La dificultad relativa de problemas</a:t>
            </a:r>
            <a:endParaRPr sz="4000" dirty="0">
              <a:latin typeface="Brusher" panose="00000500000000000000" pitchFamily="2" charset="0"/>
            </a:endParaRPr>
          </a:p>
        </p:txBody>
      </p:sp>
      <p:sp>
        <p:nvSpPr>
          <p:cNvPr id="824" name="Google Shape;824;p30"/>
          <p:cNvSpPr txBox="1">
            <a:spLocks noGrp="1"/>
          </p:cNvSpPr>
          <p:nvPr>
            <p:ph type="body" idx="1"/>
          </p:nvPr>
        </p:nvSpPr>
        <p:spPr>
          <a:xfrm>
            <a:off x="214409" y="1016313"/>
            <a:ext cx="8564227" cy="3440100"/>
          </a:xfrm>
          <a:prstGeom prst="rect">
            <a:avLst/>
          </a:prstGeom>
        </p:spPr>
        <p:txBody>
          <a:bodyPr spcFirstLastPara="1" wrap="square" lIns="91425" tIns="91425" rIns="91425" bIns="91425" anchor="t" anchorCtr="0">
            <a:noAutofit/>
          </a:bodyPr>
          <a:lstStyle/>
          <a:p>
            <a:pPr>
              <a:lnSpc>
                <a:spcPct val="100000"/>
              </a:lnSpc>
              <a:buSzPct val="113000"/>
              <a:buFont typeface="Wingdings" panose="05000000000000000000" pitchFamily="2" charset="2"/>
              <a:buChar char="v"/>
            </a:pPr>
            <a:r>
              <a:rPr lang="es-MX" sz="1800" dirty="0">
                <a:latin typeface="Comic Sans MS" panose="030F0702030302020204" pitchFamily="66" charset="0"/>
              </a:rPr>
              <a:t>El concepto informal qué tienen los niños de la adición pueden hacer que los problemas     N + 1 Sean más fáciles de resolver que los problemas 1 + N. cómo varios niños consideraban que la adición era un proceso aumentativo, interpretaba el problema 3 + 1 :_ cómo tres y uno más, cosas que se pueden resolver fácilmente contando o empleando las relaciones entre un número dado y el que le sigue. en cambio, interpretaba que 1 + 3 =_ era uno y tres más, cosa que no se puede resolver fácilmente con estos métodos. en un momento dado, los niños descubren que las relaciones entre números consecutivos se aplican por igual a problemas de tipo N + 1 y de tipo 1 + N. </a:t>
            </a:r>
          </a:p>
          <a:p>
            <a:pPr>
              <a:lnSpc>
                <a:spcPct val="100000"/>
              </a:lnSpc>
              <a:buSzPct val="113000"/>
              <a:buFont typeface="Wingdings" panose="05000000000000000000" pitchFamily="2" charset="2"/>
              <a:buChar char="v"/>
            </a:pPr>
            <a:r>
              <a:rPr lang="es-MX" sz="1800" dirty="0">
                <a:latin typeface="Comic Sans MS" panose="030F0702030302020204" pitchFamily="66" charset="0"/>
              </a:rPr>
              <a:t>El desarrollo de una regla general de números consecutivos para los problemas con 1 puede ser un primer paso muy importante hacia una capacidad de cálculo general más flexible.</a:t>
            </a:r>
          </a:p>
          <a:p>
            <a:pPr marL="285750" indent="-285750">
              <a:lnSpc>
                <a:spcPct val="150000"/>
              </a:lnSpc>
              <a:buClr>
                <a:schemeClr val="dk2"/>
              </a:buClr>
              <a:buSzPct val="100000"/>
              <a:buFont typeface="Wingdings" panose="05000000000000000000" pitchFamily="2" charset="2"/>
              <a:buChar char="v"/>
            </a:pPr>
            <a:endParaRPr lang="es-MX" sz="1600" dirty="0">
              <a:latin typeface="Comic Sans MS" panose="030F0702030302020204" pitchFamily="66" charset="0"/>
            </a:endParaRPr>
          </a:p>
        </p:txBody>
      </p:sp>
      <p:grpSp>
        <p:nvGrpSpPr>
          <p:cNvPr id="825" name="Google Shape;825;p30"/>
          <p:cNvGrpSpPr/>
          <p:nvPr/>
        </p:nvGrpSpPr>
        <p:grpSpPr>
          <a:xfrm rot="1461682">
            <a:off x="7395719" y="244474"/>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Picture 4" descr="Números de dibujos animados — Ilustración de stock #2766783 | Dibujos con  numeros, Feliz día mamá frases, Dibujos animados">
            <a:extLst>
              <a:ext uri="{FF2B5EF4-FFF2-40B4-BE49-F238E27FC236}">
                <a16:creationId xmlns:a16="http://schemas.microsoft.com/office/drawing/2014/main" id="{B3542B4F-73AA-4CB1-9DC6-375291AAD711}"/>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38580" r="40675" b="55507"/>
          <a:stretch/>
        </p:blipFill>
        <p:spPr bwMode="auto">
          <a:xfrm rot="567710">
            <a:off x="7681929" y="4311254"/>
            <a:ext cx="651482" cy="8386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Números de dibujos animados — Ilustración de stock #2766783 | Dibujos con  numeros, Feliz día mamá frases, Dibujos animados">
            <a:extLst>
              <a:ext uri="{FF2B5EF4-FFF2-40B4-BE49-F238E27FC236}">
                <a16:creationId xmlns:a16="http://schemas.microsoft.com/office/drawing/2014/main" id="{FDE40438-6307-44A5-ABD4-60108069997E}"/>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20449" r="62184" b="47976"/>
          <a:stretch/>
        </p:blipFill>
        <p:spPr bwMode="auto">
          <a:xfrm>
            <a:off x="8386646" y="3451287"/>
            <a:ext cx="644610" cy="115899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Números de dibujos animados — Ilustración de stock #2766783 | Dibujos con  numeros, Feliz día mamá frases, Dibujos animados">
            <a:extLst>
              <a:ext uri="{FF2B5EF4-FFF2-40B4-BE49-F238E27FC236}">
                <a16:creationId xmlns:a16="http://schemas.microsoft.com/office/drawing/2014/main" id="{10E7E562-8F5C-47B6-BA48-BE40B972B4DE}"/>
              </a:ext>
            </a:extLst>
          </p:cNvPr>
          <p:cNvPicPr>
            <a:picLocks noChangeAspect="1" noChangeArrowheads="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r="78516" b="54591"/>
          <a:stretch/>
        </p:blipFill>
        <p:spPr bwMode="auto">
          <a:xfrm rot="20489795">
            <a:off x="8384629" y="2821038"/>
            <a:ext cx="672623" cy="853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30"/>
          <p:cNvSpPr txBox="1">
            <a:spLocks noGrp="1"/>
          </p:cNvSpPr>
          <p:nvPr>
            <p:ph type="body" idx="1"/>
          </p:nvPr>
        </p:nvSpPr>
        <p:spPr>
          <a:xfrm>
            <a:off x="318604" y="1113104"/>
            <a:ext cx="8506791" cy="1144038"/>
          </a:xfrm>
          <a:prstGeom prst="rect">
            <a:avLst/>
          </a:prstGeom>
        </p:spPr>
        <p:txBody>
          <a:bodyPr spcFirstLastPara="1" wrap="square" lIns="91425" tIns="91425" rIns="91425" bIns="91425" anchor="t" anchorCtr="0">
            <a:noAutofit/>
          </a:bodyPr>
          <a:lstStyle/>
          <a:p>
            <a:pPr>
              <a:lnSpc>
                <a:spcPct val="150000"/>
              </a:lnSpc>
              <a:buSzPct val="130000"/>
              <a:buFont typeface="Wingdings" panose="05000000000000000000" pitchFamily="2" charset="2"/>
              <a:buChar char="v"/>
            </a:pPr>
            <a:r>
              <a:rPr lang="es-MX" sz="1800" dirty="0">
                <a:latin typeface="Comic Sans MS" panose="030F0702030302020204" pitchFamily="66" charset="0"/>
              </a:rPr>
              <a:t>Inicialmente, los niños emplean objetos concretos para calcular sumas. a causa de su disponibilidad, suelen usar los dedos para sumas de hasta 10.</a:t>
            </a:r>
          </a:p>
          <a:p>
            <a:pPr marL="152400" indent="0">
              <a:lnSpc>
                <a:spcPct val="150000"/>
              </a:lnSpc>
              <a:buSzPct val="130000"/>
              <a:buNone/>
            </a:pPr>
            <a:r>
              <a:rPr lang="es-MX" sz="1800" dirty="0">
                <a:latin typeface="Comic Sans MS" panose="030F0702030302020204" pitchFamily="66" charset="0"/>
              </a:rPr>
              <a:t> </a:t>
            </a:r>
          </a:p>
          <a:p>
            <a:pPr marL="285750" indent="-285750">
              <a:lnSpc>
                <a:spcPct val="140000"/>
              </a:lnSpc>
              <a:buClr>
                <a:schemeClr val="dk2"/>
              </a:buClr>
              <a:buSzPct val="100000"/>
              <a:buFont typeface="Wingdings" panose="05000000000000000000" pitchFamily="2" charset="2"/>
              <a:buChar char="v"/>
            </a:pPr>
            <a:endParaRPr sz="2400" dirty="0">
              <a:latin typeface="Comic Sans MS" panose="030F0702030302020204" pitchFamily="66" charset="0"/>
            </a:endParaRPr>
          </a:p>
        </p:txBody>
      </p:sp>
      <p:sp>
        <p:nvSpPr>
          <p:cNvPr id="2" name="Rectángulo 1">
            <a:extLst>
              <a:ext uri="{FF2B5EF4-FFF2-40B4-BE49-F238E27FC236}">
                <a16:creationId xmlns:a16="http://schemas.microsoft.com/office/drawing/2014/main" id="{FC51BB09-C7EE-4F47-8C1E-574BB0982482}"/>
              </a:ext>
            </a:extLst>
          </p:cNvPr>
          <p:cNvSpPr/>
          <p:nvPr/>
        </p:nvSpPr>
        <p:spPr>
          <a:xfrm>
            <a:off x="467088" y="113143"/>
            <a:ext cx="6752419" cy="954107"/>
          </a:xfrm>
          <a:prstGeom prst="rect">
            <a:avLst/>
          </a:prstGeom>
          <a:effectLst>
            <a:outerShdw blurRad="50800" dist="38100" dir="5400000" algn="t" rotWithShape="0">
              <a:prstClr val="black">
                <a:alpha val="40000"/>
              </a:prstClr>
            </a:outerShdw>
          </a:effectLst>
        </p:spPr>
        <p:txBody>
          <a:bodyPr wrap="square">
            <a:spAutoFit/>
          </a:bodyPr>
          <a:lstStyle/>
          <a:p>
            <a:pPr algn="ctr"/>
            <a:r>
              <a:rPr lang="es-MX" sz="2800" b="1" dirty="0">
                <a:solidFill>
                  <a:schemeClr val="tx1"/>
                </a:solidFill>
                <a:effectLst>
                  <a:outerShdw blurRad="38100" dist="38100" dir="2700000" algn="tl">
                    <a:srgbClr val="000000">
                      <a:alpha val="43137"/>
                    </a:srgbClr>
                  </a:outerShdw>
                </a:effectLst>
                <a:latin typeface="Comic Sans MS" panose="030F0702030302020204" pitchFamily="66" charset="0"/>
              </a:rPr>
              <a:t>b) Adición informal </a:t>
            </a:r>
            <a:r>
              <a:rPr lang="es-MX" sz="2800" b="1" dirty="0">
                <a:solidFill>
                  <a:schemeClr val="tx1"/>
                </a:solidFill>
                <a:effectLst>
                  <a:outerShdw blurRad="38100" dist="38100" dir="2700000" algn="tl">
                    <a:srgbClr val="000000">
                      <a:alpha val="43137"/>
                    </a:srgbClr>
                  </a:outerShdw>
                </a:effectLst>
                <a:latin typeface="Comic Sans MS" panose="030F0702030302020204" pitchFamily="66" charset="0"/>
                <a:cs typeface="Itim" panose="020B0604020202020204" charset="-34"/>
              </a:rPr>
              <a:t>Procedimientos Concretos</a:t>
            </a:r>
            <a:endParaRPr lang="es-MX" sz="2800" b="1" dirty="0">
              <a:solidFill>
                <a:schemeClr val="tx1"/>
              </a:solidFill>
              <a:effectLst>
                <a:outerShdw blurRad="38100" dist="38100" dir="2700000" algn="tl">
                  <a:srgbClr val="000000">
                    <a:alpha val="43137"/>
                  </a:srgbClr>
                </a:outerShdw>
              </a:effectLst>
              <a:latin typeface="Itim" panose="020B0604020202020204" charset="-34"/>
              <a:cs typeface="Itim" panose="020B0604020202020204" charset="-34"/>
            </a:endParaRPr>
          </a:p>
        </p:txBody>
      </p:sp>
      <p:pic>
        <p:nvPicPr>
          <p:cNvPr id="9" name="Picture 6" descr="Sumas y Restas">
            <a:extLst>
              <a:ext uri="{FF2B5EF4-FFF2-40B4-BE49-F238E27FC236}">
                <a16:creationId xmlns:a16="http://schemas.microsoft.com/office/drawing/2014/main" id="{26A9D602-3140-4B95-988A-8F9C3950E31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00646">
            <a:off x="7193537" y="125492"/>
            <a:ext cx="1711210" cy="134044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rabalenguas-para-niños | Colegio Sagrada Familia. Pureza de María">
            <a:extLst>
              <a:ext uri="{FF2B5EF4-FFF2-40B4-BE49-F238E27FC236}">
                <a16:creationId xmlns:a16="http://schemas.microsoft.com/office/drawing/2014/main" id="{C43DF6BF-BA54-434A-B0F4-1D27610D713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4251" y="2571750"/>
            <a:ext cx="2544889" cy="234020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DE0FA6D3-AB2B-426A-80B3-EF94BA2C849A}"/>
              </a:ext>
            </a:extLst>
          </p:cNvPr>
          <p:cNvSpPr/>
          <p:nvPr/>
        </p:nvSpPr>
        <p:spPr>
          <a:xfrm>
            <a:off x="467088" y="1966063"/>
            <a:ext cx="5961902" cy="2954848"/>
          </a:xfrm>
          <a:prstGeom prst="rect">
            <a:avLst/>
          </a:prstGeom>
        </p:spPr>
        <p:txBody>
          <a:bodyPr wrap="square">
            <a:spAutoFit/>
          </a:bodyPr>
          <a:lstStyle/>
          <a:p>
            <a:pPr marL="285750" indent="-285750" algn="just">
              <a:lnSpc>
                <a:spcPct val="150000"/>
              </a:lnSpc>
              <a:buClr>
                <a:schemeClr val="tx1"/>
              </a:buClr>
              <a:buSzPct val="130000"/>
              <a:buFont typeface="Wingdings" panose="05000000000000000000" pitchFamily="2" charset="2"/>
              <a:buChar char="v"/>
            </a:pPr>
            <a:r>
              <a:rPr lang="es-MX" sz="1800" dirty="0">
                <a:latin typeface="Comic Sans MS" panose="030F0702030302020204" pitchFamily="66" charset="0"/>
              </a:rPr>
              <a:t>Desde el punto de vista del desarrollo, la estrategia más básica es la cuenta concreta global. Los bloques (u otros objetos que se pueden contar, como los propios dedos) se cuentan 1 por 1 para representar un sumando; el proceso se repite con el otro sumando. luego se cuentan todos los objetos para determinar la suma.</a:t>
            </a:r>
          </a:p>
        </p:txBody>
      </p:sp>
    </p:spTree>
    <p:extLst>
      <p:ext uri="{BB962C8B-B14F-4D97-AF65-F5344CB8AC3E}">
        <p14:creationId xmlns:p14="http://schemas.microsoft.com/office/powerpoint/2010/main" val="369274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4" name="Google Shape;824;p30"/>
          <p:cNvSpPr txBox="1">
            <a:spLocks noGrp="1"/>
          </p:cNvSpPr>
          <p:nvPr>
            <p:ph type="body" idx="1"/>
          </p:nvPr>
        </p:nvSpPr>
        <p:spPr>
          <a:xfrm>
            <a:off x="307971" y="219048"/>
            <a:ext cx="8528057" cy="2645170"/>
          </a:xfrm>
          <a:prstGeom prst="rect">
            <a:avLst/>
          </a:prstGeom>
        </p:spPr>
        <p:txBody>
          <a:bodyPr spcFirstLastPara="1" wrap="square" lIns="91425" tIns="91425" rIns="91425" bIns="91425" anchor="t" anchorCtr="0">
            <a:noAutofit/>
          </a:bodyPr>
          <a:lstStyle/>
          <a:p>
            <a:pPr marL="152400" indent="0">
              <a:lnSpc>
                <a:spcPct val="150000"/>
              </a:lnSpc>
              <a:buSzPct val="130000"/>
              <a:buNone/>
            </a:pPr>
            <a:r>
              <a:rPr lang="es-MX" sz="1800" b="1" i="1" u="sng" dirty="0">
                <a:latin typeface="Comic Sans MS" panose="030F0702030302020204" pitchFamily="66" charset="0"/>
              </a:rPr>
              <a:t>Invención de atajos: </a:t>
            </a:r>
          </a:p>
          <a:p>
            <a:pPr>
              <a:lnSpc>
                <a:spcPct val="100000"/>
              </a:lnSpc>
              <a:buSzPct val="130000"/>
              <a:buFont typeface="Wingdings" panose="05000000000000000000" pitchFamily="2" charset="2"/>
              <a:buChar char="v"/>
            </a:pPr>
            <a:endParaRPr lang="es-MX" sz="1600" dirty="0">
              <a:latin typeface="Comic Sans MS" panose="030F0702030302020204" pitchFamily="66" charset="0"/>
            </a:endParaRPr>
          </a:p>
          <a:p>
            <a:pPr>
              <a:lnSpc>
                <a:spcPct val="100000"/>
              </a:lnSpc>
              <a:buSzPct val="130000"/>
              <a:buFont typeface="Wingdings" panose="05000000000000000000" pitchFamily="2" charset="2"/>
              <a:buChar char="v"/>
            </a:pPr>
            <a:r>
              <a:rPr lang="es-MX" sz="1600" dirty="0">
                <a:latin typeface="Comic Sans MS" panose="030F0702030302020204" pitchFamily="66" charset="0"/>
              </a:rPr>
              <a:t>Los niños inventan espontáneamente atajos para él laborioso procedimiento CC. </a:t>
            </a:r>
          </a:p>
          <a:p>
            <a:pPr>
              <a:lnSpc>
                <a:spcPct val="100000"/>
              </a:lnSpc>
              <a:buSzPct val="130000"/>
              <a:buFont typeface="Wingdings" panose="05000000000000000000" pitchFamily="2" charset="2"/>
              <a:buChar char="v"/>
            </a:pPr>
            <a:r>
              <a:rPr lang="es-MX" sz="1600" b="1" dirty="0">
                <a:latin typeface="Comic Sans MS" panose="030F0702030302020204" pitchFamily="66" charset="0"/>
              </a:rPr>
              <a:t>Uno de los favoritos de la estrategia de pautas digitales</a:t>
            </a:r>
            <a:r>
              <a:rPr lang="es-MX" sz="1600" dirty="0">
                <a:latin typeface="Comic Sans MS" panose="030F0702030302020204" pitchFamily="66" charset="0"/>
              </a:rPr>
              <a:t>, en esta estrategia, cada sumando se representa con una pauta digital. Así se evita el laborioso procedimiento de contar los dedos 1 por 1 para representar cada suman.</a:t>
            </a:r>
          </a:p>
          <a:p>
            <a:pPr>
              <a:lnSpc>
                <a:spcPct val="100000"/>
              </a:lnSpc>
              <a:buSzPct val="130000"/>
              <a:buFont typeface="Wingdings" panose="05000000000000000000" pitchFamily="2" charset="2"/>
              <a:buChar char="v"/>
            </a:pPr>
            <a:r>
              <a:rPr lang="es-MX" sz="1600" dirty="0">
                <a:latin typeface="Comic Sans MS" panose="030F0702030302020204" pitchFamily="66" charset="0"/>
              </a:rPr>
              <a:t>Mediante la estrategia de la pauta digital, el niño solo tiene que contar una vez. </a:t>
            </a:r>
          </a:p>
          <a:p>
            <a:pPr>
              <a:lnSpc>
                <a:spcPct val="100000"/>
              </a:lnSpc>
              <a:buSzPct val="130000"/>
              <a:buFont typeface="Wingdings" panose="05000000000000000000" pitchFamily="2" charset="2"/>
              <a:buChar char="v"/>
            </a:pPr>
            <a:r>
              <a:rPr lang="es-MX" sz="1600" b="1" dirty="0">
                <a:latin typeface="Comic Sans MS" panose="030F0702030302020204" pitchFamily="66" charset="0"/>
              </a:rPr>
              <a:t>La estrategia de reconocimiento de pautas es aún más económica</a:t>
            </a:r>
            <a:r>
              <a:rPr lang="es-MX" sz="1600" dirty="0">
                <a:latin typeface="Comic Sans MS" panose="030F0702030302020204" pitchFamily="66" charset="0"/>
              </a:rPr>
              <a:t>.</a:t>
            </a:r>
          </a:p>
          <a:p>
            <a:pPr marL="285750" indent="-285750">
              <a:lnSpc>
                <a:spcPct val="140000"/>
              </a:lnSpc>
              <a:buClr>
                <a:schemeClr val="dk2"/>
              </a:buClr>
              <a:buSzPct val="100000"/>
              <a:buFont typeface="Wingdings" panose="05000000000000000000" pitchFamily="2" charset="2"/>
              <a:buChar char="v"/>
            </a:pPr>
            <a:endParaRPr sz="1800" dirty="0">
              <a:latin typeface="Comic Sans MS" panose="030F0702030302020204" pitchFamily="66" charset="0"/>
            </a:endParaRPr>
          </a:p>
        </p:txBody>
      </p:sp>
      <p:pic>
        <p:nvPicPr>
          <p:cNvPr id="9" name="Picture 6" descr="Sumas y Restas">
            <a:extLst>
              <a:ext uri="{FF2B5EF4-FFF2-40B4-BE49-F238E27FC236}">
                <a16:creationId xmlns:a16="http://schemas.microsoft.com/office/drawing/2014/main" id="{26A9D602-3140-4B95-988A-8F9C3950E31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4561" y="-202019"/>
            <a:ext cx="1711210" cy="134044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pps para enseñar a sumar y multiplicar con Android - El Androide Libre">
            <a:extLst>
              <a:ext uri="{FF2B5EF4-FFF2-40B4-BE49-F238E27FC236}">
                <a16:creationId xmlns:a16="http://schemas.microsoft.com/office/drawing/2014/main" id="{B4EE5741-BEBD-4234-8AE2-19FC03BC3F6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7701" y="2998382"/>
            <a:ext cx="2591687" cy="179393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2955BDDA-BA24-47EE-8A22-6712064AA467}"/>
              </a:ext>
            </a:extLst>
          </p:cNvPr>
          <p:cNvSpPr/>
          <p:nvPr/>
        </p:nvSpPr>
        <p:spPr>
          <a:xfrm>
            <a:off x="463126" y="2441106"/>
            <a:ext cx="5948305" cy="2062103"/>
          </a:xfrm>
          <a:prstGeom prst="rect">
            <a:avLst/>
          </a:prstGeom>
        </p:spPr>
        <p:txBody>
          <a:bodyPr wrap="square">
            <a:spAutoFit/>
          </a:bodyPr>
          <a:lstStyle/>
          <a:p>
            <a:pPr marL="285750" indent="-285750">
              <a:buClr>
                <a:schemeClr val="tx1"/>
              </a:buClr>
              <a:buSzPct val="129000"/>
              <a:buFont typeface="Wingdings" panose="05000000000000000000" pitchFamily="2" charset="2"/>
              <a:buChar char="v"/>
            </a:pPr>
            <a:r>
              <a:rPr lang="es-MX" sz="1600" dirty="0">
                <a:latin typeface="Comic Sans MS" panose="030F0702030302020204" pitchFamily="66" charset="0"/>
              </a:rPr>
              <a:t>Esta estrategia comporta la creación de pautas digitales para cada sumando para, a continuación, reconocer la suma inmediatamente, quizá de manera visual (mediante una captación directa), quizá cinestésica. para 4 + 5=_, por ejemplo un niño puede emplear pautas digitales para representar cada sumando, sentir que se han extendido todos los dedos al uno, y responder 9 son tener que contar</a:t>
            </a:r>
            <a:endParaRPr lang="es-MX" sz="1600" dirty="0"/>
          </a:p>
        </p:txBody>
      </p:sp>
    </p:spTree>
    <p:extLst>
      <p:ext uri="{BB962C8B-B14F-4D97-AF65-F5344CB8AC3E}">
        <p14:creationId xmlns:p14="http://schemas.microsoft.com/office/powerpoint/2010/main" val="343941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3" name="Google Shape;1053;p35"/>
          <p:cNvGrpSpPr/>
          <p:nvPr/>
        </p:nvGrpSpPr>
        <p:grpSpPr>
          <a:xfrm>
            <a:off x="6548273" y="1385475"/>
            <a:ext cx="1875837" cy="176025"/>
            <a:chOff x="4345425" y="2175475"/>
            <a:chExt cx="800750" cy="176025"/>
          </a:xfrm>
        </p:grpSpPr>
        <p:sp>
          <p:nvSpPr>
            <p:cNvPr id="1054" name="Google Shape;1054;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35"/>
          <p:cNvSpPr txBox="1">
            <a:spLocks noGrp="1"/>
          </p:cNvSpPr>
          <p:nvPr>
            <p:ph type="subTitle" idx="1"/>
          </p:nvPr>
        </p:nvSpPr>
        <p:spPr>
          <a:xfrm>
            <a:off x="568235" y="337408"/>
            <a:ext cx="4408036" cy="4218367"/>
          </a:xfrm>
          <a:prstGeom prst="rect">
            <a:avLst/>
          </a:prstGeom>
          <a:effectLst/>
        </p:spPr>
        <p:txBody>
          <a:bodyPr spcFirstLastPara="1" wrap="square" lIns="91425" tIns="91425" rIns="91425" bIns="91425" anchor="ctr" anchorCtr="0">
            <a:noAutofit/>
          </a:bodyPr>
          <a:lstStyle/>
          <a:p>
            <a:pPr marL="0" indent="0" algn="ctr">
              <a:buNone/>
            </a:pPr>
            <a:r>
              <a:rPr lang="es-MX" sz="3200" b="1" dirty="0">
                <a:solidFill>
                  <a:schemeClr val="tx1"/>
                </a:solidFill>
                <a:effectLst>
                  <a:outerShdw blurRad="38100" dist="38100" dir="2700000" algn="tl">
                    <a:srgbClr val="000000">
                      <a:alpha val="43137"/>
                    </a:srgbClr>
                  </a:outerShdw>
                </a:effectLst>
                <a:latin typeface="Hello Valentica" panose="02000503000000020004" pitchFamily="2" charset="0"/>
              </a:rPr>
              <a:t>Autocontrol, inventiva y flexibilidad:</a:t>
            </a:r>
          </a:p>
          <a:p>
            <a:pPr marL="0" indent="0">
              <a:buNone/>
            </a:pPr>
            <a:r>
              <a:rPr lang="es-MX" sz="1800" b="1" dirty="0">
                <a:solidFill>
                  <a:schemeClr val="tx1"/>
                </a:solidFill>
                <a:latin typeface="Hello Valentica" panose="02000503000000020004" pitchFamily="2" charset="0"/>
              </a:rPr>
              <a:t> </a:t>
            </a:r>
            <a:r>
              <a:rPr lang="es-MX" dirty="0"/>
              <a:t>mediante el control de sus tentativas, los niños pueden adaptar procedimientos existentes a nuevas demandas y, por tanto, pueden inventar nuevos procedimientos. Otros usan las pautas de las cifras 2, 3, 4 (por ejemplo, 2 + 4: “1, 2; 3) (señalando la pauta superior izquierda del cuatro) 4 ( señalando la pauta superior derecha) 5 ( señalando la pauta del medio) 6 ( señalando la pauta de abajo), 6). Además, este control permite los niños elegir de manera inteligente entre procedimientos informales de adicción.</a:t>
            </a:r>
          </a:p>
          <a:p>
            <a:pPr marL="0" lvl="0" indent="0" algn="l" rtl="0">
              <a:spcBef>
                <a:spcPts val="0"/>
              </a:spcBef>
              <a:spcAft>
                <a:spcPts val="0"/>
              </a:spcAft>
              <a:buNone/>
            </a:pPr>
            <a:endParaRPr dirty="0"/>
          </a:p>
        </p:txBody>
      </p:sp>
      <p:grpSp>
        <p:nvGrpSpPr>
          <p:cNvPr id="1057" name="Google Shape;1057;p35"/>
          <p:cNvGrpSpPr/>
          <p:nvPr/>
        </p:nvGrpSpPr>
        <p:grpSpPr>
          <a:xfrm>
            <a:off x="5204143" y="944575"/>
            <a:ext cx="3220056" cy="176025"/>
            <a:chOff x="4345425" y="2175475"/>
            <a:chExt cx="800750" cy="176025"/>
          </a:xfrm>
        </p:grpSpPr>
        <p:sp>
          <p:nvSpPr>
            <p:cNvPr id="1058" name="Google Shape;1058;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35"/>
          <p:cNvGrpSpPr/>
          <p:nvPr/>
        </p:nvGrpSpPr>
        <p:grpSpPr>
          <a:xfrm>
            <a:off x="160405" y="43957"/>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 name="Imagen 25">
            <a:extLst>
              <a:ext uri="{FF2B5EF4-FFF2-40B4-BE49-F238E27FC236}">
                <a16:creationId xmlns:a16="http://schemas.microsoft.com/office/drawing/2014/main" id="{0E89E9B6-F9A9-4487-983E-281C4858C595}"/>
              </a:ext>
            </a:extLst>
          </p:cNvPr>
          <p:cNvPicPr/>
          <p:nvPr/>
        </p:nvPicPr>
        <p:blipFill rotWithShape="1">
          <a:blip r:embed="rId3"/>
          <a:srcRect l="25119" t="10867" r="26340" b="7929"/>
          <a:stretch/>
        </p:blipFill>
        <p:spPr bwMode="auto">
          <a:xfrm>
            <a:off x="4974476" y="163209"/>
            <a:ext cx="4114228" cy="4740070"/>
          </a:xfrm>
          <a:prstGeom prst="rect">
            <a:avLst/>
          </a:prstGeom>
          <a:ln>
            <a:noFill/>
          </a:ln>
          <a:extLst>
            <a:ext uri="{53640926-AAD7-44D8-BBD7-CCE9431645EC}">
              <a14:shadowObscured xmlns:a14="http://schemas.microsoft.com/office/drawing/2010/main"/>
            </a:ext>
          </a:extLst>
        </p:spPr>
      </p:pic>
      <p:grpSp>
        <p:nvGrpSpPr>
          <p:cNvPr id="1063" name="Google Shape;1063;p35"/>
          <p:cNvGrpSpPr/>
          <p:nvPr/>
        </p:nvGrpSpPr>
        <p:grpSpPr>
          <a:xfrm rot="1017362" flipH="1">
            <a:off x="5266461" y="4321588"/>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5"/>
          <p:cNvGrpSpPr/>
          <p:nvPr/>
        </p:nvGrpSpPr>
        <p:grpSpPr>
          <a:xfrm rot="10800000">
            <a:off x="5039431" y="43957"/>
            <a:ext cx="806657" cy="421744"/>
            <a:chOff x="1822875" y="1377000"/>
            <a:chExt cx="548075" cy="286550"/>
          </a:xfrm>
        </p:grpSpPr>
        <p:sp>
          <p:nvSpPr>
            <p:cNvPr id="1067" name="Google Shape;1067;p3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3" name="Google Shape;1053;p35"/>
          <p:cNvGrpSpPr/>
          <p:nvPr/>
        </p:nvGrpSpPr>
        <p:grpSpPr>
          <a:xfrm>
            <a:off x="6548273" y="1385475"/>
            <a:ext cx="1875837" cy="176025"/>
            <a:chOff x="4345425" y="2175475"/>
            <a:chExt cx="800750" cy="176025"/>
          </a:xfrm>
        </p:grpSpPr>
        <p:sp>
          <p:nvSpPr>
            <p:cNvPr id="1054" name="Google Shape;1054;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00FF">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35"/>
          <p:cNvSpPr txBox="1">
            <a:spLocks noGrp="1"/>
          </p:cNvSpPr>
          <p:nvPr>
            <p:ph type="subTitle" idx="1"/>
          </p:nvPr>
        </p:nvSpPr>
        <p:spPr>
          <a:xfrm>
            <a:off x="405685" y="1581950"/>
            <a:ext cx="8277065" cy="2777100"/>
          </a:xfrm>
          <a:prstGeom prst="rect">
            <a:avLst/>
          </a:prstGeom>
        </p:spPr>
        <p:txBody>
          <a:bodyPr spcFirstLastPara="1" wrap="square" lIns="91425" tIns="91425" rIns="91425" bIns="91425" anchor="ctr" anchorCtr="0">
            <a:noAutofit/>
          </a:bodyPr>
          <a:lstStyle/>
          <a:p>
            <a:pPr>
              <a:lnSpc>
                <a:spcPct val="150000"/>
              </a:lnSpc>
            </a:pPr>
            <a:r>
              <a:rPr lang="es-MX" sz="1800" dirty="0">
                <a:latin typeface="Comic Sans MS" panose="030F0702030302020204" pitchFamily="66" charset="0"/>
              </a:rPr>
              <a:t>Con el tiempo, los niños abandonan espontáneamente los procedimientos concretos e inventan </a:t>
            </a:r>
            <a:r>
              <a:rPr lang="es-MX" sz="1800" b="1" dirty="0">
                <a:latin typeface="Comic Sans MS" panose="030F0702030302020204" pitchFamily="66" charset="0"/>
              </a:rPr>
              <a:t>procedimientos mentales </a:t>
            </a:r>
            <a:r>
              <a:rPr lang="es-MX" sz="1800" dirty="0">
                <a:latin typeface="Comic Sans MS" panose="030F0702030302020204" pitchFamily="66" charset="0"/>
              </a:rPr>
              <a:t>para calcular sumas. el procedimiento más básico de adición mental es contarlo todo empezando por el primer sumando (por ejemplo; 2 + 4: “1, 2; 3, uno es más, 4, son dos más, 5, son tres más, 6.</a:t>
            </a:r>
          </a:p>
          <a:p>
            <a:pPr>
              <a:lnSpc>
                <a:spcPct val="150000"/>
              </a:lnSpc>
            </a:pPr>
            <a:r>
              <a:rPr lang="es-MX" sz="1800" dirty="0">
                <a:latin typeface="Comic Sans MS" panose="030F0702030302020204" pitchFamily="66" charset="0"/>
              </a:rPr>
              <a:t>La teoría CTP es una invención bastante sofisticada porque no refleja directamente el proceso concreto y global de contrario todo y comporta la enumeración en el segundo sumando a medida que el niño cuenta a partir del primero.</a:t>
            </a:r>
          </a:p>
          <a:p>
            <a:pPr marL="0" lvl="0" indent="0" algn="l" rtl="0">
              <a:lnSpc>
                <a:spcPct val="150000"/>
              </a:lnSpc>
              <a:spcBef>
                <a:spcPts val="0"/>
              </a:spcBef>
              <a:spcAft>
                <a:spcPts val="0"/>
              </a:spcAft>
              <a:buNone/>
            </a:pPr>
            <a:endParaRPr dirty="0"/>
          </a:p>
        </p:txBody>
      </p:sp>
      <p:grpSp>
        <p:nvGrpSpPr>
          <p:cNvPr id="1060" name="Google Shape;1060;p35"/>
          <p:cNvGrpSpPr/>
          <p:nvPr/>
        </p:nvGrpSpPr>
        <p:grpSpPr>
          <a:xfrm>
            <a:off x="689691" y="165140"/>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1017362" flipH="1">
            <a:off x="7939453" y="53007"/>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0050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4C374F40-19F2-49D9-9861-FED9CAE0826B}"/>
              </a:ext>
            </a:extLst>
          </p:cNvPr>
          <p:cNvSpPr>
            <a:spLocks noGrp="1"/>
          </p:cNvSpPr>
          <p:nvPr>
            <p:ph type="title"/>
          </p:nvPr>
        </p:nvSpPr>
        <p:spPr>
          <a:xfrm>
            <a:off x="2087841" y="28895"/>
            <a:ext cx="4540103" cy="486388"/>
          </a:xfrm>
          <a:effectLst>
            <a:outerShdw blurRad="50800" dist="38100" dir="5400000" algn="t" rotWithShape="0">
              <a:prstClr val="black">
                <a:alpha val="40000"/>
              </a:prstClr>
            </a:outerShdw>
          </a:effectLst>
        </p:spPr>
        <p:txBody>
          <a:bodyPr/>
          <a:lstStyle/>
          <a:p>
            <a:r>
              <a:rPr lang="es-MX" sz="4400" dirty="0">
                <a:effectLst>
                  <a:outerShdw blurRad="38100" dist="38100" dir="2700000" algn="tl">
                    <a:srgbClr val="000000">
                      <a:alpha val="43137"/>
                    </a:srgbClr>
                  </a:outerShdw>
                </a:effectLst>
                <a:latin typeface="Hello Valentica" panose="02000503000000020004" pitchFamily="2" charset="0"/>
              </a:rPr>
              <a:t>Procedimientos mentales</a:t>
            </a:r>
          </a:p>
        </p:txBody>
      </p:sp>
      <p:pic>
        <p:nvPicPr>
          <p:cNvPr id="7172" name="Picture 4" descr="Chico Joven Contando Marco Fotos e Imágenes de stock - Alamy">
            <a:extLst>
              <a:ext uri="{FF2B5EF4-FFF2-40B4-BE49-F238E27FC236}">
                <a16:creationId xmlns:a16="http://schemas.microsoft.com/office/drawing/2014/main" id="{46019B57-E2A2-46AF-BA33-992344E56FB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458"/>
          <a:stretch/>
        </p:blipFill>
        <p:spPr bwMode="auto">
          <a:xfrm>
            <a:off x="7486191" y="3838354"/>
            <a:ext cx="1550090" cy="139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9391"/>
      </p:ext>
    </p:extLst>
  </p:cSld>
  <p:clrMapOvr>
    <a:masterClrMapping/>
  </p:clrMapOvr>
</p:sld>
</file>

<file path=ppt/theme/theme1.xml><?xml version="1.0" encoding="utf-8"?>
<a:theme xmlns:a="http://schemas.openxmlformats.org/drawingml/2006/main" name="Online Notebook by Slidesgo">
  <a:themeElements>
    <a:clrScheme name="Simple Light">
      <a:dk1>
        <a:srgbClr val="C94284"/>
      </a:dk1>
      <a:lt1>
        <a:srgbClr val="FFFFFF"/>
      </a:lt1>
      <a:dk2>
        <a:srgbClr val="000000"/>
      </a:dk2>
      <a:lt2>
        <a:srgbClr val="EEEEEE"/>
      </a:lt2>
      <a:accent1>
        <a:srgbClr val="FF99CF"/>
      </a:accent1>
      <a:accent2>
        <a:srgbClr val="EACAFF"/>
      </a:accent2>
      <a:accent3>
        <a:srgbClr val="FFBBAA"/>
      </a:accent3>
      <a:accent4>
        <a:srgbClr val="E881BF"/>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3271</Words>
  <Application>Microsoft Office PowerPoint</Application>
  <PresentationFormat>Presentación en pantalla (16:9)</PresentationFormat>
  <Paragraphs>135</Paragraphs>
  <Slides>26</Slides>
  <Notes>25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Itim</vt:lpstr>
      <vt:lpstr>Muli</vt:lpstr>
      <vt:lpstr>Comic Sans MS</vt:lpstr>
      <vt:lpstr>Brusher</vt:lpstr>
      <vt:lpstr>Wingdings</vt:lpstr>
      <vt:lpstr>Book Antiqua</vt:lpstr>
      <vt:lpstr>Hello Valentica</vt:lpstr>
      <vt:lpstr>Courier New</vt:lpstr>
      <vt:lpstr>Arial</vt:lpstr>
      <vt:lpstr>Online Notebook by Slidesgo</vt:lpstr>
      <vt:lpstr>Presentación de PowerPoint</vt:lpstr>
      <vt:lpstr>Aritmética  Informal</vt:lpstr>
      <vt:lpstr>Presentación de PowerPoint</vt:lpstr>
      <vt:lpstr>Presentación de PowerPoint</vt:lpstr>
      <vt:lpstr>La dificultad relativa de problemas</vt:lpstr>
      <vt:lpstr>Presentación de PowerPoint</vt:lpstr>
      <vt:lpstr>Presentación de PowerPoint</vt:lpstr>
      <vt:lpstr>Presentación de PowerPoint</vt:lpstr>
      <vt:lpstr>Procedimientos mentales</vt:lpstr>
      <vt:lpstr>Procedimientos mentales</vt:lpstr>
      <vt:lpstr>Procedimientos mentales</vt:lpstr>
      <vt:lpstr>Presentación de PowerPoint</vt:lpstr>
      <vt:lpstr>c)Sustracción informal Procedimientos concretos </vt:lpstr>
      <vt:lpstr>Procedimientos mentales</vt:lpstr>
      <vt:lpstr>d) Multiplicación informal Procedimientos mentales</vt:lpstr>
      <vt:lpstr>e) Implicaciones educativas: dificultades y soluciones en la aritmética informal Más uno y menos uno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ANDREA VICTORIA SANGUINO ROCAMONTES</cp:lastModifiedBy>
  <cp:revision>39</cp:revision>
  <dcterms:modified xsi:type="dcterms:W3CDTF">2020-12-10T15:42:50Z</dcterms:modified>
</cp:coreProperties>
</file>