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0" d="100"/>
          <a:sy n="90" d="100"/>
        </p:scale>
        <p:origin x="66" y="-3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ES"/>
          </a:p>
        </p:txBody>
      </p:sp>
      <p:sp>
        <p:nvSpPr>
          <p:cNvPr id="4" name="Marcador de fecha 3"/>
          <p:cNvSpPr>
            <a:spLocks noGrp="1"/>
          </p:cNvSpPr>
          <p:nvPr>
            <p:ph type="dt" sz="half" idx="10"/>
          </p:nvPr>
        </p:nvSpPr>
        <p:spPr/>
        <p:txBody>
          <a:bodyPr/>
          <a:lstStyle/>
          <a:p>
            <a:fld id="{0FC2F8F0-63A7-43C9-9E5B-F93E7D45092C}" type="datetimeFigureOut">
              <a:rPr lang="es-ES" smtClean="0"/>
              <a:t>10/01/2021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256690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FC2F8F0-63A7-43C9-9E5B-F93E7D45092C}" type="datetimeFigureOut">
              <a:rPr lang="es-ES" smtClean="0"/>
              <a:t>10/01/2021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276794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FC2F8F0-63A7-43C9-9E5B-F93E7D45092C}" type="datetimeFigureOut">
              <a:rPr lang="es-ES" smtClean="0"/>
              <a:t>10/01/2021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1841780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0FC2F8F0-63A7-43C9-9E5B-F93E7D45092C}" type="datetimeFigureOut">
              <a:rPr lang="es-ES" smtClean="0"/>
              <a:t>10/01/2021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42244423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0FC2F8F0-63A7-43C9-9E5B-F93E7D45092C}" type="datetimeFigureOut">
              <a:rPr lang="es-ES" smtClean="0"/>
              <a:t>10/01/2021</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4341243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0FC2F8F0-63A7-43C9-9E5B-F93E7D45092C}" type="datetimeFigureOut">
              <a:rPr lang="es-ES" smtClean="0"/>
              <a:t>10/01/2021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894750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0FC2F8F0-63A7-43C9-9E5B-F93E7D45092C}" type="datetimeFigureOut">
              <a:rPr lang="es-ES" smtClean="0"/>
              <a:t>10/01/2021</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4276223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0FC2F8F0-63A7-43C9-9E5B-F93E7D45092C}" type="datetimeFigureOut">
              <a:rPr lang="es-ES" smtClean="0"/>
              <a:t>10/01/2021</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611147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0FC2F8F0-63A7-43C9-9E5B-F93E7D45092C}" type="datetimeFigureOut">
              <a:rPr lang="es-ES" smtClean="0"/>
              <a:t>10/01/2021</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2365494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FC2F8F0-63A7-43C9-9E5B-F93E7D45092C}" type="datetimeFigureOut">
              <a:rPr lang="es-ES" smtClean="0"/>
              <a:t>10/01/2021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30274323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0FC2F8F0-63A7-43C9-9E5B-F93E7D45092C}" type="datetimeFigureOut">
              <a:rPr lang="es-ES" smtClean="0"/>
              <a:t>10/01/2021</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F00387B-0068-4DAB-83A5-24A122EF2C6B}" type="slidenum">
              <a:rPr lang="es-ES" smtClean="0"/>
              <a:t>‹Nº›</a:t>
            </a:fld>
            <a:endParaRPr lang="es-ES"/>
          </a:p>
        </p:txBody>
      </p:sp>
    </p:spTree>
    <p:extLst>
      <p:ext uri="{BB962C8B-B14F-4D97-AF65-F5344CB8AC3E}">
        <p14:creationId xmlns:p14="http://schemas.microsoft.com/office/powerpoint/2010/main" val="577458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2F8F0-63A7-43C9-9E5B-F93E7D45092C}" type="datetimeFigureOut">
              <a:rPr lang="es-ES" smtClean="0"/>
              <a:t>10/01/2021</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F00387B-0068-4DAB-83A5-24A122EF2C6B}" type="slidenum">
              <a:rPr lang="es-ES" smtClean="0"/>
              <a:t>‹Nº›</a:t>
            </a:fld>
            <a:endParaRPr lang="es-ES"/>
          </a:p>
        </p:txBody>
      </p:sp>
    </p:spTree>
    <p:extLst>
      <p:ext uri="{BB962C8B-B14F-4D97-AF65-F5344CB8AC3E}">
        <p14:creationId xmlns:p14="http://schemas.microsoft.com/office/powerpoint/2010/main" val="9124219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Pin de Lidia Alba Hernandez en melonheadz | Bordes y marcos, Bordes para  paginas, Bordes para hoja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3595321" y="1763468"/>
            <a:ext cx="6558614" cy="3046988"/>
          </a:xfrm>
          <a:prstGeom prst="rect">
            <a:avLst/>
          </a:prstGeom>
          <a:noFill/>
        </p:spPr>
        <p:txBody>
          <a:bodyPr wrap="square" rtlCol="0">
            <a:spAutoFit/>
          </a:bodyPr>
          <a:lstStyle/>
          <a:p>
            <a:pPr algn="ctr"/>
            <a:r>
              <a:rPr lang="es-ES" sz="9600" b="1" dirty="0" smtClean="0">
                <a:solidFill>
                  <a:srgbClr val="FF0066"/>
                </a:solidFill>
                <a:latin typeface="Comic Sans MS" panose="030F0702030302020204" pitchFamily="66" charset="0"/>
              </a:rPr>
              <a:t>PLAN DE TRABAJO</a:t>
            </a:r>
            <a:endParaRPr lang="es-ES" sz="9600" b="1" dirty="0">
              <a:solidFill>
                <a:srgbClr val="FF0066"/>
              </a:solidFill>
              <a:latin typeface="Comic Sans MS" panose="030F0702030302020204" pitchFamily="66" charset="0"/>
            </a:endParaRPr>
          </a:p>
        </p:txBody>
      </p:sp>
    </p:spTree>
    <p:extLst>
      <p:ext uri="{BB962C8B-B14F-4D97-AF65-F5344CB8AC3E}">
        <p14:creationId xmlns:p14="http://schemas.microsoft.com/office/powerpoint/2010/main" val="3481794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n de Rocio Gonzalez en melonheadz | Letras de bienvenidos, Bordes y  marcos, Gafetes para imprimi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 y="0"/>
            <a:ext cx="12192001" cy="6837912"/>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703979" y="2772605"/>
            <a:ext cx="5392020" cy="3785652"/>
          </a:xfrm>
          <a:prstGeom prst="rect">
            <a:avLst/>
          </a:prstGeom>
          <a:noFill/>
        </p:spPr>
        <p:txBody>
          <a:bodyPr wrap="square" rtlCol="0">
            <a:spAutoFit/>
          </a:bodyPr>
          <a:lstStyle/>
          <a:p>
            <a:pPr algn="ctr"/>
            <a:r>
              <a:rPr lang="es-ES" sz="8000" b="1" dirty="0" smtClean="0">
                <a:solidFill>
                  <a:srgbClr val="008080"/>
                </a:solidFill>
                <a:latin typeface="Bradley Hand ITC" panose="03070402050302030203" pitchFamily="66" charset="0"/>
              </a:rPr>
              <a:t>Semana del 19 al 23 de octubre</a:t>
            </a:r>
            <a:endParaRPr lang="es-ES" sz="8000" b="1" dirty="0">
              <a:solidFill>
                <a:srgbClr val="008080"/>
              </a:solidFill>
              <a:latin typeface="Bradley Hand ITC" panose="03070402050302030203" pitchFamily="66" charset="0"/>
            </a:endParaRPr>
          </a:p>
        </p:txBody>
      </p:sp>
    </p:spTree>
    <p:extLst>
      <p:ext uri="{BB962C8B-B14F-4D97-AF65-F5344CB8AC3E}">
        <p14:creationId xmlns:p14="http://schemas.microsoft.com/office/powerpoint/2010/main" val="34660584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Pin by María Inés Fernández González on Etiquetas, listas y notas | Teacher  craft, Preschool crafts, Clip art borders"/>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1"/>
          </a:xfrm>
          <a:prstGeom prst="rect">
            <a:avLst/>
          </a:prstGeom>
          <a:noFill/>
          <a:extLst>
            <a:ext uri="{909E8E84-426E-40DD-AFC4-6F175D3DCCD1}">
              <a14:hiddenFill xmlns:a14="http://schemas.microsoft.com/office/drawing/2010/main">
                <a:solidFill>
                  <a:srgbClr val="FFFFFF"/>
                </a:solidFill>
              </a14:hiddenFill>
            </a:ext>
          </a:extLst>
        </p:spPr>
      </p:pic>
      <p:sp>
        <p:nvSpPr>
          <p:cNvPr id="5" name="CuadroTexto 4"/>
          <p:cNvSpPr txBox="1"/>
          <p:nvPr/>
        </p:nvSpPr>
        <p:spPr>
          <a:xfrm>
            <a:off x="2833148" y="1073653"/>
            <a:ext cx="4675031" cy="1384995"/>
          </a:xfrm>
          <a:prstGeom prst="rect">
            <a:avLst/>
          </a:prstGeom>
          <a:noFill/>
        </p:spPr>
        <p:txBody>
          <a:bodyPr wrap="square" rtlCol="0">
            <a:spAutoFit/>
          </a:bodyPr>
          <a:lstStyle/>
          <a:p>
            <a:pPr algn="ctr"/>
            <a:r>
              <a:rPr lang="es-ES" sz="1400" b="1" dirty="0" smtClean="0">
                <a:latin typeface="Times New Roman" panose="02020603050405020304" pitchFamily="18" charset="0"/>
                <a:cs typeface="Times New Roman" panose="02020603050405020304" pitchFamily="18" charset="0"/>
              </a:rPr>
              <a:t>ESCUELA NORMAL DE EDUCACIÓN PREESCOLAR</a:t>
            </a:r>
          </a:p>
          <a:p>
            <a:pPr algn="ctr"/>
            <a:r>
              <a:rPr lang="es-ES" sz="1400" b="1" dirty="0" smtClean="0">
                <a:latin typeface="Times New Roman" panose="02020603050405020304" pitchFamily="18" charset="0"/>
                <a:cs typeface="Times New Roman" panose="02020603050405020304" pitchFamily="18" charset="0"/>
              </a:rPr>
              <a:t>Licenciatura en Educación Preescolar.</a:t>
            </a:r>
          </a:p>
          <a:p>
            <a:pPr algn="ctr"/>
            <a:r>
              <a:rPr lang="es-ES" sz="1400" b="1" dirty="0" smtClean="0">
                <a:latin typeface="Times New Roman" panose="02020603050405020304" pitchFamily="18" charset="0"/>
                <a:cs typeface="Times New Roman" panose="02020603050405020304" pitchFamily="18" charset="0"/>
              </a:rPr>
              <a:t>Ciclo Escolar 2020 – 2021</a:t>
            </a:r>
          </a:p>
          <a:p>
            <a:endParaRPr lang="es-ES" sz="1400" b="1" dirty="0">
              <a:latin typeface="Times New Roman" panose="02020603050405020304" pitchFamily="18" charset="0"/>
              <a:cs typeface="Times New Roman" panose="02020603050405020304" pitchFamily="18" charset="0"/>
            </a:endParaRPr>
          </a:p>
          <a:p>
            <a:endParaRPr lang="es-ES" sz="1400" b="1" dirty="0" smtClean="0">
              <a:latin typeface="Times New Roman" panose="02020603050405020304" pitchFamily="18" charset="0"/>
              <a:cs typeface="Times New Roman" panose="02020603050405020304" pitchFamily="18" charset="0"/>
            </a:endParaRPr>
          </a:p>
          <a:p>
            <a:endParaRPr lang="es-ES" sz="1400" b="1" dirty="0">
              <a:latin typeface="Times New Roman" panose="02020603050405020304" pitchFamily="18" charset="0"/>
              <a:cs typeface="Times New Roman" panose="02020603050405020304" pitchFamily="18" charset="0"/>
            </a:endParaRPr>
          </a:p>
        </p:txBody>
      </p:sp>
      <p:sp>
        <p:nvSpPr>
          <p:cNvPr id="6" name="Rectángulo 5"/>
          <p:cNvSpPr/>
          <p:nvPr/>
        </p:nvSpPr>
        <p:spPr>
          <a:xfrm>
            <a:off x="2062386" y="1766150"/>
            <a:ext cx="5943599" cy="4305025"/>
          </a:xfrm>
          <a:prstGeom prst="rect">
            <a:avLst/>
          </a:prstGeom>
        </p:spPr>
        <p:txBody>
          <a:bodyPr wrap="square">
            <a:spAutoFit/>
          </a:bodyPr>
          <a:lstStyle/>
          <a:p>
            <a:pPr algn="ctr">
              <a:lnSpc>
                <a:spcPct val="107000"/>
              </a:lnSpc>
              <a:spcAft>
                <a:spcPts val="800"/>
              </a:spcAft>
            </a:pPr>
            <a:r>
              <a:rPr lang="es-MX" sz="1400" b="1" dirty="0">
                <a:latin typeface="Times New Roman" panose="02020603050405020304" pitchFamily="18" charset="0"/>
                <a:ea typeface="Times New Roman" panose="02020603050405020304" pitchFamily="18" charset="0"/>
                <a:cs typeface="Calibri" panose="020F0502020204030204" pitchFamily="34" charset="0"/>
              </a:rPr>
              <a:t>Institución de Práctica:</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ES" sz="1400" u="sng" dirty="0" smtClean="0">
                <a:latin typeface="Times New Roman" panose="02020603050405020304" pitchFamily="18" charset="0"/>
                <a:ea typeface="Times New Roman" panose="02020603050405020304" pitchFamily="18" charset="0"/>
                <a:cs typeface="Calibri" panose="020F0502020204030204" pitchFamily="34" charset="0"/>
              </a:rPr>
              <a:t>Jagüey de </a:t>
            </a:r>
            <a:r>
              <a:rPr lang="es-ES" sz="1400" u="sng" dirty="0" err="1" smtClean="0">
                <a:latin typeface="Times New Roman" panose="02020603050405020304" pitchFamily="18" charset="0"/>
                <a:ea typeface="Times New Roman" panose="02020603050405020304" pitchFamily="18" charset="0"/>
                <a:cs typeface="Calibri" panose="020F0502020204030204" pitchFamily="34" charset="0"/>
              </a:rPr>
              <a:t>Ferniza</a:t>
            </a:r>
            <a:r>
              <a:rPr lang="es-ES" sz="1400" u="sng" dirty="0" smtClean="0">
                <a:latin typeface="Times New Roman" panose="02020603050405020304" pitchFamily="18" charset="0"/>
                <a:ea typeface="Times New Roman" panose="02020603050405020304" pitchFamily="18" charset="0"/>
                <a:cs typeface="Calibri" panose="020F0502020204030204" pitchFamily="34" charset="0"/>
              </a:rPr>
              <a:t>. </a:t>
            </a:r>
          </a:p>
          <a:p>
            <a:pPr algn="ctr">
              <a:lnSpc>
                <a:spcPct val="107000"/>
              </a:lnSpc>
              <a:spcAft>
                <a:spcPts val="800"/>
              </a:spcAft>
            </a:pPr>
            <a:r>
              <a:rPr lang="es-ES" sz="1400" b="1" u="sng" dirty="0" smtClean="0">
                <a:latin typeface="Times New Roman" panose="02020603050405020304" pitchFamily="18" charset="0"/>
                <a:ea typeface="Times New Roman" panose="02020603050405020304" pitchFamily="18" charset="0"/>
                <a:cs typeface="Calibri" panose="020F0502020204030204" pitchFamily="34" charset="0"/>
              </a:rPr>
              <a:t>Comunidad</a:t>
            </a:r>
            <a:r>
              <a:rPr lang="es-ES" sz="1400" u="sng" dirty="0" smtClean="0">
                <a:latin typeface="Times New Roman" panose="02020603050405020304" pitchFamily="18" charset="0"/>
                <a:ea typeface="Times New Roman" panose="02020603050405020304" pitchFamily="18" charset="0"/>
                <a:cs typeface="Calibri" panose="020F0502020204030204" pitchFamily="34" charset="0"/>
              </a:rPr>
              <a:t>: Jagüey de Ferniza</a:t>
            </a:r>
            <a:endParaRPr lang="es-ES" sz="1400" dirty="0">
              <a:latin typeface="Calibri" panose="020F0502020204030204" pitchFamily="34" charset="0"/>
              <a:ea typeface="Times New Roman" panose="02020603050405020304" pitchFamily="18" charset="0"/>
              <a:cs typeface="Calibri" panose="020F0502020204030204" pitchFamily="34" charset="0"/>
            </a:endParaRPr>
          </a:p>
          <a:p>
            <a:pPr algn="ctr">
              <a:lnSpc>
                <a:spcPct val="107000"/>
              </a:lnSpc>
              <a:spcAft>
                <a:spcPts val="800"/>
              </a:spcAft>
            </a:pPr>
            <a:r>
              <a:rPr lang="es-MX" sz="1400" b="1" dirty="0" smtClean="0">
                <a:latin typeface="Times New Roman" panose="02020603050405020304" pitchFamily="18" charset="0"/>
                <a:ea typeface="Times New Roman" panose="02020603050405020304" pitchFamily="18" charset="0"/>
                <a:cs typeface="Calibri" panose="020F0502020204030204" pitchFamily="34" charset="0"/>
              </a:rPr>
              <a:t>Clave</a:t>
            </a:r>
            <a:r>
              <a:rPr lang="es-MX" sz="1400" b="1" dirty="0">
                <a:latin typeface="Times New Roman" panose="02020603050405020304" pitchFamily="18" charset="0"/>
                <a:ea typeface="Times New Roman" panose="02020603050405020304" pitchFamily="18" charset="0"/>
                <a:cs typeface="Calibri" panose="020F0502020204030204" pitchFamily="34" charset="0"/>
              </a:rPr>
              <a:t>:</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smtClean="0">
                <a:latin typeface="Times New Roman" panose="02020603050405020304" pitchFamily="18" charset="0"/>
                <a:ea typeface="Times New Roman" panose="02020603050405020304" pitchFamily="18" charset="0"/>
                <a:cs typeface="Calibri" panose="020F0502020204030204" pitchFamily="34" charset="0"/>
              </a:rPr>
              <a:t>05KJN0194P</a:t>
            </a:r>
            <a:r>
              <a:rPr lang="es-MX" sz="1400" dirty="0" smtClean="0">
                <a:latin typeface="Times New Roman" panose="02020603050405020304" pitchFamily="18" charset="0"/>
                <a:ea typeface="Times New Roman" panose="02020603050405020304" pitchFamily="18" charset="0"/>
                <a:cs typeface="Calibri" panose="020F0502020204030204" pitchFamily="34" charset="0"/>
              </a:rPr>
              <a:t>   </a:t>
            </a:r>
          </a:p>
          <a:p>
            <a:pPr algn="ctr">
              <a:lnSpc>
                <a:spcPct val="107000"/>
              </a:lnSpc>
              <a:spcAft>
                <a:spcPts val="800"/>
              </a:spcAft>
            </a:pPr>
            <a:r>
              <a:rPr lang="es-MX" sz="1400" b="1" dirty="0" smtClean="0">
                <a:latin typeface="Times New Roman" panose="02020603050405020304" pitchFamily="18" charset="0"/>
                <a:ea typeface="Times New Roman" panose="02020603050405020304" pitchFamily="18" charset="0"/>
                <a:cs typeface="Calibri" panose="020F0502020204030204" pitchFamily="34" charset="0"/>
              </a:rPr>
              <a:t>Zona </a:t>
            </a:r>
            <a:r>
              <a:rPr lang="es-MX" sz="1400" b="1" dirty="0">
                <a:latin typeface="Times New Roman" panose="02020603050405020304" pitchFamily="18" charset="0"/>
                <a:ea typeface="Times New Roman" panose="02020603050405020304" pitchFamily="18" charset="0"/>
                <a:cs typeface="Calibri" panose="020F0502020204030204" pitchFamily="34" charset="0"/>
              </a:rPr>
              <a:t>Escolar:</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a:latin typeface="Times New Roman" panose="02020603050405020304" pitchFamily="18" charset="0"/>
                <a:ea typeface="Times New Roman" panose="02020603050405020304" pitchFamily="18" charset="0"/>
                <a:cs typeface="Calibri" panose="020F0502020204030204" pitchFamily="34" charset="0"/>
              </a:rPr>
              <a:t>108</a:t>
            </a:r>
            <a:endParaRPr lang="es-ES" sz="1400" dirty="0" smtClean="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s-MX" sz="1400" b="1" dirty="0">
                <a:latin typeface="Times New Roman" panose="02020603050405020304" pitchFamily="18" charset="0"/>
                <a:ea typeface="Times New Roman" panose="02020603050405020304" pitchFamily="18" charset="0"/>
                <a:cs typeface="Calibri" panose="020F0502020204030204" pitchFamily="34" charset="0"/>
              </a:rPr>
              <a:t>        </a:t>
            </a:r>
            <a:r>
              <a:rPr lang="es-MX" sz="1400" b="1" dirty="0" smtClean="0">
                <a:latin typeface="Times New Roman" panose="02020603050405020304" pitchFamily="18" charset="0"/>
                <a:ea typeface="Times New Roman" panose="02020603050405020304" pitchFamily="18" charset="0"/>
                <a:cs typeface="Calibri" panose="020F0502020204030204" pitchFamily="34" charset="0"/>
              </a:rPr>
              <a:t> Grados </a:t>
            </a:r>
            <a:r>
              <a:rPr lang="es-MX" sz="1400" b="1" dirty="0">
                <a:latin typeface="Times New Roman" panose="02020603050405020304" pitchFamily="18" charset="0"/>
                <a:ea typeface="Times New Roman" panose="02020603050405020304" pitchFamily="18" charset="0"/>
                <a:cs typeface="Calibri" panose="020F0502020204030204" pitchFamily="34" charset="0"/>
              </a:rPr>
              <a:t>en el que realiza su práctica:</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smtClean="0">
                <a:latin typeface="Times New Roman" panose="02020603050405020304" pitchFamily="18" charset="0"/>
                <a:ea typeface="Times New Roman" panose="02020603050405020304" pitchFamily="18" charset="0"/>
                <a:cs typeface="Calibri" panose="020F0502020204030204" pitchFamily="34" charset="0"/>
              </a:rPr>
              <a:t>1º 2º 3º </a:t>
            </a:r>
            <a:endParaRPr lang="es-ES" sz="1400" dirty="0" smtClean="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s-MX" sz="1400" b="1" dirty="0" smtClean="0">
                <a:latin typeface="Times New Roman" panose="02020603050405020304" pitchFamily="18" charset="0"/>
                <a:ea typeface="Times New Roman" panose="02020603050405020304" pitchFamily="18" charset="0"/>
                <a:cs typeface="Calibri" panose="020F0502020204030204" pitchFamily="34" charset="0"/>
              </a:rPr>
              <a:t>Total </a:t>
            </a:r>
            <a:r>
              <a:rPr lang="es-MX" sz="1400" b="1" dirty="0">
                <a:latin typeface="Times New Roman" panose="02020603050405020304" pitchFamily="18" charset="0"/>
                <a:ea typeface="Times New Roman" panose="02020603050405020304" pitchFamily="18" charset="0"/>
                <a:cs typeface="Calibri" panose="020F0502020204030204" pitchFamily="34" charset="0"/>
              </a:rPr>
              <a:t>de niños:</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smtClean="0">
                <a:latin typeface="Times New Roman" panose="02020603050405020304" pitchFamily="18" charset="0"/>
                <a:ea typeface="Times New Roman" panose="02020603050405020304" pitchFamily="18" charset="0"/>
                <a:cs typeface="Calibri" panose="020F0502020204030204" pitchFamily="34" charset="0"/>
              </a:rPr>
              <a:t>14  </a:t>
            </a:r>
            <a:r>
              <a:rPr lang="es-MX" sz="1400" dirty="0" smtClean="0">
                <a:latin typeface="Times New Roman" panose="02020603050405020304" pitchFamily="18" charset="0"/>
                <a:ea typeface="Times New Roman" panose="02020603050405020304" pitchFamily="18" charset="0"/>
                <a:cs typeface="Calibri" panose="020F0502020204030204" pitchFamily="34" charset="0"/>
              </a:rPr>
              <a:t> </a:t>
            </a:r>
            <a:r>
              <a:rPr lang="es-MX" sz="1400" b="1" dirty="0">
                <a:latin typeface="Times New Roman" panose="02020603050405020304" pitchFamily="18" charset="0"/>
                <a:ea typeface="Times New Roman" panose="02020603050405020304" pitchFamily="18" charset="0"/>
                <a:cs typeface="Calibri" panose="020F0502020204030204" pitchFamily="34" charset="0"/>
              </a:rPr>
              <a:t>Niños:</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a:latin typeface="Times New Roman" panose="02020603050405020304" pitchFamily="18" charset="0"/>
                <a:ea typeface="Times New Roman" panose="02020603050405020304" pitchFamily="18" charset="0"/>
                <a:cs typeface="Calibri" panose="020F0502020204030204" pitchFamily="34" charset="0"/>
              </a:rPr>
              <a:t>4</a:t>
            </a:r>
            <a:r>
              <a:rPr lang="es-MX" sz="1400" u="sng" dirty="0" smtClean="0">
                <a:latin typeface="Times New Roman" panose="02020603050405020304" pitchFamily="18" charset="0"/>
                <a:ea typeface="Times New Roman" panose="02020603050405020304" pitchFamily="18" charset="0"/>
                <a:cs typeface="Calibri" panose="020F0502020204030204" pitchFamily="34" charset="0"/>
              </a:rPr>
              <a:t> </a:t>
            </a:r>
            <a:r>
              <a:rPr lang="es-MX" sz="1400" b="1" dirty="0">
                <a:latin typeface="Times New Roman" panose="02020603050405020304" pitchFamily="18" charset="0"/>
                <a:ea typeface="Times New Roman" panose="02020603050405020304" pitchFamily="18" charset="0"/>
                <a:cs typeface="Calibri" panose="020F0502020204030204" pitchFamily="34" charset="0"/>
              </a:rPr>
              <a:t>Niñas:</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smtClean="0">
                <a:latin typeface="Times New Roman" panose="02020603050405020304" pitchFamily="18" charset="0"/>
                <a:ea typeface="Times New Roman" panose="02020603050405020304" pitchFamily="18" charset="0"/>
                <a:cs typeface="Calibri" panose="020F0502020204030204" pitchFamily="34" charset="0"/>
              </a:rPr>
              <a:t>10</a:t>
            </a:r>
            <a:endParaRPr lang="es-ES" sz="1400" dirty="0" smtClean="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s-MX" sz="1400" b="1" dirty="0" smtClean="0">
                <a:latin typeface="Times New Roman" panose="02020603050405020304" pitchFamily="18" charset="0"/>
                <a:ea typeface="Times New Roman" panose="02020603050405020304" pitchFamily="18" charset="0"/>
                <a:cs typeface="Calibri" panose="020F0502020204030204" pitchFamily="34" charset="0"/>
              </a:rPr>
              <a:t>Nombre </a:t>
            </a:r>
            <a:r>
              <a:rPr lang="es-MX" sz="1400" b="1" dirty="0">
                <a:latin typeface="Times New Roman" panose="02020603050405020304" pitchFamily="18" charset="0"/>
                <a:ea typeface="Times New Roman" panose="02020603050405020304" pitchFamily="18" charset="0"/>
                <a:cs typeface="Calibri" panose="020F0502020204030204" pitchFamily="34" charset="0"/>
              </a:rPr>
              <a:t>del Alumno Practicante:</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a:latin typeface="Times New Roman" panose="02020603050405020304" pitchFamily="18" charset="0"/>
                <a:ea typeface="Times New Roman" panose="02020603050405020304" pitchFamily="18" charset="0"/>
                <a:cs typeface="Calibri" panose="020F0502020204030204" pitchFamily="34" charset="0"/>
              </a:rPr>
              <a:t>Zaira Vanessa Álvarez Valdez.</a:t>
            </a:r>
            <a:endParaRPr lang="es-ES" sz="1400" dirty="0" smtClean="0">
              <a:effectLst/>
              <a:latin typeface="Calibri" panose="020F0502020204030204" pitchFamily="34" charset="0"/>
              <a:ea typeface="Calibri" panose="020F0502020204030204" pitchFamily="34" charset="0"/>
              <a:cs typeface="Calibri" panose="020F0502020204030204" pitchFamily="34" charset="0"/>
            </a:endParaRPr>
          </a:p>
          <a:p>
            <a:pPr algn="ctr">
              <a:lnSpc>
                <a:spcPct val="107000"/>
              </a:lnSpc>
              <a:spcAft>
                <a:spcPts val="800"/>
              </a:spcAft>
            </a:pPr>
            <a:r>
              <a:rPr lang="es-MX" sz="1400" b="1" dirty="0">
                <a:latin typeface="Times New Roman" panose="02020603050405020304" pitchFamily="18" charset="0"/>
                <a:ea typeface="Times New Roman" panose="02020603050405020304" pitchFamily="18" charset="0"/>
                <a:cs typeface="Calibri" panose="020F0502020204030204" pitchFamily="34" charset="0"/>
              </a:rPr>
              <a:t>Grado:</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smtClean="0">
                <a:latin typeface="Times New Roman" panose="02020603050405020304" pitchFamily="18" charset="0"/>
                <a:ea typeface="Times New Roman" panose="02020603050405020304" pitchFamily="18" charset="0"/>
                <a:cs typeface="Calibri" panose="020F0502020204030204" pitchFamily="34" charset="0"/>
              </a:rPr>
              <a:t>4  </a:t>
            </a:r>
            <a:r>
              <a:rPr lang="es-MX" sz="1400" dirty="0" smtClean="0">
                <a:latin typeface="Times New Roman" panose="02020603050405020304" pitchFamily="18" charset="0"/>
                <a:ea typeface="Times New Roman" panose="02020603050405020304" pitchFamily="18" charset="0"/>
                <a:cs typeface="Calibri" panose="020F0502020204030204" pitchFamily="34" charset="0"/>
              </a:rPr>
              <a:t> </a:t>
            </a:r>
            <a:r>
              <a:rPr lang="es-MX" sz="1400" b="1" dirty="0">
                <a:latin typeface="Times New Roman" panose="02020603050405020304" pitchFamily="18" charset="0"/>
                <a:ea typeface="Times New Roman" panose="02020603050405020304" pitchFamily="18" charset="0"/>
                <a:cs typeface="Calibri" panose="020F0502020204030204" pitchFamily="34" charset="0"/>
              </a:rPr>
              <a:t>Sección:</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a:latin typeface="Times New Roman" panose="02020603050405020304" pitchFamily="18" charset="0"/>
                <a:ea typeface="Times New Roman" panose="02020603050405020304" pitchFamily="18" charset="0"/>
                <a:cs typeface="Calibri" panose="020F0502020204030204" pitchFamily="34" charset="0"/>
              </a:rPr>
              <a:t>A   </a:t>
            </a:r>
            <a:r>
              <a:rPr lang="es-MX" sz="1400" b="1" dirty="0">
                <a:latin typeface="Times New Roman" panose="02020603050405020304" pitchFamily="18" charset="0"/>
                <a:ea typeface="Times New Roman" panose="02020603050405020304" pitchFamily="18" charset="0"/>
                <a:cs typeface="Calibri" panose="020F0502020204030204" pitchFamily="34" charset="0"/>
              </a:rPr>
              <a:t>Número de Lista:</a:t>
            </a:r>
            <a:r>
              <a:rPr lang="es-MX" sz="1400" dirty="0">
                <a:latin typeface="Times New Roman" panose="02020603050405020304" pitchFamily="18" charset="0"/>
                <a:ea typeface="Times New Roman" panose="02020603050405020304" pitchFamily="18" charset="0"/>
                <a:cs typeface="Calibri" panose="020F0502020204030204" pitchFamily="34" charset="0"/>
              </a:rPr>
              <a:t> </a:t>
            </a:r>
            <a:r>
              <a:rPr lang="es-MX" sz="1400" u="sng" dirty="0" smtClean="0">
                <a:latin typeface="Times New Roman" panose="02020603050405020304" pitchFamily="18" charset="0"/>
                <a:ea typeface="Times New Roman" panose="02020603050405020304" pitchFamily="18" charset="0"/>
                <a:cs typeface="Calibri" panose="020F0502020204030204" pitchFamily="34" charset="0"/>
              </a:rPr>
              <a:t>1</a:t>
            </a:r>
            <a:endParaRPr lang="es-MX" sz="1400" u="sng" dirty="0">
              <a:effectLst/>
              <a:latin typeface="Times New Roman" panose="02020603050405020304" pitchFamily="18" charset="0"/>
              <a:ea typeface="Calibri" panose="020F0502020204030204" pitchFamily="34" charset="0"/>
              <a:cs typeface="Calibri" panose="020F0502020204030204" pitchFamily="34" charset="0"/>
            </a:endParaRPr>
          </a:p>
          <a:p>
            <a:pPr algn="ctr">
              <a:lnSpc>
                <a:spcPct val="107000"/>
              </a:lnSpc>
              <a:spcAft>
                <a:spcPts val="800"/>
              </a:spcAft>
            </a:pPr>
            <a:r>
              <a:rPr lang="es-MX" sz="1400" b="1" u="sng" dirty="0" smtClean="0">
                <a:latin typeface="Times New Roman" panose="02020603050405020304" pitchFamily="18" charset="0"/>
                <a:ea typeface="Calibri" panose="020F0502020204030204" pitchFamily="34" charset="0"/>
                <a:cs typeface="Calibri" panose="020F0502020204030204" pitchFamily="34" charset="0"/>
              </a:rPr>
              <a:t>Semana de practica del 19 al 23 de octubre.</a:t>
            </a:r>
          </a:p>
          <a:p>
            <a:pPr algn="ctr">
              <a:lnSpc>
                <a:spcPct val="107000"/>
              </a:lnSpc>
              <a:spcAft>
                <a:spcPts val="800"/>
              </a:spcAft>
            </a:pPr>
            <a:r>
              <a:rPr lang="es-MX" sz="1400" b="1" u="sng" dirty="0" smtClean="0">
                <a:effectLst/>
                <a:latin typeface="Times New Roman" panose="02020603050405020304" pitchFamily="18" charset="0"/>
                <a:ea typeface="Calibri" panose="020F0502020204030204" pitchFamily="34" charset="0"/>
                <a:cs typeface="Calibri" panose="020F0502020204030204" pitchFamily="34" charset="0"/>
              </a:rPr>
              <a:t>Alumnos por grados:</a:t>
            </a:r>
            <a:r>
              <a:rPr lang="es-MX" sz="1400" b="1" u="sng" dirty="0" smtClean="0">
                <a:latin typeface="Times New Roman" panose="02020603050405020304" pitchFamily="18" charset="0"/>
                <a:ea typeface="Calibri" panose="020F0502020204030204" pitchFamily="34" charset="0"/>
                <a:cs typeface="Calibri" panose="020F0502020204030204" pitchFamily="34" charset="0"/>
              </a:rPr>
              <a:t>    </a:t>
            </a:r>
          </a:p>
          <a:p>
            <a:pPr algn="ctr">
              <a:lnSpc>
                <a:spcPct val="107000"/>
              </a:lnSpc>
              <a:spcAft>
                <a:spcPts val="800"/>
              </a:spcAft>
            </a:pPr>
            <a:r>
              <a:rPr lang="es-MX" sz="1400" b="1" u="sng" dirty="0" smtClean="0">
                <a:latin typeface="Times New Roman" panose="02020603050405020304" pitchFamily="18" charset="0"/>
                <a:ea typeface="Calibri" panose="020F0502020204030204" pitchFamily="34" charset="0"/>
                <a:cs typeface="Calibri" panose="020F0502020204030204" pitchFamily="34" charset="0"/>
              </a:rPr>
              <a:t>1º </a:t>
            </a:r>
            <a:r>
              <a:rPr lang="es-MX" sz="1400" dirty="0" smtClean="0">
                <a:latin typeface="Times New Roman" panose="02020603050405020304" pitchFamily="18" charset="0"/>
                <a:ea typeface="Calibri" panose="020F0502020204030204" pitchFamily="34" charset="0"/>
                <a:cs typeface="Calibri" panose="020F0502020204030204" pitchFamily="34" charset="0"/>
              </a:rPr>
              <a:t>1 alumna.</a:t>
            </a:r>
          </a:p>
          <a:p>
            <a:pPr algn="ctr">
              <a:lnSpc>
                <a:spcPct val="107000"/>
              </a:lnSpc>
              <a:spcAft>
                <a:spcPts val="800"/>
              </a:spcAft>
            </a:pPr>
            <a:r>
              <a:rPr lang="es-MX" sz="1400" b="1" u="sng" dirty="0" smtClean="0">
                <a:effectLst/>
                <a:latin typeface="Times New Roman" panose="02020603050405020304" pitchFamily="18" charset="0"/>
                <a:ea typeface="Calibri" panose="020F0502020204030204" pitchFamily="34" charset="0"/>
                <a:cs typeface="Calibri" panose="020F0502020204030204" pitchFamily="34" charset="0"/>
              </a:rPr>
              <a:t>2º </a:t>
            </a:r>
            <a:r>
              <a:rPr lang="es-MX" sz="1400" dirty="0" smtClean="0">
                <a:effectLst/>
                <a:latin typeface="Times New Roman" panose="02020603050405020304" pitchFamily="18" charset="0"/>
                <a:ea typeface="Calibri" panose="020F0502020204030204" pitchFamily="34" charset="0"/>
                <a:cs typeface="Calibri" panose="020F0502020204030204" pitchFamily="34" charset="0"/>
              </a:rPr>
              <a:t>7 alumnos</a:t>
            </a:r>
          </a:p>
          <a:p>
            <a:pPr algn="ctr">
              <a:spcAft>
                <a:spcPts val="800"/>
              </a:spcAft>
            </a:pPr>
            <a:r>
              <a:rPr lang="es-MX" sz="1400" b="1" u="sng" dirty="0" smtClean="0">
                <a:latin typeface="Times New Roman" panose="02020603050405020304" pitchFamily="18" charset="0"/>
                <a:ea typeface="Calibri" panose="020F0502020204030204" pitchFamily="34" charset="0"/>
                <a:cs typeface="Calibri" panose="020F0502020204030204" pitchFamily="34" charset="0"/>
              </a:rPr>
              <a:t>3º </a:t>
            </a:r>
            <a:r>
              <a:rPr lang="es-MX" sz="1400" dirty="0" smtClean="0">
                <a:latin typeface="Times New Roman" panose="02020603050405020304" pitchFamily="18" charset="0"/>
                <a:ea typeface="Calibri" panose="020F0502020204030204" pitchFamily="34" charset="0"/>
                <a:cs typeface="Calibri" panose="020F0502020204030204" pitchFamily="34" charset="0"/>
              </a:rPr>
              <a:t>6 alumnos</a:t>
            </a:r>
            <a:endParaRPr lang="es-ES" sz="1400" dirty="0">
              <a:effectLst/>
              <a:latin typeface="Calibri" panose="020F0502020204030204" pitchFamily="34" charset="0"/>
              <a:ea typeface="Calibri" panose="020F0502020204030204" pitchFamily="34" charset="0"/>
              <a:cs typeface="Calibri" panose="020F0502020204030204" pitchFamily="34" charset="0"/>
            </a:endParaRPr>
          </a:p>
        </p:txBody>
      </p:sp>
      <p:pic>
        <p:nvPicPr>
          <p:cNvPr id="7" name="image1.png"/>
          <p:cNvPicPr/>
          <p:nvPr/>
        </p:nvPicPr>
        <p:blipFill>
          <a:blip r:embed="rId3"/>
          <a:srcRect l="24198" r="20629"/>
          <a:stretch>
            <a:fillRect/>
          </a:stretch>
        </p:blipFill>
        <p:spPr>
          <a:xfrm>
            <a:off x="2268423" y="1173271"/>
            <a:ext cx="602084" cy="702060"/>
          </a:xfrm>
          <a:prstGeom prst="rect">
            <a:avLst/>
          </a:prstGeom>
          <a:ln/>
        </p:spPr>
      </p:pic>
    </p:spTree>
    <p:extLst>
      <p:ext uri="{BB962C8B-B14F-4D97-AF65-F5344CB8AC3E}">
        <p14:creationId xmlns:p14="http://schemas.microsoft.com/office/powerpoint/2010/main" val="13912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Marco para gafete | Label shapes, Avengers wallpaper, School fra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49470"/>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52"/>
          <p:cNvPicPr/>
          <p:nvPr/>
        </p:nvPicPr>
        <p:blipFill>
          <a:blip r:embed="rId3">
            <a:extLst>
              <a:ext uri="{28A0092B-C50C-407E-A947-70E740481C1C}">
                <a14:useLocalDpi xmlns:a14="http://schemas.microsoft.com/office/drawing/2010/main" val="0"/>
              </a:ext>
            </a:extLst>
          </a:blip>
          <a:srcRect/>
          <a:stretch>
            <a:fillRect/>
          </a:stretch>
        </p:blipFill>
        <p:spPr bwMode="auto">
          <a:xfrm>
            <a:off x="3439236" y="692861"/>
            <a:ext cx="5110470" cy="1818327"/>
          </a:xfrm>
          <a:prstGeom prst="rect">
            <a:avLst/>
          </a:prstGeom>
          <a:solidFill>
            <a:schemeClr val="bg1"/>
          </a:solidFill>
          <a:ln>
            <a:noFill/>
          </a:ln>
          <a:extLst/>
        </p:spPr>
      </p:pic>
      <p:graphicFrame>
        <p:nvGraphicFramePr>
          <p:cNvPr id="7" name="Tabla 6"/>
          <p:cNvGraphicFramePr>
            <a:graphicFrameLocks noGrp="1"/>
          </p:cNvGraphicFramePr>
          <p:nvPr>
            <p:extLst>
              <p:ext uri="{D42A27DB-BD31-4B8C-83A1-F6EECF244321}">
                <p14:modId xmlns:p14="http://schemas.microsoft.com/office/powerpoint/2010/main" val="1992150305"/>
              </p:ext>
            </p:extLst>
          </p:nvPr>
        </p:nvGraphicFramePr>
        <p:xfrm>
          <a:off x="2684725" y="2699418"/>
          <a:ext cx="6619491" cy="3018993"/>
        </p:xfrm>
        <a:graphic>
          <a:graphicData uri="http://schemas.openxmlformats.org/drawingml/2006/table">
            <a:tbl>
              <a:tblPr firstRow="1" bandRow="1">
                <a:tableStyleId>{5C22544A-7EE6-4342-B048-85BDC9FD1C3A}</a:tableStyleId>
              </a:tblPr>
              <a:tblGrid>
                <a:gridCol w="1067385"/>
                <a:gridCol w="1394717"/>
                <a:gridCol w="1528748"/>
                <a:gridCol w="1374539"/>
                <a:gridCol w="1254102"/>
              </a:tblGrid>
              <a:tr h="531052">
                <a:tc>
                  <a:txBody>
                    <a:bodyPr/>
                    <a:lstStyle/>
                    <a:p>
                      <a:pPr algn="ctr"/>
                      <a:r>
                        <a:rPr lang="es-ES" b="1" dirty="0" smtClean="0">
                          <a:solidFill>
                            <a:schemeClr val="tx1"/>
                          </a:solidFill>
                        </a:rPr>
                        <a:t>LUNES</a:t>
                      </a:r>
                      <a:endParaRPr lang="es-ES" b="1" dirty="0">
                        <a:solidFill>
                          <a:schemeClr val="tx1"/>
                        </a:solidFill>
                      </a:endParaRPr>
                    </a:p>
                  </a:txBody>
                  <a:tcPr>
                    <a:solidFill>
                      <a:schemeClr val="accent4">
                        <a:lumMod val="40000"/>
                        <a:lumOff val="60000"/>
                      </a:schemeClr>
                    </a:solidFill>
                  </a:tcPr>
                </a:tc>
                <a:tc>
                  <a:txBody>
                    <a:bodyPr/>
                    <a:lstStyle/>
                    <a:p>
                      <a:pPr algn="ctr"/>
                      <a:r>
                        <a:rPr lang="es-ES" b="1" dirty="0" smtClean="0">
                          <a:solidFill>
                            <a:schemeClr val="tx1"/>
                          </a:solidFill>
                        </a:rPr>
                        <a:t>MARTES</a:t>
                      </a:r>
                      <a:endParaRPr lang="es-ES" b="1" dirty="0">
                        <a:solidFill>
                          <a:schemeClr val="tx1"/>
                        </a:solidFill>
                      </a:endParaRPr>
                    </a:p>
                  </a:txBody>
                  <a:tcPr>
                    <a:solidFill>
                      <a:schemeClr val="accent4">
                        <a:lumMod val="40000"/>
                        <a:lumOff val="60000"/>
                      </a:schemeClr>
                    </a:solidFill>
                  </a:tcPr>
                </a:tc>
                <a:tc>
                  <a:txBody>
                    <a:bodyPr/>
                    <a:lstStyle/>
                    <a:p>
                      <a:pPr algn="ctr"/>
                      <a:r>
                        <a:rPr lang="es-ES" b="1" dirty="0" smtClean="0">
                          <a:solidFill>
                            <a:schemeClr val="tx1"/>
                          </a:solidFill>
                        </a:rPr>
                        <a:t>MIERCOLES</a:t>
                      </a:r>
                      <a:endParaRPr lang="es-ES" b="1" dirty="0">
                        <a:solidFill>
                          <a:schemeClr val="tx1"/>
                        </a:solidFill>
                      </a:endParaRPr>
                    </a:p>
                  </a:txBody>
                  <a:tcPr>
                    <a:solidFill>
                      <a:schemeClr val="accent4">
                        <a:lumMod val="40000"/>
                        <a:lumOff val="60000"/>
                      </a:schemeClr>
                    </a:solidFill>
                  </a:tcPr>
                </a:tc>
                <a:tc>
                  <a:txBody>
                    <a:bodyPr/>
                    <a:lstStyle/>
                    <a:p>
                      <a:pPr algn="ctr"/>
                      <a:r>
                        <a:rPr lang="es-ES" b="1" dirty="0" smtClean="0">
                          <a:solidFill>
                            <a:schemeClr val="tx1"/>
                          </a:solidFill>
                        </a:rPr>
                        <a:t>JUEVES</a:t>
                      </a:r>
                      <a:endParaRPr lang="es-ES" b="1" dirty="0">
                        <a:solidFill>
                          <a:schemeClr val="tx1"/>
                        </a:solidFill>
                      </a:endParaRPr>
                    </a:p>
                  </a:txBody>
                  <a:tcPr>
                    <a:solidFill>
                      <a:schemeClr val="accent4">
                        <a:lumMod val="40000"/>
                        <a:lumOff val="60000"/>
                      </a:schemeClr>
                    </a:solidFill>
                  </a:tcPr>
                </a:tc>
                <a:tc>
                  <a:txBody>
                    <a:bodyPr/>
                    <a:lstStyle/>
                    <a:p>
                      <a:pPr algn="ctr"/>
                      <a:r>
                        <a:rPr lang="es-ES" b="1" dirty="0" smtClean="0">
                          <a:solidFill>
                            <a:schemeClr val="tx1"/>
                          </a:solidFill>
                        </a:rPr>
                        <a:t>VIERNES</a:t>
                      </a:r>
                      <a:endParaRPr lang="es-ES" b="1" dirty="0">
                        <a:solidFill>
                          <a:schemeClr val="tx1"/>
                        </a:solidFill>
                      </a:endParaRPr>
                    </a:p>
                  </a:txBody>
                  <a:tcPr>
                    <a:solidFill>
                      <a:schemeClr val="accent4">
                        <a:lumMod val="40000"/>
                        <a:lumOff val="60000"/>
                      </a:schemeClr>
                    </a:solidFill>
                  </a:tcPr>
                </a:tc>
              </a:tr>
              <a:tr h="1309443">
                <a:tc>
                  <a:txBody>
                    <a:bodyPr/>
                    <a:lstStyle/>
                    <a:p>
                      <a:pPr algn="ctr"/>
                      <a:r>
                        <a:rPr lang="es-ES" sz="1400" b="0" dirty="0" smtClean="0">
                          <a:solidFill>
                            <a:schemeClr val="tx1"/>
                          </a:solidFill>
                        </a:rPr>
                        <a:t>Mis juegos favoritos</a:t>
                      </a:r>
                    </a:p>
                  </a:txBody>
                  <a:tcPr>
                    <a:solidFill>
                      <a:schemeClr val="accent4">
                        <a:lumMod val="40000"/>
                        <a:lumOff val="60000"/>
                      </a:schemeClr>
                    </a:solidFill>
                  </a:tcPr>
                </a:tc>
                <a:tc>
                  <a:txBody>
                    <a:bodyPr/>
                    <a:lstStyle/>
                    <a:p>
                      <a:pPr algn="ctr"/>
                      <a:r>
                        <a:rPr lang="es-ES" sz="1200" dirty="0" smtClean="0"/>
                        <a:t>Las herramientas y aparatos tecnológicos</a:t>
                      </a:r>
                      <a:endParaRPr lang="es-ES" sz="1200" b="0" dirty="0">
                        <a:solidFill>
                          <a:schemeClr val="tx1"/>
                        </a:solidFill>
                      </a:endParaRPr>
                    </a:p>
                  </a:txBody>
                  <a:tcPr>
                    <a:solidFill>
                      <a:schemeClr val="accent4">
                        <a:lumMod val="40000"/>
                        <a:lumOff val="60000"/>
                      </a:schemeClr>
                    </a:solidFill>
                  </a:tcPr>
                </a:tc>
                <a:tc>
                  <a:txBody>
                    <a:bodyPr/>
                    <a:lstStyle/>
                    <a:p>
                      <a:pPr algn="ctr"/>
                      <a:r>
                        <a:rPr lang="es-ES" dirty="0" smtClean="0"/>
                        <a:t>¡Tercera llamada tercera!</a:t>
                      </a:r>
                      <a:endParaRPr lang="es-ES" sz="1800" b="0" dirty="0">
                        <a:solidFill>
                          <a:schemeClr val="tx1"/>
                        </a:solidFill>
                      </a:endParaRPr>
                    </a:p>
                  </a:txBody>
                  <a:tcPr>
                    <a:solidFill>
                      <a:schemeClr val="accent4">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400" b="0" dirty="0" smtClean="0">
                          <a:solidFill>
                            <a:schemeClr val="tx1"/>
                          </a:solidFill>
                        </a:rPr>
                        <a:t>Pensamiento matemático</a:t>
                      </a:r>
                    </a:p>
                  </a:txBody>
                  <a:tcPr>
                    <a:solidFill>
                      <a:schemeClr val="accent4">
                        <a:lumMod val="40000"/>
                        <a:lumOff val="60000"/>
                      </a:schemeClr>
                    </a:solidFill>
                  </a:tcPr>
                </a:tc>
                <a:tc>
                  <a:txBody>
                    <a:bodyPr/>
                    <a:lstStyle/>
                    <a:p>
                      <a:pPr algn="ctr"/>
                      <a:r>
                        <a:rPr lang="es-ES" sz="1200" dirty="0" smtClean="0"/>
                        <a:t>¿Cómo se forman los colores?</a:t>
                      </a:r>
                      <a:endParaRPr lang="es-ES" sz="1200" b="0" dirty="0">
                        <a:solidFill>
                          <a:schemeClr val="tx1"/>
                        </a:solidFill>
                      </a:endParaRPr>
                    </a:p>
                  </a:txBody>
                  <a:tcPr>
                    <a:solidFill>
                      <a:schemeClr val="accent4">
                        <a:lumMod val="40000"/>
                        <a:lumOff val="60000"/>
                      </a:schemeClr>
                    </a:solidFill>
                  </a:tcPr>
                </a:tc>
              </a:tr>
              <a:tr h="1178498">
                <a:tc>
                  <a:txBody>
                    <a:bodyPr/>
                    <a:lstStyle/>
                    <a:p>
                      <a:pPr algn="ctr"/>
                      <a:r>
                        <a:rPr lang="es-ES" sz="1600" b="0" baseline="0" dirty="0" smtClean="0">
                          <a:solidFill>
                            <a:schemeClr val="tx1"/>
                          </a:solidFill>
                        </a:rPr>
                        <a:t>Títeres</a:t>
                      </a:r>
                      <a:r>
                        <a:rPr lang="es-ES" sz="1600" b="0" dirty="0" smtClean="0">
                          <a:solidFill>
                            <a:schemeClr val="tx1"/>
                          </a:solidFill>
                        </a:rPr>
                        <a:t>.</a:t>
                      </a:r>
                    </a:p>
                  </a:txBody>
                  <a:tcPr>
                    <a:solidFill>
                      <a:schemeClr val="accent4">
                        <a:lumMod val="40000"/>
                        <a:lumOff val="60000"/>
                      </a:schemeClr>
                    </a:solidFill>
                  </a:tcPr>
                </a:tc>
                <a:tc>
                  <a:txBody>
                    <a:bodyPr/>
                    <a:lstStyle/>
                    <a:p>
                      <a:pPr algn="ctr"/>
                      <a:r>
                        <a:rPr lang="es-ES" sz="1400" b="0" dirty="0" smtClean="0">
                          <a:solidFill>
                            <a:schemeClr val="tx1"/>
                          </a:solidFill>
                        </a:rPr>
                        <a:t>Pensamiento matemático</a:t>
                      </a:r>
                      <a:endParaRPr lang="es-ES" sz="1400" b="0" dirty="0">
                        <a:solidFill>
                          <a:schemeClr val="tx1"/>
                        </a:solidFill>
                      </a:endParaRPr>
                    </a:p>
                  </a:txBody>
                  <a:tcPr>
                    <a:solidFill>
                      <a:schemeClr val="accent4">
                        <a:lumMod val="40000"/>
                        <a:lumOff val="60000"/>
                      </a:schemeClr>
                    </a:solidFill>
                  </a:tcPr>
                </a:tc>
                <a:tc>
                  <a:txBody>
                    <a:bodyPr/>
                    <a:lstStyle/>
                    <a:p>
                      <a:pPr algn="ctr"/>
                      <a:r>
                        <a:rPr lang="es-ES" sz="1600" dirty="0" smtClean="0"/>
                        <a:t>Circuito de obstáculos</a:t>
                      </a:r>
                      <a:endParaRPr lang="es-ES" sz="1600" b="0" dirty="0">
                        <a:solidFill>
                          <a:schemeClr val="tx1"/>
                        </a:solidFill>
                      </a:endParaRPr>
                    </a:p>
                  </a:txBody>
                  <a:tcPr>
                    <a:solidFill>
                      <a:schemeClr val="accent4">
                        <a:lumMod val="40000"/>
                        <a:lumOff val="60000"/>
                      </a:schemeClr>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s-ES" sz="1600" dirty="0" smtClean="0"/>
                        <a:t>¡Tercera llamada tercera!</a:t>
                      </a:r>
                      <a:endParaRPr lang="es-ES" sz="1600" b="0" dirty="0" smtClean="0">
                        <a:solidFill>
                          <a:schemeClr val="tx1"/>
                        </a:solidFill>
                      </a:endParaRPr>
                    </a:p>
                  </a:txBody>
                  <a:tcPr>
                    <a:solidFill>
                      <a:schemeClr val="accent4">
                        <a:lumMod val="40000"/>
                        <a:lumOff val="60000"/>
                      </a:schemeClr>
                    </a:solidFill>
                  </a:tcPr>
                </a:tc>
                <a:tc>
                  <a:txBody>
                    <a:bodyPr/>
                    <a:lstStyle/>
                    <a:p>
                      <a:pPr algn="ctr"/>
                      <a:r>
                        <a:rPr lang="es-ES" sz="1400" dirty="0" smtClean="0"/>
                        <a:t>Estatuas</a:t>
                      </a:r>
                      <a:endParaRPr lang="es-ES" sz="1400" b="0" dirty="0">
                        <a:solidFill>
                          <a:schemeClr val="tx1"/>
                        </a:solidFill>
                      </a:endParaRPr>
                    </a:p>
                  </a:txBody>
                  <a:tcPr>
                    <a:solidFill>
                      <a:schemeClr val="accent4">
                        <a:lumMod val="40000"/>
                        <a:lumOff val="60000"/>
                      </a:schemeClr>
                    </a:solidFill>
                  </a:tcPr>
                </a:tc>
              </a:tr>
            </a:tbl>
          </a:graphicData>
        </a:graphic>
      </p:graphicFrame>
    </p:spTree>
    <p:extLst>
      <p:ext uri="{BB962C8B-B14F-4D97-AF65-F5344CB8AC3E}">
        <p14:creationId xmlns:p14="http://schemas.microsoft.com/office/powerpoint/2010/main" val="3159341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100+ ideas de MARGENES | bordes y marcos, cubiertas para carpetas, bordes  para hoj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667000" y="-2667000"/>
            <a:ext cx="6858000" cy="12191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Marcador de contenido 4"/>
          <p:cNvGraphicFramePr>
            <a:graphicFrameLocks/>
          </p:cNvGraphicFramePr>
          <p:nvPr>
            <p:extLst>
              <p:ext uri="{D42A27DB-BD31-4B8C-83A1-F6EECF244321}">
                <p14:modId xmlns:p14="http://schemas.microsoft.com/office/powerpoint/2010/main" val="1277555037"/>
              </p:ext>
            </p:extLst>
          </p:nvPr>
        </p:nvGraphicFramePr>
        <p:xfrm>
          <a:off x="1091822" y="754682"/>
          <a:ext cx="9890076" cy="4541520"/>
        </p:xfrm>
        <a:graphic>
          <a:graphicData uri="http://schemas.openxmlformats.org/drawingml/2006/table">
            <a:tbl>
              <a:tblPr firstRow="1" bandRow="1">
                <a:tableStyleId>{D7AC3CCA-C797-4891-BE02-D94E43425B78}</a:tableStyleId>
              </a:tblPr>
              <a:tblGrid>
                <a:gridCol w="934925"/>
                <a:gridCol w="5681473"/>
                <a:gridCol w="1672077"/>
                <a:gridCol w="1601601"/>
              </a:tblGrid>
              <a:tr h="370840">
                <a:tc>
                  <a:txBody>
                    <a:bodyPr/>
                    <a:lstStyle/>
                    <a:p>
                      <a:pPr algn="ctr"/>
                      <a:r>
                        <a:rPr lang="es-ES" sz="1400" dirty="0" smtClean="0"/>
                        <a:t>Día </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400" dirty="0" smtClean="0"/>
                        <a:t>Actividad</a:t>
                      </a:r>
                      <a:endParaRPr lang="es-ES" sz="1400" dirty="0"/>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s-ES" sz="1400" dirty="0" smtClean="0"/>
                        <a:t>Material</a:t>
                      </a:r>
                      <a:endParaRPr lang="es-ES" sz="1400" dirty="0"/>
                    </a:p>
                  </a:txBody>
                  <a:tcPr>
                    <a:solidFill>
                      <a:schemeClr val="bg1"/>
                    </a:solidFill>
                  </a:tcPr>
                </a:tc>
                <a:tc>
                  <a:txBody>
                    <a:bodyPr/>
                    <a:lstStyle/>
                    <a:p>
                      <a:pPr algn="ctr"/>
                      <a:r>
                        <a:rPr lang="es-ES" sz="1400" dirty="0" smtClean="0"/>
                        <a:t>Aprendizaje esperado</a:t>
                      </a:r>
                      <a:endParaRPr lang="es-ES" sz="1400" dirty="0"/>
                    </a:p>
                  </a:txBody>
                  <a:tcPr>
                    <a:solidFill>
                      <a:schemeClr val="bg1"/>
                    </a:solidFill>
                  </a:tcPr>
                </a:tc>
              </a:tr>
              <a:tr h="1965353">
                <a:tc>
                  <a:txBody>
                    <a:bodyPr/>
                    <a:lstStyle/>
                    <a:p>
                      <a:pPr algn="ctr"/>
                      <a:r>
                        <a:rPr lang="es-ES" sz="1400" dirty="0" smtClean="0"/>
                        <a:t>Lunes </a:t>
                      </a:r>
                      <a:r>
                        <a:rPr lang="es-ES" sz="1400" dirty="0" smtClean="0"/>
                        <a:t>11-01-2021</a:t>
                      </a:r>
                      <a:endParaRPr lang="es-ES" sz="1400" dirty="0"/>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s-ES" sz="1400" b="1" dirty="0" smtClean="0">
                          <a:solidFill>
                            <a:schemeClr val="tx1"/>
                          </a:solidFill>
                        </a:rPr>
                        <a:t>Monstruo de las emociones.</a:t>
                      </a:r>
                      <a:endParaRPr lang="es-ES" sz="1400" b="1" dirty="0" smtClean="0">
                        <a:solidFill>
                          <a:schemeClr val="tx1"/>
                        </a:solidFill>
                      </a:endParaRPr>
                    </a:p>
                    <a:p>
                      <a:pPr algn="ctr"/>
                      <a:endParaRPr lang="es-ES" sz="1400" b="1" dirty="0" smtClean="0">
                        <a:solidFill>
                          <a:schemeClr val="tx1"/>
                        </a:solidFill>
                      </a:endParaRPr>
                    </a:p>
                    <a:p>
                      <a:pPr algn="ctr"/>
                      <a:r>
                        <a:rPr lang="es-ES" sz="1400" b="0" baseline="0" dirty="0" smtClean="0">
                          <a:solidFill>
                            <a:schemeClr val="tx1"/>
                          </a:solidFill>
                        </a:rPr>
                        <a:t>I: Responde ¿Qué </a:t>
                      </a:r>
                      <a:r>
                        <a:rPr lang="es-ES" sz="1400" b="0" baseline="0" dirty="0" smtClean="0">
                          <a:solidFill>
                            <a:schemeClr val="tx1"/>
                          </a:solidFill>
                        </a:rPr>
                        <a:t>emociones podemos sentir? ¿Qué emociones conoces? ¿Qué te hace sentir feliz? </a:t>
                      </a:r>
                      <a:endParaRPr lang="es-ES" sz="1400" b="0" baseline="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D: Escucha con atención </a:t>
                      </a:r>
                      <a:r>
                        <a:rPr lang="es-ES" sz="1400" b="0" baseline="0" dirty="0" smtClean="0">
                          <a:solidFill>
                            <a:schemeClr val="tx1"/>
                          </a:solidFill>
                        </a:rPr>
                        <a:t>el cuento mientras observa las imágenes. Responde como se siente </a:t>
                      </a:r>
                      <a:r>
                        <a:rPr lang="es-ES" sz="1400" dirty="0" smtClean="0"/>
                        <a:t>cuando juega con algún amigo, ¿cómo se siente si lo regañan? ¿Qué sentimiento le genera esto?</a:t>
                      </a:r>
                      <a:r>
                        <a:rPr lang="es-ES" sz="1400" baseline="0" dirty="0" smtClean="0"/>
                        <a:t> </a:t>
                      </a:r>
                      <a:r>
                        <a:rPr lang="es-ES" sz="1400" dirty="0" smtClean="0"/>
                        <a:t>elabora un dibujo sobre una situación que lo haga sentir triste, feliz, enojado.</a:t>
                      </a:r>
                      <a:endParaRPr lang="es-ES" sz="1400" b="0" baseline="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 C</a:t>
                      </a:r>
                      <a:r>
                        <a:rPr lang="es-ES" sz="1400" b="0" baseline="0" dirty="0" smtClean="0">
                          <a:solidFill>
                            <a:schemeClr val="tx1"/>
                          </a:solidFill>
                        </a:rPr>
                        <a:t>: explica las situaciones que dibujo </a:t>
                      </a:r>
                      <a:r>
                        <a:rPr lang="es-ES" sz="1400" b="0" dirty="0" smtClean="0"/>
                        <a:t>y</a:t>
                      </a:r>
                      <a:r>
                        <a:rPr lang="es-ES" sz="1400" b="0" baseline="0" dirty="0" smtClean="0">
                          <a:solidFill>
                            <a:schemeClr val="tx1"/>
                          </a:solidFill>
                        </a:rPr>
                        <a:t> porque le generan esas emociones.</a:t>
                      </a:r>
                      <a:endParaRPr lang="es-ES" sz="1400" b="0" dirty="0" smtClean="0">
                        <a:solidFill>
                          <a:schemeClr val="tx1"/>
                        </a:solidFill>
                      </a:endParaRPr>
                    </a:p>
                  </a:txBody>
                  <a:tcPr>
                    <a:solidFill>
                      <a:schemeClr val="bg1"/>
                    </a:solidFill>
                  </a:tcPr>
                </a:tc>
                <a:tc>
                  <a:txBody>
                    <a:bodyPr/>
                    <a:lstStyle/>
                    <a:p>
                      <a:pPr marL="285750" indent="-285750" algn="ctr">
                        <a:buFont typeface="Arial" panose="020B0604020202020204" pitchFamily="34" charset="0"/>
                        <a:buChar char="•"/>
                      </a:pPr>
                      <a:r>
                        <a:rPr lang="es-ES" sz="1400" b="0" dirty="0" smtClean="0"/>
                        <a:t>Libro el monstruo de las emociones.</a:t>
                      </a:r>
                    </a:p>
                    <a:p>
                      <a:pPr marL="285750" indent="-285750" algn="ctr">
                        <a:buFont typeface="Arial" panose="020B0604020202020204" pitchFamily="34" charset="0"/>
                        <a:buChar char="•"/>
                      </a:pPr>
                      <a:r>
                        <a:rPr lang="es-ES" sz="1400" b="0" dirty="0" smtClean="0"/>
                        <a:t>Lápiz</a:t>
                      </a:r>
                    </a:p>
                    <a:p>
                      <a:pPr marL="285750" indent="-285750" algn="ctr">
                        <a:buFont typeface="Arial" panose="020B0604020202020204" pitchFamily="34" charset="0"/>
                        <a:buChar char="•"/>
                      </a:pPr>
                      <a:r>
                        <a:rPr lang="es-ES" sz="1400" b="0" dirty="0" smtClean="0"/>
                        <a:t>Crayolas</a:t>
                      </a:r>
                    </a:p>
                    <a:p>
                      <a:pPr marL="285750" indent="-285750" algn="ctr">
                        <a:buFont typeface="Arial" panose="020B0604020202020204" pitchFamily="34" charset="0"/>
                        <a:buChar char="•"/>
                      </a:pPr>
                      <a:r>
                        <a:rPr lang="es-ES" sz="1400" b="0" dirty="0" smtClean="0"/>
                        <a:t>cuaderno</a:t>
                      </a:r>
                      <a:endParaRPr lang="es-ES" sz="1400" b="0" dirty="0" smtClean="0"/>
                    </a:p>
                    <a:p>
                      <a:pPr algn="ctr"/>
                      <a:endParaRPr lang="es-ES" sz="1400" b="0" dirty="0"/>
                    </a:p>
                  </a:txBody>
                  <a:tcPr>
                    <a:solidFill>
                      <a:schemeClr val="bg1"/>
                    </a:solidFill>
                  </a:tcPr>
                </a:tc>
                <a:tc>
                  <a:txBody>
                    <a:bodyPr/>
                    <a:lstStyle/>
                    <a:p>
                      <a:pPr algn="ctr"/>
                      <a:r>
                        <a:rPr lang="es-ES" sz="1400" b="0" dirty="0" smtClean="0"/>
                        <a:t>Reconoce y nombra situaciones que le generan alegría, seguridad, tristeza, miedo o enojo y expresa lo que siente</a:t>
                      </a:r>
                      <a:endParaRPr lang="es-ES" sz="1400" b="0" dirty="0"/>
                    </a:p>
                  </a:txBody>
                  <a:tcPr>
                    <a:solidFill>
                      <a:schemeClr val="bg1"/>
                    </a:solidFill>
                  </a:tcPr>
                </a:tc>
              </a:tr>
              <a:tr h="370840">
                <a:tc>
                  <a:txBody>
                    <a:bodyPr/>
                    <a:lstStyle/>
                    <a:p>
                      <a:pPr algn="ctr"/>
                      <a:endParaRPr lang="es-ES" sz="1400" dirty="0"/>
                    </a:p>
                  </a:txBody>
                  <a:tcPr>
                    <a:solidFill>
                      <a:schemeClr val="bg1"/>
                    </a:solidFill>
                  </a:tcPr>
                </a:tc>
                <a:tc>
                  <a:txBody>
                    <a:bodyPr/>
                    <a:lstStyle/>
                    <a:p>
                      <a:pPr algn="ctr"/>
                      <a:r>
                        <a:rPr lang="es-ES" sz="1400" b="1" baseline="0" dirty="0" smtClean="0">
                          <a:solidFill>
                            <a:schemeClr val="tx1"/>
                          </a:solidFill>
                        </a:rPr>
                        <a:t>Emociones.</a:t>
                      </a:r>
                      <a:endParaRPr lang="es-ES" sz="1400" b="1" dirty="0" smtClean="0">
                        <a:solidFill>
                          <a:schemeClr val="tx1"/>
                        </a:solidFill>
                      </a:endParaRPr>
                    </a:p>
                    <a:p>
                      <a:pPr algn="ctr"/>
                      <a:endParaRPr lang="es-ES" sz="14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I: responde </a:t>
                      </a:r>
                      <a:r>
                        <a:rPr lang="es-ES" sz="1400" b="0" baseline="0" dirty="0" smtClean="0">
                          <a:solidFill>
                            <a:schemeClr val="tx1"/>
                          </a:solidFill>
                        </a:rPr>
                        <a:t>¿Cómo </a:t>
                      </a:r>
                      <a:r>
                        <a:rPr lang="es-ES" sz="1400" b="0" dirty="0" smtClean="0"/>
                        <a:t>t</a:t>
                      </a:r>
                      <a:r>
                        <a:rPr lang="es-ES" sz="1400" b="0" baseline="0" dirty="0" smtClean="0">
                          <a:solidFill>
                            <a:schemeClr val="tx1"/>
                          </a:solidFill>
                        </a:rPr>
                        <a:t>e sienes ho</a:t>
                      </a:r>
                      <a:r>
                        <a:rPr lang="es-ES" sz="1400" b="0" dirty="0" smtClean="0"/>
                        <a:t>y</a:t>
                      </a:r>
                      <a:r>
                        <a:rPr lang="es-ES" sz="1400" b="0" baseline="0" dirty="0" smtClean="0">
                          <a:solidFill>
                            <a:schemeClr val="tx1"/>
                          </a:solidFill>
                        </a:rPr>
                        <a:t>? </a:t>
                      </a: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D</a:t>
                      </a:r>
                      <a:r>
                        <a:rPr lang="es-ES" sz="1400" b="0" baseline="0" dirty="0" smtClean="0">
                          <a:solidFill>
                            <a:schemeClr val="tx1"/>
                          </a:solidFill>
                        </a:rPr>
                        <a:t>: </a:t>
                      </a:r>
                      <a:r>
                        <a:rPr lang="es-ES" sz="1400" dirty="0" smtClean="0"/>
                        <a:t>elabora un dibujo sobre una actividad o situación que lo haga sentir bien, menciona ejemplos de cosas que lo ayudan a estar tranquilo.</a:t>
                      </a: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C</a:t>
                      </a:r>
                      <a:r>
                        <a:rPr lang="es-ES" sz="1400" b="0" baseline="0" dirty="0" smtClean="0">
                          <a:solidFill>
                            <a:schemeClr val="tx1"/>
                          </a:solidFill>
                        </a:rPr>
                        <a:t>: </a:t>
                      </a:r>
                      <a:r>
                        <a:rPr lang="es-ES" sz="1400" b="0" baseline="0" dirty="0" smtClean="0">
                          <a:solidFill>
                            <a:schemeClr val="tx1"/>
                          </a:solidFill>
                        </a:rPr>
                        <a:t>explica que lo hace sentir molesto </a:t>
                      </a:r>
                      <a:r>
                        <a:rPr lang="es-ES" sz="1400" b="0" dirty="0" smtClean="0"/>
                        <a:t>y</a:t>
                      </a:r>
                      <a:r>
                        <a:rPr lang="es-ES" sz="1400" b="0" baseline="0" dirty="0" smtClean="0">
                          <a:solidFill>
                            <a:schemeClr val="tx1"/>
                          </a:solidFill>
                        </a:rPr>
                        <a:t> como puede cambiar ese sentimiento.</a:t>
                      </a:r>
                      <a:endParaRPr lang="es-ES" sz="1400" b="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ES" sz="1400" b="0" dirty="0" smtClean="0">
                        <a:solidFill>
                          <a:schemeClr val="tx1"/>
                        </a:solidFill>
                      </a:endParaRPr>
                    </a:p>
                    <a:p>
                      <a:pPr algn="ctr"/>
                      <a:endParaRPr lang="es-ES" sz="1400" b="0" dirty="0"/>
                    </a:p>
                  </a:txBody>
                  <a:tcPr>
                    <a:solidFill>
                      <a:schemeClr val="bg1"/>
                    </a:solidFill>
                  </a:tcPr>
                </a:tc>
                <a:tc>
                  <a:txBody>
                    <a:bodyPr/>
                    <a:lstStyle/>
                    <a:p>
                      <a:pPr marL="285750" indent="-285750" algn="ctr">
                        <a:buFont typeface="Arial" panose="020B0604020202020204" pitchFamily="34" charset="0"/>
                        <a:buChar char="•"/>
                      </a:pPr>
                      <a:r>
                        <a:rPr lang="es-ES" sz="1400" b="0" dirty="0" smtClean="0"/>
                        <a:t>Cuaderno</a:t>
                      </a:r>
                    </a:p>
                    <a:p>
                      <a:pPr marL="285750" indent="-285750" algn="ctr">
                        <a:buFont typeface="Arial" panose="020B0604020202020204" pitchFamily="34" charset="0"/>
                        <a:buChar char="•"/>
                      </a:pPr>
                      <a:r>
                        <a:rPr lang="es-ES" sz="1400" b="0" baseline="0" dirty="0" smtClean="0"/>
                        <a:t>Crayolas</a:t>
                      </a:r>
                    </a:p>
                    <a:p>
                      <a:pPr marL="285750" indent="-285750" algn="ctr">
                        <a:buFont typeface="Arial" panose="020B0604020202020204" pitchFamily="34" charset="0"/>
                        <a:buChar char="•"/>
                      </a:pPr>
                      <a:r>
                        <a:rPr lang="es-ES" sz="1400" b="0" baseline="0" dirty="0" smtClean="0"/>
                        <a:t>lápiz.</a:t>
                      </a:r>
                      <a:endParaRPr lang="es-ES" sz="1400" b="0" baseline="0" dirty="0" smtClean="0"/>
                    </a:p>
                  </a:txBody>
                  <a:tcPr>
                    <a:solidFill>
                      <a:schemeClr val="bg1"/>
                    </a:solidFill>
                  </a:tcPr>
                </a:tc>
                <a:tc>
                  <a:txBody>
                    <a:bodyPr/>
                    <a:lstStyle/>
                    <a:p>
                      <a:pPr marL="0" indent="0" algn="ctr">
                        <a:buFont typeface="+mj-lt"/>
                        <a:buNone/>
                      </a:pPr>
                      <a:r>
                        <a:rPr lang="es-ES" sz="1400" b="0" baseline="0" dirty="0" smtClean="0"/>
                        <a:t>Usa recursos de las ar</a:t>
                      </a:r>
                      <a:r>
                        <a:rPr lang="es-ES" sz="1400" b="0" dirty="0" smtClean="0"/>
                        <a:t>t</a:t>
                      </a:r>
                      <a:r>
                        <a:rPr lang="es-ES" sz="1400" b="0" baseline="0" dirty="0" smtClean="0"/>
                        <a:t>es visuales en creaciones propias.</a:t>
                      </a:r>
                      <a:endParaRPr lang="es-ES" sz="1400" b="0" baseline="0" dirty="0" smtClean="0"/>
                    </a:p>
                  </a:txBody>
                  <a:tcPr>
                    <a:solidFill>
                      <a:schemeClr val="bg1"/>
                    </a:solidFill>
                  </a:tcPr>
                </a:tc>
              </a:tr>
            </a:tbl>
          </a:graphicData>
        </a:graphic>
      </p:graphicFrame>
    </p:spTree>
    <p:extLst>
      <p:ext uri="{BB962C8B-B14F-4D97-AF65-F5344CB8AC3E}">
        <p14:creationId xmlns:p14="http://schemas.microsoft.com/office/powerpoint/2010/main" val="33017908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100+ ideas de MARGENES | bordes y marcos, cubiertas para carpetas, bordes  para hoj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667000" y="-2667000"/>
            <a:ext cx="6858000" cy="12191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Marcador de contenido 4"/>
          <p:cNvGraphicFramePr>
            <a:graphicFrameLocks/>
          </p:cNvGraphicFramePr>
          <p:nvPr>
            <p:extLst>
              <p:ext uri="{D42A27DB-BD31-4B8C-83A1-F6EECF244321}">
                <p14:modId xmlns:p14="http://schemas.microsoft.com/office/powerpoint/2010/main" val="2150113121"/>
              </p:ext>
            </p:extLst>
          </p:nvPr>
        </p:nvGraphicFramePr>
        <p:xfrm>
          <a:off x="1009933" y="727387"/>
          <a:ext cx="10153935" cy="5440680"/>
        </p:xfrm>
        <a:graphic>
          <a:graphicData uri="http://schemas.openxmlformats.org/drawingml/2006/table">
            <a:tbl>
              <a:tblPr firstRow="1" bandRow="1">
                <a:tableStyleId>{D7AC3CCA-C797-4891-BE02-D94E43425B78}</a:tableStyleId>
              </a:tblPr>
              <a:tblGrid>
                <a:gridCol w="959868"/>
                <a:gridCol w="5833050"/>
                <a:gridCol w="1716687"/>
                <a:gridCol w="1644330"/>
              </a:tblGrid>
              <a:tr h="370840">
                <a:tc>
                  <a:txBody>
                    <a:bodyPr/>
                    <a:lstStyle/>
                    <a:p>
                      <a:pPr algn="ctr"/>
                      <a:r>
                        <a:rPr lang="es-ES" sz="1400" dirty="0" smtClean="0"/>
                        <a:t>Día </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400" dirty="0" smtClean="0"/>
                        <a:t>Actividad</a:t>
                      </a:r>
                      <a:endParaRPr lang="es-ES" sz="1400" dirty="0"/>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s-ES" sz="1400" dirty="0" smtClean="0"/>
                        <a:t>Material</a:t>
                      </a:r>
                      <a:endParaRPr lang="es-ES" sz="1400" dirty="0"/>
                    </a:p>
                  </a:txBody>
                  <a:tcPr>
                    <a:solidFill>
                      <a:schemeClr val="bg1"/>
                    </a:solidFill>
                  </a:tcPr>
                </a:tc>
                <a:tc>
                  <a:txBody>
                    <a:bodyPr/>
                    <a:lstStyle/>
                    <a:p>
                      <a:pPr algn="ctr"/>
                      <a:r>
                        <a:rPr lang="es-ES" sz="1400" dirty="0" smtClean="0"/>
                        <a:t>Aprendizaje esperado</a:t>
                      </a:r>
                      <a:endParaRPr lang="es-ES" sz="1400" dirty="0"/>
                    </a:p>
                  </a:txBody>
                  <a:tcPr>
                    <a:solidFill>
                      <a:schemeClr val="bg1"/>
                    </a:solidFill>
                  </a:tcPr>
                </a:tc>
              </a:tr>
              <a:tr h="1965353">
                <a:tc>
                  <a:txBody>
                    <a:bodyPr/>
                    <a:lstStyle/>
                    <a:p>
                      <a:pPr algn="ctr"/>
                      <a:r>
                        <a:rPr lang="es-ES" sz="1400" dirty="0" smtClean="0"/>
                        <a:t>Mar</a:t>
                      </a:r>
                      <a:r>
                        <a:rPr lang="es-ES" sz="1400" b="0" baseline="0" dirty="0" smtClean="0">
                          <a:solidFill>
                            <a:schemeClr val="tx1"/>
                          </a:solidFill>
                        </a:rPr>
                        <a:t>tes</a:t>
                      </a:r>
                      <a:r>
                        <a:rPr lang="es-ES" sz="1400" dirty="0" smtClean="0"/>
                        <a:t> 12-01-2021</a:t>
                      </a:r>
                      <a:endParaRPr lang="es-ES" sz="1400" dirty="0"/>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endParaRPr lang="es-ES" sz="1000" b="1" dirty="0" smtClean="0">
                        <a:solidFill>
                          <a:schemeClr val="tx1"/>
                        </a:solidFill>
                      </a:endParaRPr>
                    </a:p>
                    <a:p>
                      <a:pPr algn="ctr"/>
                      <a:r>
                        <a:rPr lang="es-ES" sz="1000" b="1" dirty="0" smtClean="0">
                          <a:solidFill>
                            <a:schemeClr val="tx1"/>
                          </a:solidFill>
                        </a:rPr>
                        <a:t>1º  Los números hasta el</a:t>
                      </a:r>
                      <a:r>
                        <a:rPr lang="es-ES" sz="1000" b="1" baseline="0" dirty="0" smtClean="0">
                          <a:solidFill>
                            <a:schemeClr val="tx1"/>
                          </a:solidFill>
                        </a:rPr>
                        <a:t> 10.</a:t>
                      </a:r>
                      <a:endParaRPr lang="es-ES" sz="1000" b="1" dirty="0" smtClean="0">
                        <a:solidFill>
                          <a:schemeClr val="tx1"/>
                        </a:solidFill>
                      </a:endParaRPr>
                    </a:p>
                    <a:p>
                      <a:pPr algn="ctr"/>
                      <a:r>
                        <a:rPr lang="es-ES" sz="1000" b="0" dirty="0" smtClean="0">
                          <a:solidFill>
                            <a:schemeClr val="tx1"/>
                          </a:solidFill>
                        </a:rPr>
                        <a:t>I: Realiza el conteo del 1 al 10.</a:t>
                      </a:r>
                    </a:p>
                    <a:p>
                      <a:pPr algn="ctr"/>
                      <a:r>
                        <a:rPr lang="es-ES" sz="1000" b="0" baseline="0" dirty="0" smtClean="0">
                          <a:solidFill>
                            <a:schemeClr val="tx1"/>
                          </a:solidFill>
                        </a:rPr>
                        <a:t>D: Realiza la pagina 25 del libro de la maestra Paty, donde tiene que realizar el conteo del numero 6  7 y el </a:t>
                      </a:r>
                      <a:r>
                        <a:rPr lang="es-ES" sz="1000" b="0" dirty="0" smtClean="0"/>
                        <a:t>t</a:t>
                      </a:r>
                      <a:r>
                        <a:rPr lang="es-ES" sz="1000" b="0" baseline="0" dirty="0" smtClean="0">
                          <a:solidFill>
                            <a:schemeClr val="tx1"/>
                          </a:solidFill>
                        </a:rPr>
                        <a:t>razo.</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C: responde si se le dificulto la actividad. </a:t>
                      </a:r>
                    </a:p>
                    <a:p>
                      <a:pPr marL="0" marR="0" indent="0" algn="ctr" defTabSz="914400" rtl="0" eaLnBrk="1" fontAlgn="auto" latinLnBrk="0" hangingPunct="1">
                        <a:lnSpc>
                          <a:spcPct val="100000"/>
                        </a:lnSpc>
                        <a:spcBef>
                          <a:spcPts val="0"/>
                        </a:spcBef>
                        <a:spcAft>
                          <a:spcPts val="0"/>
                        </a:spcAft>
                        <a:buClrTx/>
                        <a:buSzTx/>
                        <a:buFontTx/>
                        <a:buNone/>
                        <a:tabLst/>
                        <a:defRPr/>
                      </a:pPr>
                      <a:endParaRPr lang="es-ES" sz="1000" b="0" baseline="0" dirty="0" smtClean="0">
                        <a:solidFill>
                          <a:schemeClr val="tx1"/>
                        </a:solidFill>
                      </a:endParaRPr>
                    </a:p>
                    <a:p>
                      <a:pPr algn="ctr"/>
                      <a:r>
                        <a:rPr lang="es-ES" sz="1000" b="1" dirty="0" smtClean="0">
                          <a:solidFill>
                            <a:schemeClr val="tx1"/>
                          </a:solidFill>
                        </a:rPr>
                        <a:t>2º Los números hasta el</a:t>
                      </a:r>
                      <a:r>
                        <a:rPr lang="es-ES" sz="1000" b="1" baseline="0" dirty="0" smtClean="0">
                          <a:solidFill>
                            <a:schemeClr val="tx1"/>
                          </a:solidFill>
                        </a:rPr>
                        <a:t> 20.</a:t>
                      </a:r>
                      <a:endParaRPr lang="es-ES" sz="1000" b="1" dirty="0" smtClean="0">
                        <a:solidFill>
                          <a:schemeClr val="tx1"/>
                        </a:solidFill>
                      </a:endParaRPr>
                    </a:p>
                    <a:p>
                      <a:pPr algn="ctr"/>
                      <a:r>
                        <a:rPr lang="es-ES" sz="1000" b="0" baseline="0" dirty="0" smtClean="0">
                          <a:solidFill>
                            <a:schemeClr val="tx1"/>
                          </a:solidFill>
                        </a:rPr>
                        <a:t>I: </a:t>
                      </a:r>
                      <a:r>
                        <a:rPr lang="es-ES" sz="1000" b="0" dirty="0" smtClean="0">
                          <a:solidFill>
                            <a:schemeClr val="tx1"/>
                          </a:solidFill>
                        </a:rPr>
                        <a:t>Realiza el conteo del 1 al 20.</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D:Realiza la pagina 25 del libro de la maestra Paty, donde observa las imágenes realizando el conteo del 11 al 20, después realiza el conteo de las imágenes que se presenta escribiendo el numero que corresponde.</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C: responde si tuvo dificultades para realizar la actividad.</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 </a:t>
                      </a:r>
                    </a:p>
                    <a:p>
                      <a:pPr algn="ctr"/>
                      <a:r>
                        <a:rPr lang="es-ES" sz="1000" b="1" baseline="0" dirty="0" smtClean="0">
                          <a:solidFill>
                            <a:schemeClr val="tx1"/>
                          </a:solidFill>
                        </a:rPr>
                        <a:t>3º  </a:t>
                      </a:r>
                      <a:r>
                        <a:rPr lang="es-ES" sz="1000" b="1" dirty="0" smtClean="0">
                          <a:solidFill>
                            <a:schemeClr val="tx1"/>
                          </a:solidFill>
                        </a:rPr>
                        <a:t>Los números hasta el</a:t>
                      </a:r>
                      <a:r>
                        <a:rPr lang="es-ES" sz="1000" b="1" baseline="0" dirty="0" smtClean="0">
                          <a:solidFill>
                            <a:schemeClr val="tx1"/>
                          </a:solidFill>
                        </a:rPr>
                        <a:t> 30.</a:t>
                      </a:r>
                      <a:endParaRPr lang="es-ES" sz="10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I: realiza el conteo hasta el numero 30</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D: Realiza la pagina 25 del libro de la maestra Paty, donde observa las imágenes realizando el conteo del numero 21 al 30, después cuenta cada colección de bloques y relaciona con una columna el numero que le corresponde.</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C: Responde que numero aun no identifica y repasa de nuevo la numeración del 1 al 30.</a:t>
                      </a:r>
                      <a:endParaRPr lang="es-ES" sz="1000" b="0" baseline="0" dirty="0" smtClean="0">
                        <a:solidFill>
                          <a:schemeClr val="tx1"/>
                        </a:solidFill>
                      </a:endParaRPr>
                    </a:p>
                  </a:txBody>
                  <a:tcPr>
                    <a:solidFill>
                      <a:schemeClr val="bg1"/>
                    </a:solidFill>
                  </a:tcPr>
                </a:tc>
                <a:tc>
                  <a:txBody>
                    <a:bodyPr/>
                    <a:lstStyle/>
                    <a:p>
                      <a:pPr marL="285750" indent="-285750" algn="ctr">
                        <a:buFont typeface="Arial" panose="020B0604020202020204" pitchFamily="34" charset="0"/>
                        <a:buChar char="•"/>
                      </a:pPr>
                      <a:r>
                        <a:rPr lang="es-ES" sz="1400" b="0" dirty="0" smtClean="0"/>
                        <a:t>Libro</a:t>
                      </a:r>
                      <a:r>
                        <a:rPr lang="es-ES" sz="1400" b="0" baseline="0" dirty="0" smtClean="0"/>
                        <a:t> de la maestra Pa</a:t>
                      </a:r>
                      <a:r>
                        <a:rPr lang="es-ES" sz="1400" b="0" dirty="0" smtClean="0"/>
                        <a:t>t</a:t>
                      </a:r>
                      <a:r>
                        <a:rPr lang="es-ES" sz="1400" b="0" baseline="0" dirty="0" smtClean="0">
                          <a:solidFill>
                            <a:schemeClr val="tx1"/>
                          </a:solidFill>
                        </a:rPr>
                        <a:t>y.</a:t>
                      </a:r>
                    </a:p>
                    <a:p>
                      <a:pPr marL="285750" indent="-285750" algn="ctr">
                        <a:buFont typeface="Arial" panose="020B0604020202020204" pitchFamily="34" charset="0"/>
                        <a:buChar char="•"/>
                      </a:pPr>
                      <a:r>
                        <a:rPr lang="es-ES" sz="1400" b="0" baseline="0" dirty="0" smtClean="0">
                          <a:solidFill>
                            <a:schemeClr val="tx1"/>
                          </a:solidFill>
                        </a:rPr>
                        <a:t>Lápiz</a:t>
                      </a:r>
                    </a:p>
                    <a:p>
                      <a:pPr marL="285750" indent="-285750" algn="ctr">
                        <a:buFont typeface="Arial" panose="020B0604020202020204" pitchFamily="34" charset="0"/>
                        <a:buChar char="•"/>
                      </a:pPr>
                      <a:endParaRPr lang="es-ES" sz="1400" b="0" dirty="0" smtClean="0"/>
                    </a:p>
                  </a:txBody>
                  <a:tcPr>
                    <a:solidFill>
                      <a:schemeClr val="bg1"/>
                    </a:solidFill>
                  </a:tcPr>
                </a:tc>
                <a:tc>
                  <a:txBody>
                    <a:bodyPr/>
                    <a:lstStyle/>
                    <a:p>
                      <a:pPr algn="ctr"/>
                      <a:r>
                        <a:rPr lang="es-ES" sz="1400" b="0" dirty="0" smtClean="0"/>
                        <a:t>Relaciona el numero de elementos de una colección con la sucesión numérica escrita, del 1 al 30.</a:t>
                      </a:r>
                      <a:endParaRPr lang="es-ES" sz="1400" b="0" dirty="0"/>
                    </a:p>
                  </a:txBody>
                  <a:tcPr>
                    <a:solidFill>
                      <a:schemeClr val="bg1"/>
                    </a:solidFill>
                  </a:tcPr>
                </a:tc>
              </a:tr>
              <a:tr h="370840">
                <a:tc>
                  <a:txBody>
                    <a:bodyPr/>
                    <a:lstStyle/>
                    <a:p>
                      <a:pPr algn="ctr"/>
                      <a:endParaRPr lang="es-ES" sz="1400" dirty="0"/>
                    </a:p>
                  </a:txBody>
                  <a:tcPr>
                    <a:solidFill>
                      <a:schemeClr val="bg1"/>
                    </a:solidFill>
                  </a:tcPr>
                </a:tc>
                <a:tc>
                  <a:txBody>
                    <a:bodyPr/>
                    <a:lstStyle/>
                    <a:p>
                      <a:pPr algn="ctr"/>
                      <a:r>
                        <a:rPr lang="es-ES" sz="1100" b="1" baseline="0" dirty="0" smtClean="0">
                          <a:solidFill>
                            <a:schemeClr val="tx1"/>
                          </a:solidFill>
                        </a:rPr>
                        <a:t>Como hemos cambiado.</a:t>
                      </a:r>
                      <a:endParaRPr lang="es-ES" sz="1100" b="1" dirty="0" smtClean="0">
                        <a:solidFill>
                          <a:schemeClr val="tx1"/>
                        </a:solidFill>
                      </a:endParaRPr>
                    </a:p>
                    <a:p>
                      <a:pPr algn="ctr"/>
                      <a:endParaRPr lang="es-ES" sz="11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ES" sz="1100" b="0" baseline="0" dirty="0" smtClean="0">
                          <a:solidFill>
                            <a:schemeClr val="tx1"/>
                          </a:solidFill>
                        </a:rPr>
                        <a:t>I: responde </a:t>
                      </a:r>
                      <a:r>
                        <a:rPr lang="es-ES" sz="1100" dirty="0" smtClean="0"/>
                        <a:t>¿Cómo somos? ¿Quién es más grande? ¿Crees que siempre has sido así? ¿Crees que siempre yo he sido de este tamaño?</a:t>
                      </a:r>
                    </a:p>
                    <a:p>
                      <a:pPr marL="0" marR="0" indent="0" algn="ctr" defTabSz="914400" rtl="0" eaLnBrk="1" fontAlgn="auto" latinLnBrk="0" hangingPunct="1">
                        <a:lnSpc>
                          <a:spcPct val="100000"/>
                        </a:lnSpc>
                        <a:spcBef>
                          <a:spcPts val="0"/>
                        </a:spcBef>
                        <a:spcAft>
                          <a:spcPts val="0"/>
                        </a:spcAft>
                        <a:buClrTx/>
                        <a:buSzTx/>
                        <a:buFontTx/>
                        <a:buNone/>
                        <a:tabLst/>
                        <a:defRPr/>
                      </a:pPr>
                      <a:r>
                        <a:rPr lang="es-ES" sz="1100" b="0" baseline="0" dirty="0" smtClean="0">
                          <a:solidFill>
                            <a:schemeClr val="tx1"/>
                          </a:solidFill>
                        </a:rPr>
                        <a:t>D</a:t>
                      </a:r>
                      <a:r>
                        <a:rPr lang="es-ES" sz="1100" b="0" baseline="0" dirty="0" smtClean="0">
                          <a:solidFill>
                            <a:schemeClr val="tx1"/>
                          </a:solidFill>
                        </a:rPr>
                        <a:t>: </a:t>
                      </a:r>
                      <a:r>
                        <a:rPr lang="es-ES" sz="1100" b="0" baseline="0" dirty="0" smtClean="0">
                          <a:solidFill>
                            <a:schemeClr val="tx1"/>
                          </a:solidFill>
                        </a:rPr>
                        <a:t>observa fotografías de sus padres de diferentes edades también de el cuando era mas pequeño </a:t>
                      </a:r>
                      <a:r>
                        <a:rPr lang="es-ES" sz="1100" dirty="0" smtClean="0"/>
                        <a:t>y fotos donde esté toda la familia.</a:t>
                      </a:r>
                      <a:r>
                        <a:rPr lang="es-ES" sz="1100" b="0" baseline="0" dirty="0" smtClean="0">
                          <a:solidFill>
                            <a:schemeClr val="tx1"/>
                          </a:solidFill>
                        </a:rPr>
                        <a:t> Responde </a:t>
                      </a:r>
                      <a:r>
                        <a:rPr lang="es-ES" sz="1100" dirty="0" smtClean="0"/>
                        <a:t>¿Quién está ahí? ¿Cómo son? ¿Dónde vivimos? Señale dónde está ella o él  responde ¿Eres igual? ¿Tus manos son del mismo tamaño? ¿Cómo eras? Escucha lo que él o ella significa para mama</a:t>
                      </a:r>
                      <a:r>
                        <a:rPr lang="es-ES" sz="1100" baseline="0" dirty="0" smtClean="0"/>
                        <a:t> </a:t>
                      </a:r>
                      <a:r>
                        <a:rPr lang="es-ES" sz="1100" dirty="0" smtClean="0"/>
                        <a:t> y realiza un dibujo sobre sí mismo (a).</a:t>
                      </a:r>
                      <a:endParaRPr lang="es-ES" sz="11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s-ES" sz="1100" b="0" baseline="0" dirty="0" smtClean="0">
                          <a:solidFill>
                            <a:schemeClr val="tx1"/>
                          </a:solidFill>
                        </a:rPr>
                        <a:t>C: </a:t>
                      </a:r>
                      <a:r>
                        <a:rPr lang="es-ES" sz="1100" b="0" baseline="0" dirty="0" smtClean="0">
                          <a:solidFill>
                            <a:schemeClr val="tx1"/>
                          </a:solidFill>
                        </a:rPr>
                        <a:t>menciona las características que tiene actualmente </a:t>
                      </a:r>
                      <a:r>
                        <a:rPr lang="es-ES" sz="1100" dirty="0" smtClean="0"/>
                        <a:t>y</a:t>
                      </a:r>
                      <a:r>
                        <a:rPr lang="es-ES" sz="1100" b="0" baseline="0" dirty="0" smtClean="0">
                          <a:solidFill>
                            <a:schemeClr val="tx1"/>
                          </a:solidFill>
                        </a:rPr>
                        <a:t> como cree que cambie para el futuro.</a:t>
                      </a:r>
                      <a:endParaRPr lang="es-ES" sz="1100" b="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ES" sz="1100" b="0" dirty="0" smtClean="0">
                        <a:solidFill>
                          <a:schemeClr val="tx1"/>
                        </a:solidFill>
                      </a:endParaRPr>
                    </a:p>
                    <a:p>
                      <a:pPr algn="ctr"/>
                      <a:endParaRPr lang="es-ES" sz="1100" b="0" dirty="0"/>
                    </a:p>
                  </a:txBody>
                  <a:tcPr>
                    <a:solidFill>
                      <a:schemeClr val="bg1"/>
                    </a:solidFill>
                  </a:tcPr>
                </a:tc>
                <a:tc>
                  <a:txBody>
                    <a:bodyPr/>
                    <a:lstStyle/>
                    <a:p>
                      <a:pPr marL="285750" indent="-285750" algn="ctr">
                        <a:buFont typeface="Arial" panose="020B0604020202020204" pitchFamily="34" charset="0"/>
                        <a:buChar char="•"/>
                      </a:pPr>
                      <a:r>
                        <a:rPr lang="es-ES" sz="1100" b="0" baseline="0" dirty="0" smtClean="0"/>
                        <a:t>Fotografías familiares</a:t>
                      </a:r>
                    </a:p>
                    <a:p>
                      <a:pPr marL="285750" indent="-285750" algn="ctr">
                        <a:buFont typeface="Arial" panose="020B0604020202020204" pitchFamily="34" charset="0"/>
                        <a:buChar char="•"/>
                      </a:pPr>
                      <a:r>
                        <a:rPr lang="es-ES" sz="1100" b="0" baseline="0" dirty="0" smtClean="0"/>
                        <a:t>Cuaderno</a:t>
                      </a:r>
                    </a:p>
                    <a:p>
                      <a:pPr marL="285750" indent="-285750" algn="ctr">
                        <a:buFont typeface="Arial" panose="020B0604020202020204" pitchFamily="34" charset="0"/>
                        <a:buChar char="•"/>
                      </a:pPr>
                      <a:r>
                        <a:rPr lang="es-ES" sz="1100" b="0" baseline="0" dirty="0" smtClean="0"/>
                        <a:t>Lápiz</a:t>
                      </a:r>
                    </a:p>
                    <a:p>
                      <a:pPr marL="285750" indent="-285750" algn="ctr">
                        <a:buFont typeface="Arial" panose="020B0604020202020204" pitchFamily="34" charset="0"/>
                        <a:buChar char="•"/>
                      </a:pPr>
                      <a:r>
                        <a:rPr lang="es-ES" sz="1100" b="0" baseline="0" dirty="0" smtClean="0"/>
                        <a:t>crayolas</a:t>
                      </a:r>
                      <a:endParaRPr lang="es-ES" sz="1100" b="0" baseline="0" dirty="0" smtClean="0"/>
                    </a:p>
                  </a:txBody>
                  <a:tcPr>
                    <a:solidFill>
                      <a:schemeClr val="bg1"/>
                    </a:solidFill>
                  </a:tcPr>
                </a:tc>
                <a:tc>
                  <a:txBody>
                    <a:bodyPr/>
                    <a:lstStyle/>
                    <a:p>
                      <a:pPr marL="0" indent="0" algn="ctr">
                        <a:buFont typeface="+mj-lt"/>
                        <a:buNone/>
                      </a:pPr>
                      <a:r>
                        <a:rPr lang="es-ES" sz="1100" b="0" baseline="0" dirty="0" smtClean="0"/>
                        <a:t>Explica las transformaciones en los espacios de su localidad con el paso del tiempo, a partir de imágenes  y testimonios.</a:t>
                      </a:r>
                      <a:endParaRPr lang="es-ES" sz="1100" b="0" baseline="0" dirty="0" smtClean="0"/>
                    </a:p>
                  </a:txBody>
                  <a:tcPr>
                    <a:solidFill>
                      <a:schemeClr val="bg1"/>
                    </a:solidFill>
                  </a:tcPr>
                </a:tc>
              </a:tr>
            </a:tbl>
          </a:graphicData>
        </a:graphic>
      </p:graphicFrame>
    </p:spTree>
    <p:extLst>
      <p:ext uri="{BB962C8B-B14F-4D97-AF65-F5344CB8AC3E}">
        <p14:creationId xmlns:p14="http://schemas.microsoft.com/office/powerpoint/2010/main" val="32007516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100+ ideas de MARGENES | bordes y marcos, cubiertas para carpetas, bordes  para hoj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667000" y="-2667000"/>
            <a:ext cx="6858000" cy="12191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Marcador de contenido 4"/>
          <p:cNvGraphicFramePr>
            <a:graphicFrameLocks/>
          </p:cNvGraphicFramePr>
          <p:nvPr>
            <p:extLst>
              <p:ext uri="{D42A27DB-BD31-4B8C-83A1-F6EECF244321}">
                <p14:modId xmlns:p14="http://schemas.microsoft.com/office/powerpoint/2010/main" val="2954893483"/>
              </p:ext>
            </p:extLst>
          </p:nvPr>
        </p:nvGraphicFramePr>
        <p:xfrm>
          <a:off x="1091822" y="1031129"/>
          <a:ext cx="9890076" cy="4754880"/>
        </p:xfrm>
        <a:graphic>
          <a:graphicData uri="http://schemas.openxmlformats.org/drawingml/2006/table">
            <a:tbl>
              <a:tblPr firstRow="1" bandRow="1">
                <a:tableStyleId>{D7AC3CCA-C797-4891-BE02-D94E43425B78}</a:tableStyleId>
              </a:tblPr>
              <a:tblGrid>
                <a:gridCol w="934925"/>
                <a:gridCol w="5681473"/>
                <a:gridCol w="1672077"/>
                <a:gridCol w="1601601"/>
              </a:tblGrid>
              <a:tr h="370840">
                <a:tc>
                  <a:txBody>
                    <a:bodyPr/>
                    <a:lstStyle/>
                    <a:p>
                      <a:pPr algn="ctr"/>
                      <a:r>
                        <a:rPr lang="es-ES" sz="1400" dirty="0" smtClean="0"/>
                        <a:t>Día </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400" dirty="0" smtClean="0"/>
                        <a:t>Actividad</a:t>
                      </a:r>
                      <a:endParaRPr lang="es-ES" sz="1400" dirty="0"/>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s-ES" sz="1400" dirty="0" smtClean="0"/>
                        <a:t>Material</a:t>
                      </a:r>
                      <a:endParaRPr lang="es-ES" sz="1400" dirty="0"/>
                    </a:p>
                  </a:txBody>
                  <a:tcPr>
                    <a:solidFill>
                      <a:schemeClr val="bg1"/>
                    </a:solidFill>
                  </a:tcPr>
                </a:tc>
                <a:tc>
                  <a:txBody>
                    <a:bodyPr/>
                    <a:lstStyle/>
                    <a:p>
                      <a:pPr algn="ctr"/>
                      <a:r>
                        <a:rPr lang="es-ES" sz="1400" dirty="0" smtClean="0"/>
                        <a:t>Aprendizaje esperado</a:t>
                      </a:r>
                      <a:endParaRPr lang="es-ES" sz="1400" dirty="0"/>
                    </a:p>
                  </a:txBody>
                  <a:tcPr>
                    <a:solidFill>
                      <a:schemeClr val="bg1"/>
                    </a:solidFill>
                  </a:tcPr>
                </a:tc>
              </a:tr>
              <a:tr h="1965353">
                <a:tc>
                  <a:txBody>
                    <a:bodyPr/>
                    <a:lstStyle/>
                    <a:p>
                      <a:pPr algn="ctr"/>
                      <a:r>
                        <a:rPr lang="es-ES" sz="1400" dirty="0" smtClean="0"/>
                        <a:t>Miércoles 13-01-2021</a:t>
                      </a:r>
                      <a:endParaRPr lang="es-ES" sz="1400" dirty="0"/>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s-ES" sz="1400" b="1" dirty="0" smtClean="0">
                          <a:solidFill>
                            <a:schemeClr val="tx1"/>
                          </a:solidFill>
                        </a:rPr>
                        <a:t>Rimas.</a:t>
                      </a:r>
                      <a:endParaRPr lang="es-ES" sz="1400" b="1" dirty="0" smtClean="0">
                        <a:solidFill>
                          <a:schemeClr val="tx1"/>
                        </a:solidFill>
                      </a:endParaRPr>
                    </a:p>
                    <a:p>
                      <a:pPr algn="ctr"/>
                      <a:endParaRPr lang="es-ES" sz="1400" b="1" dirty="0" smtClean="0">
                        <a:solidFill>
                          <a:schemeClr val="tx1"/>
                        </a:solidFill>
                      </a:endParaRPr>
                    </a:p>
                    <a:p>
                      <a:pPr algn="ctr"/>
                      <a:r>
                        <a:rPr lang="es-ES" sz="1400" b="0" baseline="0" dirty="0" smtClean="0">
                          <a:solidFill>
                            <a:schemeClr val="tx1"/>
                          </a:solidFill>
                        </a:rPr>
                        <a:t>I: Responde ¿Qué </a:t>
                      </a:r>
                      <a:r>
                        <a:rPr lang="es-ES" sz="1400" b="0" baseline="0" dirty="0" smtClean="0">
                          <a:solidFill>
                            <a:schemeClr val="tx1"/>
                          </a:solidFill>
                        </a:rPr>
                        <a:t>son las rimas? </a:t>
                      </a:r>
                      <a:r>
                        <a:rPr lang="es-ES" sz="1400" b="0" baseline="0" dirty="0" smtClean="0">
                          <a:solidFill>
                            <a:schemeClr val="tx1"/>
                          </a:solidFill>
                        </a:rPr>
                        <a:t>¿Cómo </a:t>
                      </a:r>
                      <a:r>
                        <a:rPr lang="es-ES" sz="1400" b="0" baseline="0" dirty="0" smtClean="0">
                          <a:solidFill>
                            <a:schemeClr val="tx1"/>
                          </a:solidFill>
                        </a:rPr>
                        <a:t>son? ¿Qué rimas conoces? </a:t>
                      </a:r>
                      <a:endParaRPr lang="es-ES" sz="1400" b="0" baseline="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D: Escucha </a:t>
                      </a:r>
                      <a:r>
                        <a:rPr lang="es-ES" sz="1400" dirty="0" smtClean="0"/>
                        <a:t>alguna rima,</a:t>
                      </a:r>
                      <a:r>
                        <a:rPr lang="es-ES" sz="1400" baseline="0" dirty="0" smtClean="0"/>
                        <a:t> </a:t>
                      </a:r>
                      <a:r>
                        <a:rPr lang="es-ES" sz="1400" dirty="0" smtClean="0"/>
                        <a:t>como: Ana la araña, cena en su telaraña, el tigre paco se echa un salto y llega alto. Inventa y dibuja una rima usando su nombre y algunos aspectos que reflejen cómo es ella o él, por ejemplo: Vicente tiene la cara sonriente Por las mañanas él lava sus dientes...</a:t>
                      </a:r>
                      <a:r>
                        <a:rPr lang="es-ES" sz="1400" b="0" baseline="0" dirty="0" smtClean="0">
                          <a:solidFill>
                            <a:schemeClr val="tx1"/>
                          </a:solidFill>
                        </a:rPr>
                        <a:t> </a:t>
                      </a: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C</a:t>
                      </a:r>
                      <a:r>
                        <a:rPr lang="es-ES" sz="1400" b="0" baseline="0" dirty="0" smtClean="0">
                          <a:solidFill>
                            <a:schemeClr val="tx1"/>
                          </a:solidFill>
                        </a:rPr>
                        <a:t>:</a:t>
                      </a:r>
                      <a:r>
                        <a:rPr lang="es-ES" sz="1400" b="0" baseline="0" dirty="0" smtClean="0">
                          <a:solidFill>
                            <a:schemeClr val="dk1"/>
                          </a:solidFill>
                        </a:rPr>
                        <a:t> </a:t>
                      </a:r>
                      <a:r>
                        <a:rPr lang="es-ES" sz="1400" b="0" baseline="0" dirty="0" smtClean="0">
                          <a:solidFill>
                            <a:schemeClr val="dk1"/>
                          </a:solidFill>
                        </a:rPr>
                        <a:t>comenta </a:t>
                      </a:r>
                      <a:r>
                        <a:rPr lang="es-ES" sz="1400" dirty="0" smtClean="0"/>
                        <a:t>acerca de lo que más le gustó </a:t>
                      </a:r>
                      <a:r>
                        <a:rPr lang="es-ES" sz="1400" dirty="0" smtClean="0"/>
                        <a:t>y</a:t>
                      </a:r>
                      <a:r>
                        <a:rPr lang="es-ES" sz="1400" dirty="0" smtClean="0"/>
                        <a:t> crea una rima diferente</a:t>
                      </a:r>
                      <a:r>
                        <a:rPr lang="es-ES" sz="1400" baseline="0" dirty="0" smtClean="0"/>
                        <a:t> </a:t>
                      </a:r>
                      <a:r>
                        <a:rPr lang="es-ES" sz="1400" dirty="0" smtClean="0"/>
                        <a:t>pueden ser de animales u objetos de su comunidad.</a:t>
                      </a:r>
                      <a:endParaRPr lang="es-ES" sz="1400" b="0" dirty="0" smtClean="0">
                        <a:solidFill>
                          <a:schemeClr val="tx1"/>
                        </a:solidFill>
                      </a:endParaRPr>
                    </a:p>
                  </a:txBody>
                  <a:tcPr>
                    <a:solidFill>
                      <a:schemeClr val="bg1"/>
                    </a:solidFill>
                  </a:tcPr>
                </a:tc>
                <a:tc>
                  <a:txBody>
                    <a:bodyPr/>
                    <a:lstStyle/>
                    <a:p>
                      <a:pPr algn="ctr"/>
                      <a:r>
                        <a:rPr lang="es-ES" sz="1400" b="0" dirty="0" smtClean="0"/>
                        <a:t>Cuaderno</a:t>
                      </a:r>
                    </a:p>
                    <a:p>
                      <a:pPr algn="ctr"/>
                      <a:r>
                        <a:rPr lang="es-ES" sz="1400" b="0" dirty="0" smtClean="0"/>
                        <a:t>Lápiz</a:t>
                      </a:r>
                    </a:p>
                    <a:p>
                      <a:pPr algn="ctr"/>
                      <a:r>
                        <a:rPr lang="es-ES" sz="1400" b="0" dirty="0" smtClean="0"/>
                        <a:t>Crayolas</a:t>
                      </a:r>
                    </a:p>
                    <a:p>
                      <a:pPr algn="ctr"/>
                      <a:endParaRPr lang="es-ES" sz="1400" b="0" dirty="0"/>
                    </a:p>
                  </a:txBody>
                  <a:tcPr>
                    <a:solidFill>
                      <a:schemeClr val="bg1"/>
                    </a:solidFill>
                  </a:tcPr>
                </a:tc>
                <a:tc>
                  <a:txBody>
                    <a:bodyPr/>
                    <a:lstStyle/>
                    <a:p>
                      <a:pPr algn="ctr"/>
                      <a:r>
                        <a:rPr lang="es-ES" sz="1400" b="0" dirty="0" smtClean="0"/>
                        <a:t>Construye colectivamente rimas sencillas.</a:t>
                      </a:r>
                      <a:endParaRPr lang="es-ES" sz="1400" b="0" dirty="0"/>
                    </a:p>
                  </a:txBody>
                  <a:tcPr>
                    <a:solidFill>
                      <a:schemeClr val="bg1"/>
                    </a:solidFill>
                  </a:tcPr>
                </a:tc>
              </a:tr>
              <a:tr h="370840">
                <a:tc>
                  <a:txBody>
                    <a:bodyPr/>
                    <a:lstStyle/>
                    <a:p>
                      <a:pPr algn="ctr"/>
                      <a:endParaRPr lang="es-ES" sz="1400" dirty="0"/>
                    </a:p>
                  </a:txBody>
                  <a:tcPr>
                    <a:solidFill>
                      <a:schemeClr val="bg1"/>
                    </a:solidFill>
                  </a:tcPr>
                </a:tc>
                <a:tc>
                  <a:txBody>
                    <a:bodyPr/>
                    <a:lstStyle/>
                    <a:p>
                      <a:pPr algn="ctr"/>
                      <a:r>
                        <a:rPr lang="es-ES" sz="1400" b="1" dirty="0" smtClean="0"/>
                        <a:t>“A pasar la bolita”</a:t>
                      </a:r>
                    </a:p>
                    <a:p>
                      <a:pPr algn="ctr"/>
                      <a:endParaRPr lang="es-ES" sz="14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I: </a:t>
                      </a:r>
                      <a:r>
                        <a:rPr lang="es-ES" sz="1400" b="0" baseline="0" dirty="0" smtClean="0">
                          <a:solidFill>
                            <a:schemeClr val="tx1"/>
                          </a:solidFill>
                        </a:rPr>
                        <a:t>escucha indicaciones para realizar la actividad.</a:t>
                      </a:r>
                      <a:endParaRPr lang="es-ES" sz="1400" b="0" baseline="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D: </a:t>
                      </a:r>
                      <a:r>
                        <a:rPr lang="es-ES" sz="1400" b="0" baseline="0" dirty="0" smtClean="0">
                          <a:solidFill>
                            <a:schemeClr val="tx1"/>
                          </a:solidFill>
                        </a:rPr>
                        <a:t>juega </a:t>
                      </a:r>
                      <a:r>
                        <a:rPr lang="es-ES" sz="1400" dirty="0" smtClean="0"/>
                        <a:t>“A pasar la bolita”, mientras canta una canción. Con una pelota de plástico o una de papel se pone de pie y sostiene la pelota sobre una mano estirada, durante 10 segundos sin que se caiga y luego con la otra mano. Después hace lo mismo, pero solo parado (a) en un pie. </a:t>
                      </a:r>
                      <a:endParaRPr lang="es-ES" sz="1400" dirty="0" smtClean="0"/>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C: </a:t>
                      </a:r>
                      <a:r>
                        <a:rPr lang="es-ES" sz="1400" b="0" baseline="0" dirty="0" smtClean="0">
                          <a:solidFill>
                            <a:schemeClr val="tx1"/>
                          </a:solidFill>
                        </a:rPr>
                        <a:t>comenta </a:t>
                      </a:r>
                      <a:r>
                        <a:rPr lang="es-ES" sz="1400" dirty="0" smtClean="0"/>
                        <a:t>sobre lo que le gustó o no a su hija (o).</a:t>
                      </a:r>
                      <a:endParaRPr lang="es-ES" sz="1400" b="0"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endParaRPr lang="es-ES" sz="1400" b="0" dirty="0" smtClean="0">
                        <a:solidFill>
                          <a:schemeClr val="tx1"/>
                        </a:solidFill>
                      </a:endParaRPr>
                    </a:p>
                    <a:p>
                      <a:pPr algn="ctr"/>
                      <a:endParaRPr lang="es-ES" sz="1400" b="0" dirty="0"/>
                    </a:p>
                  </a:txBody>
                  <a:tcPr>
                    <a:solidFill>
                      <a:schemeClr val="bg1"/>
                    </a:solidFill>
                  </a:tcPr>
                </a:tc>
                <a:tc>
                  <a:txBody>
                    <a:bodyPr/>
                    <a:lstStyle/>
                    <a:p>
                      <a:pPr marL="285750" indent="-285750" algn="ctr">
                        <a:buFont typeface="Arial" panose="020B0604020202020204" pitchFamily="34" charset="0"/>
                        <a:buChar char="•"/>
                      </a:pPr>
                      <a:r>
                        <a:rPr lang="es-ES" sz="1400" b="0" dirty="0" smtClean="0"/>
                        <a:t>Pelota de plástico o papel.</a:t>
                      </a:r>
                      <a:endParaRPr lang="es-ES" sz="1400" b="0" baseline="0" dirty="0" smtClean="0"/>
                    </a:p>
                  </a:txBody>
                  <a:tcPr>
                    <a:solidFill>
                      <a:schemeClr val="bg1"/>
                    </a:solidFill>
                  </a:tcPr>
                </a:tc>
                <a:tc>
                  <a:txBody>
                    <a:bodyPr/>
                    <a:lstStyle/>
                    <a:p>
                      <a:pPr marL="0" indent="0" algn="ctr">
                        <a:buFont typeface="+mj-lt"/>
                        <a:buNone/>
                      </a:pPr>
                      <a:r>
                        <a:rPr lang="es-ES" sz="1400" b="0" baseline="0" dirty="0" smtClean="0"/>
                        <a:t>Realiza movimientos de locomoción , manipulación </a:t>
                      </a:r>
                      <a:r>
                        <a:rPr lang="es-ES" sz="1400" b="0" dirty="0" smtClean="0"/>
                        <a:t>y estabilidad por medio</a:t>
                      </a:r>
                      <a:r>
                        <a:rPr lang="es-ES" sz="1400" b="0" baseline="0" dirty="0" smtClean="0"/>
                        <a:t> de juegos individuales  </a:t>
                      </a:r>
                      <a:r>
                        <a:rPr lang="es-ES" sz="1400" b="0" dirty="0" smtClean="0"/>
                        <a:t>y </a:t>
                      </a:r>
                      <a:r>
                        <a:rPr lang="es-ES" sz="1400" b="0" baseline="0" dirty="0" smtClean="0"/>
                        <a:t>colectivos.</a:t>
                      </a:r>
                      <a:endParaRPr lang="es-ES" sz="1400" b="0" baseline="0" dirty="0" smtClean="0"/>
                    </a:p>
                  </a:txBody>
                  <a:tcPr>
                    <a:solidFill>
                      <a:schemeClr val="bg1"/>
                    </a:solidFill>
                  </a:tcPr>
                </a:tc>
              </a:tr>
            </a:tbl>
          </a:graphicData>
        </a:graphic>
      </p:graphicFrame>
    </p:spTree>
    <p:extLst>
      <p:ext uri="{BB962C8B-B14F-4D97-AF65-F5344CB8AC3E}">
        <p14:creationId xmlns:p14="http://schemas.microsoft.com/office/powerpoint/2010/main" val="296666955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100+ ideas de MARGENES | bordes y marcos, cubiertas para carpetas, bordes  para hoj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667000" y="-2667000"/>
            <a:ext cx="6858000" cy="12191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Marcador de contenido 4"/>
          <p:cNvGraphicFramePr>
            <a:graphicFrameLocks/>
          </p:cNvGraphicFramePr>
          <p:nvPr>
            <p:extLst>
              <p:ext uri="{D42A27DB-BD31-4B8C-83A1-F6EECF244321}">
                <p14:modId xmlns:p14="http://schemas.microsoft.com/office/powerpoint/2010/main" val="3636212164"/>
              </p:ext>
            </p:extLst>
          </p:nvPr>
        </p:nvGraphicFramePr>
        <p:xfrm>
          <a:off x="978195" y="690887"/>
          <a:ext cx="10196623" cy="5455920"/>
        </p:xfrm>
        <a:graphic>
          <a:graphicData uri="http://schemas.openxmlformats.org/drawingml/2006/table">
            <a:tbl>
              <a:tblPr firstRow="1" bandRow="1">
                <a:tableStyleId>{D7AC3CCA-C797-4891-BE02-D94E43425B78}</a:tableStyleId>
              </a:tblPr>
              <a:tblGrid>
                <a:gridCol w="963903"/>
                <a:gridCol w="5857573"/>
                <a:gridCol w="1723903"/>
                <a:gridCol w="1651244"/>
              </a:tblGrid>
              <a:tr h="370840">
                <a:tc>
                  <a:txBody>
                    <a:bodyPr/>
                    <a:lstStyle/>
                    <a:p>
                      <a:pPr algn="ctr"/>
                      <a:r>
                        <a:rPr lang="es-ES" sz="1400" dirty="0" smtClean="0"/>
                        <a:t>Día </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400" dirty="0" smtClean="0"/>
                        <a:t>Actividad</a:t>
                      </a:r>
                      <a:endParaRPr lang="es-ES" sz="1400" dirty="0"/>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s-ES" sz="1400" dirty="0" smtClean="0"/>
                        <a:t>Material</a:t>
                      </a:r>
                      <a:endParaRPr lang="es-ES" sz="1400" dirty="0"/>
                    </a:p>
                  </a:txBody>
                  <a:tcPr>
                    <a:solidFill>
                      <a:schemeClr val="bg1"/>
                    </a:solidFill>
                  </a:tcPr>
                </a:tc>
                <a:tc>
                  <a:txBody>
                    <a:bodyPr/>
                    <a:lstStyle/>
                    <a:p>
                      <a:pPr algn="ctr"/>
                      <a:r>
                        <a:rPr lang="es-ES" sz="1400" dirty="0" smtClean="0"/>
                        <a:t>Aprendizaje esperado</a:t>
                      </a:r>
                      <a:endParaRPr lang="es-ES" sz="1400" dirty="0"/>
                    </a:p>
                  </a:txBody>
                  <a:tcPr>
                    <a:solidFill>
                      <a:schemeClr val="bg1"/>
                    </a:solidFill>
                  </a:tcPr>
                </a:tc>
              </a:tr>
              <a:tr h="1965353">
                <a:tc>
                  <a:txBody>
                    <a:bodyPr/>
                    <a:lstStyle/>
                    <a:p>
                      <a:pPr algn="ctr"/>
                      <a:r>
                        <a:rPr lang="es-ES" sz="1400" dirty="0" smtClean="0"/>
                        <a:t>Jueves 14-01-2021</a:t>
                      </a:r>
                      <a:endParaRPr lang="es-ES" sz="1400" dirty="0"/>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s-ES" sz="1200" b="1" dirty="0" smtClean="0">
                          <a:solidFill>
                            <a:schemeClr val="tx1"/>
                          </a:solidFill>
                        </a:rPr>
                        <a:t>Construyendo rimas.</a:t>
                      </a:r>
                      <a:endParaRPr lang="es-ES" sz="1200" b="1" dirty="0" smtClean="0">
                        <a:solidFill>
                          <a:schemeClr val="tx1"/>
                        </a:solidFill>
                      </a:endParaRPr>
                    </a:p>
                    <a:p>
                      <a:pPr algn="ctr"/>
                      <a:endParaRPr lang="es-ES" sz="1200" b="1" dirty="0" smtClean="0">
                        <a:solidFill>
                          <a:schemeClr val="tx1"/>
                        </a:solidFill>
                      </a:endParaRPr>
                    </a:p>
                    <a:p>
                      <a:pPr algn="ctr"/>
                      <a:r>
                        <a:rPr lang="es-ES" sz="1200" b="0" baseline="0" dirty="0" smtClean="0">
                          <a:solidFill>
                            <a:schemeClr val="tx1"/>
                          </a:solidFill>
                        </a:rPr>
                        <a:t>I: Responde </a:t>
                      </a:r>
                      <a:r>
                        <a:rPr lang="es-ES" sz="1200" b="0" baseline="0" dirty="0" smtClean="0">
                          <a:solidFill>
                            <a:schemeClr val="tx1"/>
                          </a:solidFill>
                        </a:rPr>
                        <a:t>¿Cómo es una rima? ¿Qué tiene diferente una rima </a:t>
                      </a:r>
                      <a:r>
                        <a:rPr lang="es-ES" sz="1200" b="0" dirty="0" smtClean="0"/>
                        <a:t>y</a:t>
                      </a:r>
                      <a:r>
                        <a:rPr lang="es-ES" sz="1200" b="0" baseline="0" dirty="0" smtClean="0">
                          <a:solidFill>
                            <a:schemeClr val="tx1"/>
                          </a:solidFill>
                        </a:rPr>
                        <a:t> un cuento? </a:t>
                      </a:r>
                    </a:p>
                    <a:p>
                      <a:pPr algn="ctr"/>
                      <a:r>
                        <a:rPr lang="es-ES" sz="1200" b="0" baseline="0" dirty="0" smtClean="0">
                          <a:solidFill>
                            <a:schemeClr val="tx1"/>
                          </a:solidFill>
                        </a:rPr>
                        <a:t>D</a:t>
                      </a:r>
                      <a:r>
                        <a:rPr lang="es-ES" sz="1200" b="0" baseline="0" dirty="0" smtClean="0">
                          <a:solidFill>
                            <a:schemeClr val="tx1"/>
                          </a:solidFill>
                        </a:rPr>
                        <a:t>: Escucha </a:t>
                      </a:r>
                      <a:r>
                        <a:rPr lang="es-ES" sz="1200" b="0" baseline="0" dirty="0" smtClean="0">
                          <a:solidFill>
                            <a:schemeClr val="tx1"/>
                          </a:solidFill>
                        </a:rPr>
                        <a:t>la siguiente rima </a:t>
                      </a:r>
                      <a:r>
                        <a:rPr lang="es-ES" sz="1200" dirty="0" smtClean="0"/>
                        <a:t>la siguiente rima: El conejo rabito se metió en su huequito calientito se durmió y de mañana despertó.. Después la repite varias veces, cambia de orden las palabras que conforman la rima para que aprecien la diferencia de cuando no se respeta la rima. Por ejemplo, en la rima: El conejo rabito se metió en su huequito calientito se durmió y de mañana despertó.. Cambiando el orden: El conejo rabito, calientito se metió en su huequillo y despertó de mañana. Escucha que una rima se forma cuando los sonidos de las palabras se parecen o son iguales en su última sílaba.</a:t>
                      </a:r>
                      <a:endParaRPr lang="es-ES" sz="1200" b="0" baseline="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200" b="0" baseline="0" dirty="0" smtClean="0">
                          <a:solidFill>
                            <a:schemeClr val="tx1"/>
                          </a:solidFill>
                        </a:rPr>
                        <a:t> C:</a:t>
                      </a:r>
                      <a:r>
                        <a:rPr lang="es-ES" sz="1200" b="0" baseline="0" dirty="0" smtClean="0">
                          <a:solidFill>
                            <a:schemeClr val="dk1"/>
                          </a:solidFill>
                        </a:rPr>
                        <a:t> </a:t>
                      </a:r>
                      <a:r>
                        <a:rPr lang="es-ES" sz="1200" b="0" baseline="0" dirty="0" smtClean="0">
                          <a:solidFill>
                            <a:schemeClr val="dk1"/>
                          </a:solidFill>
                        </a:rPr>
                        <a:t>explica como se debe crear una rima.</a:t>
                      </a:r>
                      <a:endParaRPr lang="es-ES" sz="1200" b="0" dirty="0" smtClean="0">
                        <a:solidFill>
                          <a:schemeClr val="tx1"/>
                        </a:solidFill>
                      </a:endParaRPr>
                    </a:p>
                  </a:txBody>
                  <a:tcPr>
                    <a:solidFill>
                      <a:schemeClr val="bg1"/>
                    </a:solidFill>
                  </a:tcPr>
                </a:tc>
                <a:tc>
                  <a:txBody>
                    <a:bodyPr/>
                    <a:lstStyle/>
                    <a:p>
                      <a:pPr marL="285750" indent="-285750" algn="ctr">
                        <a:buFont typeface="Arial" panose="020B0604020202020204" pitchFamily="34" charset="0"/>
                        <a:buChar char="•"/>
                      </a:pPr>
                      <a:r>
                        <a:rPr lang="es-ES" sz="1400" b="0" dirty="0" smtClean="0"/>
                        <a:t>cuaderno</a:t>
                      </a:r>
                    </a:p>
                    <a:p>
                      <a:pPr marL="285750" indent="-285750" algn="ctr">
                        <a:buFont typeface="Arial" panose="020B0604020202020204" pitchFamily="34" charset="0"/>
                        <a:buChar char="•"/>
                      </a:pPr>
                      <a:r>
                        <a:rPr lang="es-ES" sz="1400" b="0" dirty="0" smtClean="0"/>
                        <a:t>Lápiz</a:t>
                      </a:r>
                    </a:p>
                    <a:p>
                      <a:pPr algn="ctr"/>
                      <a:endParaRPr lang="es-ES" sz="1400" b="0" dirty="0"/>
                    </a:p>
                  </a:txBody>
                  <a:tcPr>
                    <a:solidFill>
                      <a:schemeClr val="bg1"/>
                    </a:solidFill>
                  </a:tcPr>
                </a:tc>
                <a:tc>
                  <a:txBody>
                    <a:bodyPr/>
                    <a:lstStyle/>
                    <a:p>
                      <a:pPr algn="ctr"/>
                      <a:r>
                        <a:rPr lang="es-ES" sz="1400" b="0" dirty="0" smtClean="0"/>
                        <a:t>Dice rimas, canciones, trabalenguas,</a:t>
                      </a:r>
                      <a:r>
                        <a:rPr lang="es-ES" sz="1400" b="0" baseline="0" dirty="0" smtClean="0"/>
                        <a:t> adivinanzas y o</a:t>
                      </a:r>
                      <a:r>
                        <a:rPr lang="es-ES" sz="1400" b="0" dirty="0" smtClean="0"/>
                        <a:t>t</a:t>
                      </a:r>
                      <a:r>
                        <a:rPr lang="es-ES" sz="1400" b="0" baseline="0" dirty="0" smtClean="0"/>
                        <a:t>ros juegos del lenguaje.</a:t>
                      </a:r>
                      <a:endParaRPr lang="es-ES" sz="1400" b="0" dirty="0"/>
                    </a:p>
                  </a:txBody>
                  <a:tcPr>
                    <a:solidFill>
                      <a:schemeClr val="bg1"/>
                    </a:solidFill>
                  </a:tcPr>
                </a:tc>
              </a:tr>
              <a:tr h="370840">
                <a:tc>
                  <a:txBody>
                    <a:bodyPr/>
                    <a:lstStyle/>
                    <a:p>
                      <a:pPr algn="ctr"/>
                      <a:endParaRPr lang="es-ES" sz="1400" dirty="0"/>
                    </a:p>
                  </a:txBody>
                  <a:tcPr>
                    <a:solidFill>
                      <a:schemeClr val="bg1"/>
                    </a:solidFill>
                  </a:tcPr>
                </a:tc>
                <a:tc>
                  <a:txBody>
                    <a:bodyPr/>
                    <a:lstStyle/>
                    <a:p>
                      <a:pPr algn="ctr"/>
                      <a:r>
                        <a:rPr lang="es-ES" sz="1000" b="1" dirty="0" smtClean="0">
                          <a:solidFill>
                            <a:schemeClr val="tx1"/>
                          </a:solidFill>
                        </a:rPr>
                        <a:t>1º  Los números hasta el</a:t>
                      </a:r>
                      <a:r>
                        <a:rPr lang="es-ES" sz="1000" b="1" baseline="0" dirty="0" smtClean="0">
                          <a:solidFill>
                            <a:schemeClr val="tx1"/>
                          </a:solidFill>
                        </a:rPr>
                        <a:t> 10.</a:t>
                      </a:r>
                      <a:endParaRPr lang="es-ES" sz="1000" b="1" dirty="0" smtClean="0">
                        <a:solidFill>
                          <a:schemeClr val="tx1"/>
                        </a:solidFill>
                      </a:endParaRPr>
                    </a:p>
                    <a:p>
                      <a:pPr algn="ctr"/>
                      <a:r>
                        <a:rPr lang="es-ES" sz="1000" b="0" dirty="0" smtClean="0">
                          <a:solidFill>
                            <a:schemeClr val="tx1"/>
                          </a:solidFill>
                        </a:rPr>
                        <a:t>I: Realiza el conteo del 1 al 10.</a:t>
                      </a:r>
                    </a:p>
                    <a:p>
                      <a:pPr algn="ctr"/>
                      <a:r>
                        <a:rPr lang="es-ES" sz="1000" b="0" baseline="0" dirty="0" smtClean="0">
                          <a:solidFill>
                            <a:schemeClr val="tx1"/>
                          </a:solidFill>
                        </a:rPr>
                        <a:t>D: Realiza la pagina 26 del libro de la maestra Paty, donde tiene que observar las imágenes, realizar el trazo del numero 8, relacionar las imágenes haciendo el conteo  uniéndolo con el numero correspondiente  seguir las secuencias numéricas que se muestran</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C: responde si se le dificulto la actividad. </a:t>
                      </a:r>
                    </a:p>
                    <a:p>
                      <a:pPr marL="0" marR="0" indent="0" algn="ctr" defTabSz="914400" rtl="0" eaLnBrk="1" fontAlgn="auto" latinLnBrk="0" hangingPunct="1">
                        <a:lnSpc>
                          <a:spcPct val="100000"/>
                        </a:lnSpc>
                        <a:spcBef>
                          <a:spcPts val="0"/>
                        </a:spcBef>
                        <a:spcAft>
                          <a:spcPts val="0"/>
                        </a:spcAft>
                        <a:buClrTx/>
                        <a:buSzTx/>
                        <a:buFontTx/>
                        <a:buNone/>
                        <a:tabLst/>
                        <a:defRPr/>
                      </a:pPr>
                      <a:endParaRPr lang="es-ES" sz="1000" b="0" baseline="0" dirty="0" smtClean="0">
                        <a:solidFill>
                          <a:schemeClr val="tx1"/>
                        </a:solidFill>
                      </a:endParaRPr>
                    </a:p>
                    <a:p>
                      <a:pPr algn="ctr"/>
                      <a:r>
                        <a:rPr lang="es-ES" sz="1000" b="1" dirty="0" smtClean="0">
                          <a:solidFill>
                            <a:schemeClr val="tx1"/>
                          </a:solidFill>
                        </a:rPr>
                        <a:t>2º Los números hasta el</a:t>
                      </a:r>
                      <a:r>
                        <a:rPr lang="es-ES" sz="1000" b="1" baseline="0" dirty="0" smtClean="0">
                          <a:solidFill>
                            <a:schemeClr val="tx1"/>
                          </a:solidFill>
                        </a:rPr>
                        <a:t> 20.</a:t>
                      </a:r>
                      <a:endParaRPr lang="es-ES" sz="1000" b="1" dirty="0" smtClean="0">
                        <a:solidFill>
                          <a:schemeClr val="tx1"/>
                        </a:solidFill>
                      </a:endParaRPr>
                    </a:p>
                    <a:p>
                      <a:pPr algn="ctr"/>
                      <a:r>
                        <a:rPr lang="es-ES" sz="1000" b="0" baseline="0" dirty="0" smtClean="0">
                          <a:solidFill>
                            <a:schemeClr val="tx1"/>
                          </a:solidFill>
                        </a:rPr>
                        <a:t>I: </a:t>
                      </a:r>
                      <a:r>
                        <a:rPr lang="es-ES" sz="1000" b="0" dirty="0" smtClean="0">
                          <a:solidFill>
                            <a:schemeClr val="tx1"/>
                          </a:solidFill>
                        </a:rPr>
                        <a:t>Realiza el conteo del 1 al 20.</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D:Realiza la pagina 26 del libro de la maestra Paty, donde relaciona las imágenes haciendo el conteo  uniéndolo con el numero correspondiente y contar las imágenes para escribir el numero que representa.</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C: responde si tuvo dificultades para realizar la actividad.</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 </a:t>
                      </a:r>
                    </a:p>
                    <a:p>
                      <a:pPr algn="ctr"/>
                      <a:r>
                        <a:rPr lang="es-ES" sz="1000" b="1" baseline="0" dirty="0" smtClean="0">
                          <a:solidFill>
                            <a:schemeClr val="tx1"/>
                          </a:solidFill>
                        </a:rPr>
                        <a:t>3º  </a:t>
                      </a:r>
                      <a:r>
                        <a:rPr lang="es-ES" sz="1000" b="1" dirty="0" smtClean="0">
                          <a:solidFill>
                            <a:schemeClr val="tx1"/>
                          </a:solidFill>
                        </a:rPr>
                        <a:t>Los números hasta el</a:t>
                      </a:r>
                      <a:r>
                        <a:rPr lang="es-ES" sz="1000" b="1" baseline="0" dirty="0" smtClean="0">
                          <a:solidFill>
                            <a:schemeClr val="tx1"/>
                          </a:solidFill>
                        </a:rPr>
                        <a:t> 30.</a:t>
                      </a:r>
                      <a:endParaRPr lang="es-ES" sz="10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I: realiza el conteo hasta el numero 30</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D: Realiza la pagina 26 del libro de la maestra Paty, donde realiza el trazo de las cantidades que aparecen y diciendo el nombre de cada una.</a:t>
                      </a:r>
                    </a:p>
                    <a:p>
                      <a:pPr marL="0" marR="0" indent="0" algn="ctr" defTabSz="914400" rtl="0" eaLnBrk="1" fontAlgn="auto" latinLnBrk="0" hangingPunct="1">
                        <a:lnSpc>
                          <a:spcPct val="100000"/>
                        </a:lnSpc>
                        <a:spcBef>
                          <a:spcPts val="0"/>
                        </a:spcBef>
                        <a:spcAft>
                          <a:spcPts val="0"/>
                        </a:spcAft>
                        <a:buClrTx/>
                        <a:buSzTx/>
                        <a:buFontTx/>
                        <a:buNone/>
                        <a:tabLst/>
                        <a:defRPr/>
                      </a:pPr>
                      <a:r>
                        <a:rPr lang="es-ES" sz="1000" b="0" baseline="0" dirty="0" smtClean="0">
                          <a:solidFill>
                            <a:schemeClr val="tx1"/>
                          </a:solidFill>
                        </a:rPr>
                        <a:t>C: Responde que numero aun no identifica y repasa de nuevo la numeración del 1 al 30.</a:t>
                      </a:r>
                      <a:endParaRPr lang="es-ES" sz="1000" b="0" dirty="0" smtClean="0">
                        <a:solidFill>
                          <a:schemeClr val="tx1"/>
                        </a:solidFill>
                      </a:endParaRPr>
                    </a:p>
                  </a:txBody>
                  <a:tcPr>
                    <a:solidFill>
                      <a:schemeClr val="bg1"/>
                    </a:solidFill>
                  </a:tcPr>
                </a:tc>
                <a:tc>
                  <a:txBody>
                    <a:bodyPr/>
                    <a:lstStyle/>
                    <a:p>
                      <a:pPr marL="285750" indent="-285750" algn="ctr">
                        <a:buFont typeface="Arial" panose="020B0604020202020204" pitchFamily="34" charset="0"/>
                        <a:buChar char="•"/>
                      </a:pPr>
                      <a:r>
                        <a:rPr lang="es-ES" sz="1400" b="0" dirty="0" smtClean="0"/>
                        <a:t>Libro</a:t>
                      </a:r>
                      <a:r>
                        <a:rPr lang="es-ES" sz="1400" b="0" baseline="0" dirty="0" smtClean="0"/>
                        <a:t> de la maestra Pa</a:t>
                      </a:r>
                      <a:r>
                        <a:rPr lang="es-ES" sz="1400" b="0" dirty="0" smtClean="0"/>
                        <a:t>t</a:t>
                      </a:r>
                      <a:r>
                        <a:rPr lang="es-ES" sz="1400" b="0" baseline="0" dirty="0" smtClean="0">
                          <a:solidFill>
                            <a:schemeClr val="tx1"/>
                          </a:solidFill>
                        </a:rPr>
                        <a:t>y.</a:t>
                      </a:r>
                    </a:p>
                    <a:p>
                      <a:pPr marL="285750" indent="-285750" algn="ctr">
                        <a:buFont typeface="Arial" panose="020B0604020202020204" pitchFamily="34" charset="0"/>
                        <a:buChar char="•"/>
                      </a:pPr>
                      <a:r>
                        <a:rPr lang="es-ES" sz="1400" b="0" baseline="0" dirty="0" smtClean="0">
                          <a:solidFill>
                            <a:schemeClr val="tx1"/>
                          </a:solidFill>
                        </a:rPr>
                        <a:t>Lápiz</a:t>
                      </a:r>
                      <a:endParaRPr lang="es-ES" sz="1400" b="0" baseline="0" dirty="0" smtClean="0">
                        <a:solidFill>
                          <a:schemeClr val="tx1"/>
                        </a:solidFill>
                      </a:endParaRPr>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es-ES" sz="1400" b="0" dirty="0" smtClean="0"/>
                        <a:t>Relaciona el numero de elementos de una colección con la sucesión numérica escrita, del 1 al 30.</a:t>
                      </a:r>
                    </a:p>
                    <a:p>
                      <a:pPr marL="0" indent="0" algn="ctr">
                        <a:buFont typeface="+mj-lt"/>
                        <a:buNone/>
                      </a:pPr>
                      <a:endParaRPr lang="es-ES" sz="1400" b="0" baseline="0" dirty="0" smtClean="0"/>
                    </a:p>
                  </a:txBody>
                  <a:tcPr>
                    <a:solidFill>
                      <a:schemeClr val="bg1"/>
                    </a:solidFill>
                  </a:tcPr>
                </a:tc>
              </a:tr>
            </a:tbl>
          </a:graphicData>
        </a:graphic>
      </p:graphicFrame>
    </p:spTree>
    <p:extLst>
      <p:ext uri="{BB962C8B-B14F-4D97-AF65-F5344CB8AC3E}">
        <p14:creationId xmlns:p14="http://schemas.microsoft.com/office/powerpoint/2010/main" val="375659871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4" name="Picture 4" descr="100+ ideas de MARGENES | bordes y marcos, cubiertas para carpetas, bordes  para hojas"/>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rot="16200000">
            <a:off x="2667000" y="-2667000"/>
            <a:ext cx="6858000" cy="12191999"/>
          </a:xfrm>
          <a:prstGeom prst="rect">
            <a:avLst/>
          </a:prstGeom>
          <a:noFill/>
          <a:extLst>
            <a:ext uri="{909E8E84-426E-40DD-AFC4-6F175D3DCCD1}">
              <a14:hiddenFill xmlns:a14="http://schemas.microsoft.com/office/drawing/2010/main">
                <a:solidFill>
                  <a:srgbClr val="FFFFFF"/>
                </a:solidFill>
              </a14:hiddenFill>
            </a:ext>
          </a:extLst>
        </p:spPr>
      </p:pic>
      <p:graphicFrame>
        <p:nvGraphicFramePr>
          <p:cNvPr id="7" name="Marcador de contenido 4"/>
          <p:cNvGraphicFramePr>
            <a:graphicFrameLocks/>
          </p:cNvGraphicFramePr>
          <p:nvPr>
            <p:extLst>
              <p:ext uri="{D42A27DB-BD31-4B8C-83A1-F6EECF244321}">
                <p14:modId xmlns:p14="http://schemas.microsoft.com/office/powerpoint/2010/main" val="1510910356"/>
              </p:ext>
            </p:extLst>
          </p:nvPr>
        </p:nvGraphicFramePr>
        <p:xfrm>
          <a:off x="1091822" y="754682"/>
          <a:ext cx="9890076" cy="4281833"/>
        </p:xfrm>
        <a:graphic>
          <a:graphicData uri="http://schemas.openxmlformats.org/drawingml/2006/table">
            <a:tbl>
              <a:tblPr firstRow="1" bandRow="1">
                <a:tableStyleId>{D7AC3CCA-C797-4891-BE02-D94E43425B78}</a:tableStyleId>
              </a:tblPr>
              <a:tblGrid>
                <a:gridCol w="934925"/>
                <a:gridCol w="5681473"/>
                <a:gridCol w="1672077"/>
                <a:gridCol w="1601601"/>
              </a:tblGrid>
              <a:tr h="370840">
                <a:tc>
                  <a:txBody>
                    <a:bodyPr/>
                    <a:lstStyle/>
                    <a:p>
                      <a:pPr algn="ctr"/>
                      <a:r>
                        <a:rPr lang="es-ES" sz="1400" dirty="0" smtClean="0"/>
                        <a:t>Día </a:t>
                      </a:r>
                      <a:endParaRPr lang="es-ES" sz="1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es-ES" sz="1400" dirty="0" smtClean="0"/>
                        <a:t>Actividad</a:t>
                      </a:r>
                      <a:endParaRPr lang="es-ES" sz="1400" dirty="0"/>
                    </a:p>
                  </a:txBody>
                  <a:tcPr>
                    <a:lnL w="12700" cap="flat" cmpd="sng" algn="ctr">
                      <a:solidFill>
                        <a:schemeClr val="tx1"/>
                      </a:solidFill>
                      <a:prstDash val="solid"/>
                      <a:round/>
                      <a:headEnd type="none" w="med" len="med"/>
                      <a:tailEnd type="none" w="med" len="med"/>
                    </a:lnL>
                    <a:solidFill>
                      <a:schemeClr val="bg1"/>
                    </a:solidFill>
                  </a:tcPr>
                </a:tc>
                <a:tc>
                  <a:txBody>
                    <a:bodyPr/>
                    <a:lstStyle/>
                    <a:p>
                      <a:pPr algn="ctr"/>
                      <a:r>
                        <a:rPr lang="es-ES" sz="1400" dirty="0" smtClean="0"/>
                        <a:t>Material</a:t>
                      </a:r>
                      <a:endParaRPr lang="es-ES" sz="1400" dirty="0"/>
                    </a:p>
                  </a:txBody>
                  <a:tcPr>
                    <a:solidFill>
                      <a:schemeClr val="bg1"/>
                    </a:solidFill>
                  </a:tcPr>
                </a:tc>
                <a:tc>
                  <a:txBody>
                    <a:bodyPr/>
                    <a:lstStyle/>
                    <a:p>
                      <a:pPr algn="ctr"/>
                      <a:r>
                        <a:rPr lang="es-ES" sz="1400" dirty="0" smtClean="0"/>
                        <a:t>Aprendizaje esperado</a:t>
                      </a:r>
                      <a:endParaRPr lang="es-ES" sz="1400" dirty="0"/>
                    </a:p>
                  </a:txBody>
                  <a:tcPr>
                    <a:solidFill>
                      <a:schemeClr val="bg1"/>
                    </a:solidFill>
                  </a:tcPr>
                </a:tc>
              </a:tr>
              <a:tr h="1965353">
                <a:tc>
                  <a:txBody>
                    <a:bodyPr/>
                    <a:lstStyle/>
                    <a:p>
                      <a:pPr algn="ctr"/>
                      <a:r>
                        <a:rPr lang="es-ES" sz="1400" dirty="0" smtClean="0"/>
                        <a:t>Viernes 15-01-2021</a:t>
                      </a:r>
                      <a:endParaRPr lang="es-ES" sz="1400" dirty="0"/>
                    </a:p>
                  </a:txBody>
                  <a:tcPr>
                    <a:lnT w="12700" cap="flat" cmpd="sng" algn="ctr">
                      <a:solidFill>
                        <a:schemeClr val="tx1"/>
                      </a:solidFill>
                      <a:prstDash val="solid"/>
                      <a:round/>
                      <a:headEnd type="none" w="med" len="med"/>
                      <a:tailEnd type="none" w="med" len="med"/>
                    </a:lnT>
                    <a:solidFill>
                      <a:schemeClr val="bg1"/>
                    </a:solidFill>
                  </a:tcPr>
                </a:tc>
                <a:tc>
                  <a:txBody>
                    <a:bodyPr/>
                    <a:lstStyle/>
                    <a:p>
                      <a:pPr algn="ctr"/>
                      <a:r>
                        <a:rPr lang="es-ES" sz="1400" b="1" dirty="0" smtClean="0">
                          <a:solidFill>
                            <a:schemeClr val="tx1"/>
                          </a:solidFill>
                        </a:rPr>
                        <a:t>Moviendo el cuerpo.</a:t>
                      </a:r>
                      <a:endParaRPr lang="es-ES" sz="1400" b="1" dirty="0" smtClean="0">
                        <a:solidFill>
                          <a:schemeClr val="tx1"/>
                        </a:solidFill>
                      </a:endParaRPr>
                    </a:p>
                    <a:p>
                      <a:pPr algn="ctr"/>
                      <a:endParaRPr lang="es-ES" sz="1400" b="1" dirty="0" smtClean="0">
                        <a:solidFill>
                          <a:schemeClr val="tx1"/>
                        </a:solidFill>
                      </a:endParaRPr>
                    </a:p>
                    <a:p>
                      <a:pPr algn="ctr"/>
                      <a:r>
                        <a:rPr lang="es-ES" sz="1400" b="0" baseline="0" dirty="0" smtClean="0">
                          <a:solidFill>
                            <a:schemeClr val="tx1"/>
                          </a:solidFill>
                        </a:rPr>
                        <a:t>I: Responde </a:t>
                      </a:r>
                      <a:r>
                        <a:rPr lang="es-ES" sz="1400" b="0" baseline="0" dirty="0" smtClean="0">
                          <a:solidFill>
                            <a:schemeClr val="tx1"/>
                          </a:solidFill>
                        </a:rPr>
                        <a:t>¿Qué partes conforman tu cuerpo? ¿te gusta bailar? </a:t>
                      </a:r>
                    </a:p>
                    <a:p>
                      <a:pPr algn="ctr"/>
                      <a:r>
                        <a:rPr lang="es-ES" sz="1400" b="0" baseline="0" dirty="0" smtClean="0">
                          <a:solidFill>
                            <a:schemeClr val="tx1"/>
                          </a:solidFill>
                        </a:rPr>
                        <a:t>D</a:t>
                      </a:r>
                      <a:r>
                        <a:rPr lang="es-ES" sz="1400" b="0" baseline="0" dirty="0" smtClean="0">
                          <a:solidFill>
                            <a:schemeClr val="tx1"/>
                          </a:solidFill>
                        </a:rPr>
                        <a:t>: Escucha </a:t>
                      </a:r>
                      <a:r>
                        <a:rPr lang="es-ES" sz="1400" b="0" baseline="0" dirty="0" smtClean="0">
                          <a:solidFill>
                            <a:schemeClr val="tx1"/>
                          </a:solidFill>
                        </a:rPr>
                        <a:t>indicaciones para realizar la actividad. Moverán el cuerpo </a:t>
                      </a:r>
                      <a:r>
                        <a:rPr lang="es-ES" sz="1400" dirty="0" smtClean="0"/>
                        <a:t>poco a poco: comenzarán con los pies; después, la cintura, los brazos, las muñecas, los hombros, la cabeza. Escucha diferentes canciones y juega a mover las partes de cuerpo, de acuerdo con el ritmo de cada canción.</a:t>
                      </a:r>
                      <a:endParaRPr lang="es-ES" sz="1400" b="0" baseline="0" dirty="0" smtClean="0">
                        <a:solidFill>
                          <a:schemeClr val="tx1"/>
                        </a:solidFill>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 C:</a:t>
                      </a:r>
                      <a:r>
                        <a:rPr lang="es-ES" sz="1400" b="0" baseline="0" dirty="0" smtClean="0">
                          <a:solidFill>
                            <a:schemeClr val="dk1"/>
                          </a:solidFill>
                        </a:rPr>
                        <a:t> </a:t>
                      </a:r>
                      <a:r>
                        <a:rPr lang="es-ES" sz="1400" b="0" baseline="0" dirty="0" smtClean="0">
                          <a:solidFill>
                            <a:schemeClr val="dk1"/>
                          </a:solidFill>
                        </a:rPr>
                        <a:t>comenta que le pareció la actividad.</a:t>
                      </a:r>
                      <a:endParaRPr lang="es-ES" sz="1400" b="0" dirty="0" smtClean="0">
                        <a:solidFill>
                          <a:schemeClr val="tx1"/>
                        </a:solidFill>
                      </a:endParaRPr>
                    </a:p>
                  </a:txBody>
                  <a:tcPr>
                    <a:solidFill>
                      <a:schemeClr val="bg1"/>
                    </a:solidFill>
                  </a:tcPr>
                </a:tc>
                <a:tc>
                  <a:txBody>
                    <a:bodyPr/>
                    <a:lstStyle/>
                    <a:p>
                      <a:pPr marL="285750" indent="-285750" algn="ctr">
                        <a:buFont typeface="Arial" panose="020B0604020202020204" pitchFamily="34" charset="0"/>
                        <a:buChar char="•"/>
                      </a:pPr>
                      <a:r>
                        <a:rPr lang="es-ES" sz="1400" b="0" dirty="0" smtClean="0"/>
                        <a:t>Diferentes canciones</a:t>
                      </a:r>
                    </a:p>
                    <a:p>
                      <a:pPr marL="285750" indent="-285750" algn="ctr">
                        <a:buFont typeface="Arial" panose="020B0604020202020204" pitchFamily="34" charset="0"/>
                        <a:buChar char="•"/>
                      </a:pPr>
                      <a:r>
                        <a:rPr lang="es-ES" sz="1400" b="0" dirty="0" smtClean="0"/>
                        <a:t>Grabadora o bocina.</a:t>
                      </a:r>
                      <a:endParaRPr lang="es-ES" sz="1400" b="0" dirty="0" smtClean="0"/>
                    </a:p>
                    <a:p>
                      <a:pPr algn="ctr"/>
                      <a:endParaRPr lang="es-ES" sz="1400" b="0" dirty="0"/>
                    </a:p>
                  </a:txBody>
                  <a:tcPr>
                    <a:solidFill>
                      <a:schemeClr val="bg1"/>
                    </a:solidFill>
                  </a:tcPr>
                </a:tc>
                <a:tc>
                  <a:txBody>
                    <a:bodyPr/>
                    <a:lstStyle/>
                    <a:p>
                      <a:pPr algn="ctr"/>
                      <a:r>
                        <a:rPr lang="es-ES" sz="1400" b="0" dirty="0" smtClean="0"/>
                        <a:t>Baila</a:t>
                      </a:r>
                      <a:r>
                        <a:rPr lang="es-ES" sz="1400" b="0" baseline="0" dirty="0" smtClean="0"/>
                        <a:t> </a:t>
                      </a:r>
                      <a:r>
                        <a:rPr lang="es-ES" sz="1400" dirty="0" smtClean="0"/>
                        <a:t>y</a:t>
                      </a:r>
                      <a:r>
                        <a:rPr lang="es-ES" sz="1400" b="0" baseline="0" dirty="0" smtClean="0"/>
                        <a:t> se mueve con música variada, coordinando secuencias de movimientos  </a:t>
                      </a:r>
                      <a:r>
                        <a:rPr lang="es-ES" sz="1400" dirty="0" smtClean="0"/>
                        <a:t>y </a:t>
                      </a:r>
                      <a:r>
                        <a:rPr lang="es-ES" sz="1400" b="0" baseline="0" dirty="0" smtClean="0"/>
                        <a:t>desplazamientos.</a:t>
                      </a:r>
                      <a:endParaRPr lang="es-ES" sz="1400" b="0" dirty="0"/>
                    </a:p>
                  </a:txBody>
                  <a:tcPr>
                    <a:solidFill>
                      <a:schemeClr val="bg1"/>
                    </a:solidFill>
                  </a:tcPr>
                </a:tc>
              </a:tr>
              <a:tr h="370840">
                <a:tc>
                  <a:txBody>
                    <a:bodyPr/>
                    <a:lstStyle/>
                    <a:p>
                      <a:pPr algn="ctr"/>
                      <a:endParaRPr lang="es-ES" sz="1400" dirty="0"/>
                    </a:p>
                  </a:txBody>
                  <a:tcPr>
                    <a:solidFill>
                      <a:schemeClr val="bg1"/>
                    </a:solidFill>
                  </a:tcPr>
                </a:tc>
                <a:tc>
                  <a:txBody>
                    <a:bodyPr/>
                    <a:lstStyle/>
                    <a:p>
                      <a:pPr algn="ctr"/>
                      <a:r>
                        <a:rPr lang="es-ES" sz="1400" b="1" baseline="0" dirty="0" smtClean="0">
                          <a:solidFill>
                            <a:schemeClr val="tx1"/>
                          </a:solidFill>
                        </a:rPr>
                        <a:t>Cambios</a:t>
                      </a:r>
                      <a:endParaRPr lang="es-ES" sz="1400" b="1" dirty="0" smtClean="0">
                        <a:solidFill>
                          <a:schemeClr val="tx1"/>
                        </a:solidFill>
                      </a:endParaRPr>
                    </a:p>
                    <a:p>
                      <a:pPr algn="ctr"/>
                      <a:endParaRPr lang="es-ES" sz="1400" b="1" dirty="0" smtClean="0">
                        <a:solidFill>
                          <a:schemeClr val="tx1"/>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I: responde </a:t>
                      </a:r>
                      <a:r>
                        <a:rPr lang="es-ES" sz="1400" dirty="0" smtClean="0"/>
                        <a:t>¿Cómo somos? ¿Quién es más grande? ¿Crees que siempre has sido así? ¿Crees que siempre he sido de este tamaño?</a:t>
                      </a: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D</a:t>
                      </a:r>
                      <a:r>
                        <a:rPr lang="es-ES" sz="1400" b="0" baseline="0" dirty="0" smtClean="0">
                          <a:solidFill>
                            <a:schemeClr val="tx1"/>
                          </a:solidFill>
                        </a:rPr>
                        <a:t>: </a:t>
                      </a:r>
                      <a:r>
                        <a:rPr lang="es-ES" sz="1400" b="0" baseline="0" dirty="0" smtClean="0">
                          <a:solidFill>
                            <a:schemeClr val="tx1"/>
                          </a:solidFill>
                        </a:rPr>
                        <a:t>observa diversas fotografías de diferentes edades de el  responde </a:t>
                      </a:r>
                      <a:r>
                        <a:rPr lang="es-ES" sz="1400" dirty="0" smtClean="0"/>
                        <a:t>¿Eres igual? ¿Tus manos son del mismo tamaño? ¿Cómo eras? </a:t>
                      </a:r>
                    </a:p>
                    <a:p>
                      <a:pPr marL="0" marR="0" indent="0" algn="ctr" defTabSz="914400" rtl="0" eaLnBrk="1" fontAlgn="auto" latinLnBrk="0" hangingPunct="1">
                        <a:lnSpc>
                          <a:spcPct val="100000"/>
                        </a:lnSpc>
                        <a:spcBef>
                          <a:spcPts val="0"/>
                        </a:spcBef>
                        <a:spcAft>
                          <a:spcPts val="0"/>
                        </a:spcAft>
                        <a:buClrTx/>
                        <a:buSzTx/>
                        <a:buFontTx/>
                        <a:buNone/>
                        <a:tabLst/>
                        <a:defRPr/>
                      </a:pPr>
                      <a:r>
                        <a:rPr lang="es-ES" sz="1400" b="0" baseline="0" dirty="0" smtClean="0">
                          <a:solidFill>
                            <a:schemeClr val="tx1"/>
                          </a:solidFill>
                        </a:rPr>
                        <a:t>C</a:t>
                      </a:r>
                      <a:r>
                        <a:rPr lang="es-ES" sz="1400" b="0" baseline="0" dirty="0" smtClean="0">
                          <a:solidFill>
                            <a:schemeClr val="tx1"/>
                          </a:solidFill>
                        </a:rPr>
                        <a:t>: </a:t>
                      </a:r>
                      <a:r>
                        <a:rPr lang="es-ES" sz="1400" dirty="0" smtClean="0"/>
                        <a:t>hace un dibujo sobre sí misma (o).</a:t>
                      </a:r>
                      <a:endParaRPr lang="es-ES" sz="1400" b="0" dirty="0" smtClean="0">
                        <a:solidFill>
                          <a:schemeClr val="tx1"/>
                        </a:solidFill>
                      </a:endParaRPr>
                    </a:p>
                    <a:p>
                      <a:pPr algn="ctr"/>
                      <a:endParaRPr lang="es-ES" sz="1400" b="0" dirty="0"/>
                    </a:p>
                  </a:txBody>
                  <a:tcPr>
                    <a:solidFill>
                      <a:schemeClr val="bg1"/>
                    </a:solidFill>
                  </a:tcPr>
                </a:tc>
                <a:tc>
                  <a:txBody>
                    <a:bodyPr/>
                    <a:lstStyle/>
                    <a:p>
                      <a:pPr marL="285750" indent="-285750" algn="ctr">
                        <a:buFont typeface="Arial" panose="020B0604020202020204" pitchFamily="34" charset="0"/>
                        <a:buChar char="•"/>
                      </a:pPr>
                      <a:r>
                        <a:rPr lang="es-ES" sz="1400" b="0" dirty="0" smtClean="0"/>
                        <a:t>Fotografías</a:t>
                      </a:r>
                    </a:p>
                    <a:p>
                      <a:pPr marL="285750" indent="-285750" algn="ctr">
                        <a:buFont typeface="Arial" panose="020B0604020202020204" pitchFamily="34" charset="0"/>
                        <a:buChar char="•"/>
                      </a:pPr>
                      <a:r>
                        <a:rPr lang="es-ES" sz="1400" b="0" baseline="0" dirty="0" smtClean="0"/>
                        <a:t>Cuaderno</a:t>
                      </a:r>
                    </a:p>
                    <a:p>
                      <a:pPr marL="285750" indent="-285750" algn="ctr">
                        <a:buFont typeface="Arial" panose="020B0604020202020204" pitchFamily="34" charset="0"/>
                        <a:buChar char="•"/>
                      </a:pPr>
                      <a:r>
                        <a:rPr lang="es-ES" sz="1400" b="0" baseline="0" dirty="0" smtClean="0"/>
                        <a:t>Lápiz</a:t>
                      </a:r>
                    </a:p>
                    <a:p>
                      <a:pPr marL="285750" indent="-285750" algn="ctr">
                        <a:buFont typeface="Arial" panose="020B0604020202020204" pitchFamily="34" charset="0"/>
                        <a:buChar char="•"/>
                      </a:pPr>
                      <a:r>
                        <a:rPr lang="es-ES" sz="1400" b="0" baseline="0" dirty="0" smtClean="0"/>
                        <a:t>crayolas</a:t>
                      </a:r>
                      <a:endParaRPr lang="es-ES" sz="1400" b="0" baseline="0" dirty="0" smtClean="0"/>
                    </a:p>
                  </a:txBody>
                  <a:tcP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 typeface="+mj-lt"/>
                        <a:buNone/>
                        <a:tabLst/>
                        <a:defRPr/>
                      </a:pPr>
                      <a:r>
                        <a:rPr lang="es-ES" sz="1400" b="0" baseline="0" smtClean="0"/>
                        <a:t>Explica las transformaciones en los espacios de su localidad con el paso del tiempo, a partir de imágenes  y testimonios.</a:t>
                      </a:r>
                    </a:p>
                    <a:p>
                      <a:pPr marL="0" indent="0" algn="ctr">
                        <a:buFont typeface="+mj-lt"/>
                        <a:buNone/>
                      </a:pPr>
                      <a:endParaRPr lang="es-ES" sz="1400" b="0" baseline="0" dirty="0" smtClean="0"/>
                    </a:p>
                  </a:txBody>
                  <a:tcPr>
                    <a:solidFill>
                      <a:schemeClr val="bg1"/>
                    </a:solidFill>
                  </a:tcPr>
                </a:tc>
              </a:tr>
            </a:tbl>
          </a:graphicData>
        </a:graphic>
      </p:graphicFrame>
    </p:spTree>
    <p:extLst>
      <p:ext uri="{BB962C8B-B14F-4D97-AF65-F5344CB8AC3E}">
        <p14:creationId xmlns:p14="http://schemas.microsoft.com/office/powerpoint/2010/main" val="2351911580"/>
      </p:ext>
    </p:extLst>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910</TotalTime>
  <Words>1599</Words>
  <Application>Microsoft Office PowerPoint</Application>
  <PresentationFormat>Panorámica</PresentationFormat>
  <Paragraphs>165</Paragraphs>
  <Slides>9</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9</vt:i4>
      </vt:variant>
    </vt:vector>
  </HeadingPairs>
  <TitlesOfParts>
    <vt:vector size="16" baseType="lpstr">
      <vt:lpstr>Arial</vt:lpstr>
      <vt:lpstr>Bradley Hand ITC</vt:lpstr>
      <vt:lpstr>Calibri</vt:lpstr>
      <vt:lpstr>Calibri Light</vt:lpstr>
      <vt:lpstr>Comic Sans MS</vt:lpstr>
      <vt:lpstr>Times New Roman</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HP1</dc:creator>
  <cp:lastModifiedBy>HP1</cp:lastModifiedBy>
  <cp:revision>25</cp:revision>
  <dcterms:created xsi:type="dcterms:W3CDTF">2021-01-11T04:33:22Z</dcterms:created>
  <dcterms:modified xsi:type="dcterms:W3CDTF">2021-01-11T19:43:42Z</dcterms:modified>
</cp:coreProperties>
</file>