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2"/>
  </p:notesMasterIdLst>
  <p:sldIdLst>
    <p:sldId id="266" r:id="rId3"/>
    <p:sldId id="265" r:id="rId4"/>
    <p:sldId id="278" r:id="rId5"/>
    <p:sldId id="272" r:id="rId6"/>
    <p:sldId id="274" r:id="rId7"/>
    <p:sldId id="275" r:id="rId8"/>
    <p:sldId id="276" r:id="rId9"/>
    <p:sldId id="277" r:id="rId10"/>
    <p:sldId id="279" r:id="rId11"/>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2D7"/>
    <a:srgbClr val="FFEEB0"/>
    <a:srgbClr val="F1BDD4"/>
    <a:srgbClr val="FF7E79"/>
    <a:srgbClr val="ADFFB5"/>
    <a:srgbClr val="15ABAB"/>
    <a:srgbClr val="108080"/>
    <a:srgbClr val="FEB7FC"/>
    <a:srgbClr val="FF9933"/>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72" autoAdjust="0"/>
    <p:restoredTop sz="94660"/>
  </p:normalViewPr>
  <p:slideViewPr>
    <p:cSldViewPr snapToGrid="0" showGuides="1">
      <p:cViewPr varScale="1">
        <p:scale>
          <a:sx n="104" d="100"/>
          <a:sy n="104" d="100"/>
        </p:scale>
        <p:origin x="2144" y="208"/>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9A1848-0F11-1743-B64A-46A396489F6F}" type="datetimeFigureOut">
              <a:rPr lang="es-ES" smtClean="0"/>
              <a:t>11/1/21</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5C3D2E-BB77-4C47-82AE-BFF96A9CA0A0}" type="slidenum">
              <a:rPr lang="es-ES" smtClean="0"/>
              <a:t>‹Nº›</a:t>
            </a:fld>
            <a:endParaRPr lang="es-ES"/>
          </a:p>
        </p:txBody>
      </p:sp>
    </p:spTree>
    <p:extLst>
      <p:ext uri="{BB962C8B-B14F-4D97-AF65-F5344CB8AC3E}">
        <p14:creationId xmlns:p14="http://schemas.microsoft.com/office/powerpoint/2010/main" val="33383840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E8AB81BB-3866-4F66-88F7-AA0524E436B7}" type="datetimeFigureOut">
              <a:rPr lang="es-MX" smtClean="0"/>
              <a:t>11/01/21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2054099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8AB81BB-3866-4F66-88F7-AA0524E436B7}" type="datetimeFigureOut">
              <a:rPr lang="es-MX" smtClean="0"/>
              <a:t>11/01/21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359954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8AB81BB-3866-4F66-88F7-AA0524E436B7}" type="datetimeFigureOut">
              <a:rPr lang="es-MX" smtClean="0"/>
              <a:t>11/01/21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3297044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605718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435727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4226312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2502104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706356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31609338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2740165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75235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8AB81BB-3866-4F66-88F7-AA0524E436B7}" type="datetimeFigureOut">
              <a:rPr lang="es-MX" smtClean="0"/>
              <a:t>11/01/21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18452054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264943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2258990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712CD2A-2FC2-41D9-8DC6-7F1891B89A15}" type="datetimeFigureOut">
              <a:rPr lang="es-MX" smtClean="0"/>
              <a:t>11/01/21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075858-0643-412E-8F08-6A1AB7800B1A}" type="slidenum">
              <a:rPr lang="es-MX" smtClean="0"/>
              <a:t>‹Nº›</a:t>
            </a:fld>
            <a:endParaRPr lang="es-MX"/>
          </a:p>
        </p:txBody>
      </p:sp>
    </p:spTree>
    <p:extLst>
      <p:ext uri="{BB962C8B-B14F-4D97-AF65-F5344CB8AC3E}">
        <p14:creationId xmlns:p14="http://schemas.microsoft.com/office/powerpoint/2010/main" val="1376270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E8AB81BB-3866-4F66-88F7-AA0524E436B7}" type="datetimeFigureOut">
              <a:rPr lang="es-MX" smtClean="0"/>
              <a:t>11/01/21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3446969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8AB81BB-3866-4F66-88F7-AA0524E436B7}" type="datetimeFigureOut">
              <a:rPr lang="es-MX" smtClean="0"/>
              <a:t>11/01/21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3864598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8AB81BB-3866-4F66-88F7-AA0524E436B7}" type="datetimeFigureOut">
              <a:rPr lang="es-MX" smtClean="0"/>
              <a:t>11/01/21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3740424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8AB81BB-3866-4F66-88F7-AA0524E436B7}" type="datetimeFigureOut">
              <a:rPr lang="es-MX" smtClean="0"/>
              <a:t>11/01/21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949969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B81BB-3866-4F66-88F7-AA0524E436B7}" type="datetimeFigureOut">
              <a:rPr lang="es-MX" smtClean="0"/>
              <a:t>11/01/21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423416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E8AB81BB-3866-4F66-88F7-AA0524E436B7}" type="datetimeFigureOut">
              <a:rPr lang="es-MX" smtClean="0"/>
              <a:t>11/01/21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1838953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E8AB81BB-3866-4F66-88F7-AA0524E436B7}" type="datetimeFigureOut">
              <a:rPr lang="es-MX" smtClean="0"/>
              <a:t>11/01/21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5695809-F48C-4DAF-A297-335FDC60084C}" type="slidenum">
              <a:rPr lang="es-MX" smtClean="0"/>
              <a:t>‹Nº›</a:t>
            </a:fld>
            <a:endParaRPr lang="es-MX"/>
          </a:p>
        </p:txBody>
      </p:sp>
    </p:spTree>
    <p:extLst>
      <p:ext uri="{BB962C8B-B14F-4D97-AF65-F5344CB8AC3E}">
        <p14:creationId xmlns:p14="http://schemas.microsoft.com/office/powerpoint/2010/main" val="291258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B81BB-3866-4F66-88F7-AA0524E436B7}" type="datetimeFigureOut">
              <a:rPr lang="es-MX" smtClean="0"/>
              <a:t>11/01/21</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95809-F48C-4DAF-A297-335FDC60084C}" type="slidenum">
              <a:rPr lang="es-MX" smtClean="0"/>
              <a:t>‹Nº›</a:t>
            </a:fld>
            <a:endParaRPr lang="es-MX"/>
          </a:p>
        </p:txBody>
      </p:sp>
    </p:spTree>
    <p:extLst>
      <p:ext uri="{BB962C8B-B14F-4D97-AF65-F5344CB8AC3E}">
        <p14:creationId xmlns:p14="http://schemas.microsoft.com/office/powerpoint/2010/main" val="3634235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2CD2A-2FC2-41D9-8DC6-7F1891B89A15}" type="datetimeFigureOut">
              <a:rPr lang="es-MX" smtClean="0"/>
              <a:t>11/01/21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75858-0643-412E-8F08-6A1AB7800B1A}" type="slidenum">
              <a:rPr lang="es-MX" smtClean="0"/>
              <a:t>‹Nº›</a:t>
            </a:fld>
            <a:endParaRPr lang="es-MX"/>
          </a:p>
        </p:txBody>
      </p:sp>
    </p:spTree>
    <p:extLst>
      <p:ext uri="{BB962C8B-B14F-4D97-AF65-F5344CB8AC3E}">
        <p14:creationId xmlns:p14="http://schemas.microsoft.com/office/powerpoint/2010/main" val="39270062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ectores de stock de Banner educacion preescolar, ilustraciones de Banner  educacion preescolar sin royalties | Depositphotos®">
            <a:extLst>
              <a:ext uri="{FF2B5EF4-FFF2-40B4-BE49-F238E27FC236}">
                <a16:creationId xmlns:a16="http://schemas.microsoft.com/office/drawing/2014/main" id="{869746CA-1914-4542-9C63-10E6EDA1E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57"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12356" y="1798947"/>
            <a:ext cx="9144000" cy="738664"/>
          </a:xfrm>
          <a:prstGeom prst="rect">
            <a:avLst/>
          </a:prstGeom>
          <a:noFill/>
        </p:spPr>
        <p:txBody>
          <a:bodyPr wrap="square" rtlCol="0">
            <a:spAutoFit/>
          </a:bodyPr>
          <a:lstStyle/>
          <a:p>
            <a:pPr algn="ctr"/>
            <a:r>
              <a:rPr lang="es-ES" sz="1400" b="1" dirty="0">
                <a:latin typeface="American Typewriter"/>
                <a:cs typeface="American Typewriter"/>
              </a:rPr>
              <a:t>ESCUELA NORMAL DE EDUCACIÓN PREESCOLAR</a:t>
            </a:r>
          </a:p>
          <a:p>
            <a:pPr algn="ctr"/>
            <a:r>
              <a:rPr lang="es-ES" sz="1400" b="1" dirty="0">
                <a:latin typeface="American Typewriter"/>
                <a:cs typeface="American Typewriter"/>
              </a:rPr>
              <a:t>Licenciatura en Educación </a:t>
            </a:r>
          </a:p>
          <a:p>
            <a:pPr algn="ctr"/>
            <a:r>
              <a:rPr lang="es-ES" sz="1400" b="1" dirty="0">
                <a:latin typeface="American Typewriter"/>
                <a:cs typeface="American Typewriter"/>
              </a:rPr>
              <a:t>Ciclo escolar 2020-2021</a:t>
            </a:r>
          </a:p>
        </p:txBody>
      </p:sp>
      <p:sp>
        <p:nvSpPr>
          <p:cNvPr id="8" name="Rectángulo 7"/>
          <p:cNvSpPr/>
          <p:nvPr/>
        </p:nvSpPr>
        <p:spPr>
          <a:xfrm>
            <a:off x="4158515" y="2691021"/>
            <a:ext cx="4701280" cy="2969805"/>
          </a:xfrm>
          <a:prstGeom prst="rect">
            <a:avLst/>
          </a:prstGeom>
          <a:noFill/>
          <a:ln w="57150" cmpd="sng">
            <a:noFill/>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20000"/>
              </a:lnSpc>
            </a:pPr>
            <a:r>
              <a:rPr lang="es-ES" sz="1600" b="1" dirty="0">
                <a:solidFill>
                  <a:srgbClr val="000000"/>
                </a:solidFill>
                <a:latin typeface="American Typewriter"/>
                <a:ea typeface="Osaka"/>
                <a:cs typeface="American Typewriter"/>
              </a:rPr>
              <a:t>Alumna practicante: </a:t>
            </a:r>
            <a:r>
              <a:rPr lang="es-ES" sz="1600" dirty="0" err="1">
                <a:solidFill>
                  <a:srgbClr val="000000"/>
                </a:solidFill>
                <a:latin typeface="American Typewriter"/>
                <a:ea typeface="Osaka"/>
                <a:cs typeface="American Typewriter"/>
              </a:rPr>
              <a:t>Leyda</a:t>
            </a:r>
            <a:r>
              <a:rPr lang="es-ES" sz="1600" dirty="0">
                <a:solidFill>
                  <a:srgbClr val="000000"/>
                </a:solidFill>
                <a:latin typeface="American Typewriter"/>
                <a:ea typeface="Osaka"/>
                <a:cs typeface="American Typewriter"/>
              </a:rPr>
              <a:t> Yolanda Sonora Montalvo </a:t>
            </a:r>
          </a:p>
          <a:p>
            <a:pPr algn="ctr">
              <a:lnSpc>
                <a:spcPct val="120000"/>
              </a:lnSpc>
            </a:pPr>
            <a:r>
              <a:rPr lang="es-ES" sz="1600" b="1" dirty="0">
                <a:solidFill>
                  <a:srgbClr val="000000"/>
                </a:solidFill>
                <a:latin typeface="American Typewriter"/>
                <a:ea typeface="Osaka"/>
                <a:cs typeface="American Typewriter"/>
              </a:rPr>
              <a:t>Grado y sección: </a:t>
            </a:r>
            <a:r>
              <a:rPr lang="es-ES" sz="1600" dirty="0">
                <a:solidFill>
                  <a:srgbClr val="000000"/>
                </a:solidFill>
                <a:latin typeface="American Typewriter"/>
                <a:ea typeface="Osaka"/>
                <a:cs typeface="American Typewriter"/>
              </a:rPr>
              <a:t>4ºA</a:t>
            </a:r>
          </a:p>
          <a:p>
            <a:pPr algn="ctr">
              <a:lnSpc>
                <a:spcPct val="120000"/>
              </a:lnSpc>
            </a:pPr>
            <a:r>
              <a:rPr lang="es-ES" sz="1600" b="1" dirty="0">
                <a:solidFill>
                  <a:srgbClr val="000000"/>
                </a:solidFill>
                <a:latin typeface="American Typewriter"/>
                <a:ea typeface="Osaka"/>
                <a:cs typeface="American Typewriter"/>
              </a:rPr>
              <a:t>N.L: </a:t>
            </a:r>
            <a:r>
              <a:rPr lang="es-ES" sz="1600" dirty="0">
                <a:solidFill>
                  <a:srgbClr val="000000"/>
                </a:solidFill>
                <a:latin typeface="American Typewriter"/>
                <a:ea typeface="Osaka"/>
                <a:cs typeface="American Typewriter"/>
              </a:rPr>
              <a:t>14</a:t>
            </a:r>
          </a:p>
          <a:p>
            <a:pPr algn="ctr">
              <a:lnSpc>
                <a:spcPct val="120000"/>
              </a:lnSpc>
            </a:pPr>
            <a:r>
              <a:rPr lang="es-ES" sz="1600" b="1" dirty="0">
                <a:solidFill>
                  <a:srgbClr val="000000"/>
                </a:solidFill>
                <a:latin typeface="American Typewriter"/>
                <a:ea typeface="Osaka"/>
                <a:cs typeface="American Typewriter"/>
              </a:rPr>
              <a:t>Institución de práctica: </a:t>
            </a:r>
            <a:r>
              <a:rPr lang="es-ES" sz="1600" dirty="0">
                <a:solidFill>
                  <a:srgbClr val="000000"/>
                </a:solidFill>
                <a:latin typeface="American Typewriter"/>
                <a:ea typeface="Osaka"/>
                <a:cs typeface="American Typewriter"/>
              </a:rPr>
              <a:t>Fresnillo</a:t>
            </a:r>
          </a:p>
          <a:p>
            <a:pPr algn="ctr">
              <a:lnSpc>
                <a:spcPct val="120000"/>
              </a:lnSpc>
            </a:pPr>
            <a:r>
              <a:rPr lang="es-ES_tradnl" sz="1600" b="1" dirty="0">
                <a:solidFill>
                  <a:srgbClr val="000000"/>
                </a:solidFill>
                <a:latin typeface="American Typewriter"/>
                <a:ea typeface="Osaka"/>
                <a:cs typeface="American Typewriter"/>
              </a:rPr>
              <a:t>Grado en el que realiza su practica: </a:t>
            </a:r>
          </a:p>
          <a:p>
            <a:pPr algn="ctr">
              <a:lnSpc>
                <a:spcPct val="120000"/>
              </a:lnSpc>
            </a:pPr>
            <a:r>
              <a:rPr lang="es-ES_tradnl" sz="1600" dirty="0">
                <a:solidFill>
                  <a:srgbClr val="000000"/>
                </a:solidFill>
                <a:latin typeface="American Typewriter"/>
                <a:ea typeface="Osaka"/>
                <a:cs typeface="American Typewriter"/>
              </a:rPr>
              <a:t>Primero 5 </a:t>
            </a:r>
          </a:p>
          <a:p>
            <a:pPr algn="ctr">
              <a:lnSpc>
                <a:spcPct val="120000"/>
              </a:lnSpc>
            </a:pPr>
            <a:r>
              <a:rPr lang="es-ES_tradnl" sz="1600" dirty="0">
                <a:solidFill>
                  <a:srgbClr val="000000"/>
                </a:solidFill>
                <a:latin typeface="American Typewriter"/>
                <a:ea typeface="Osaka"/>
                <a:cs typeface="American Typewriter"/>
              </a:rPr>
              <a:t>Segundo 4</a:t>
            </a:r>
          </a:p>
          <a:p>
            <a:pPr algn="ctr">
              <a:lnSpc>
                <a:spcPct val="120000"/>
              </a:lnSpc>
            </a:pPr>
            <a:r>
              <a:rPr lang="es-ES_tradnl" sz="1600" dirty="0">
                <a:solidFill>
                  <a:srgbClr val="000000"/>
                </a:solidFill>
                <a:latin typeface="American Typewriter"/>
                <a:ea typeface="Osaka"/>
                <a:cs typeface="American Typewriter"/>
              </a:rPr>
              <a:t>Tercero 6</a:t>
            </a:r>
          </a:p>
          <a:p>
            <a:pPr algn="ctr">
              <a:lnSpc>
                <a:spcPct val="120000"/>
              </a:lnSpc>
            </a:pPr>
            <a:r>
              <a:rPr lang="es-ES_tradnl" sz="1600" b="1" dirty="0">
                <a:solidFill>
                  <a:srgbClr val="000000"/>
                </a:solidFill>
                <a:latin typeface="American Typewriter"/>
                <a:ea typeface="Osaka"/>
                <a:cs typeface="American Typewriter"/>
              </a:rPr>
              <a:t>Total de niños: </a:t>
            </a:r>
            <a:r>
              <a:rPr lang="es-ES_tradnl" sz="1600" dirty="0">
                <a:solidFill>
                  <a:srgbClr val="000000"/>
                </a:solidFill>
                <a:latin typeface="American Typewriter"/>
                <a:ea typeface="Osaka"/>
                <a:cs typeface="American Typewriter"/>
              </a:rPr>
              <a:t>15 </a:t>
            </a:r>
            <a:r>
              <a:rPr lang="es-ES_tradnl" sz="1600" b="1" dirty="0">
                <a:solidFill>
                  <a:srgbClr val="000000"/>
                </a:solidFill>
                <a:latin typeface="American Typewriter"/>
                <a:ea typeface="Osaka"/>
                <a:cs typeface="American Typewriter"/>
              </a:rPr>
              <a:t>Niños: </a:t>
            </a:r>
            <a:r>
              <a:rPr lang="es-ES_tradnl" sz="1600" dirty="0">
                <a:solidFill>
                  <a:srgbClr val="000000"/>
                </a:solidFill>
                <a:latin typeface="American Typewriter"/>
                <a:ea typeface="Osaka"/>
                <a:cs typeface="American Typewriter"/>
              </a:rPr>
              <a:t>7  </a:t>
            </a:r>
            <a:r>
              <a:rPr lang="es-ES_tradnl" sz="1600" b="1" dirty="0">
                <a:solidFill>
                  <a:srgbClr val="000000"/>
                </a:solidFill>
                <a:latin typeface="American Typewriter"/>
                <a:ea typeface="Osaka"/>
                <a:cs typeface="American Typewriter"/>
              </a:rPr>
              <a:t>Niñas: </a:t>
            </a:r>
            <a:r>
              <a:rPr lang="es-ES_tradnl" sz="1600" dirty="0">
                <a:solidFill>
                  <a:srgbClr val="000000"/>
                </a:solidFill>
                <a:latin typeface="American Typewriter"/>
                <a:ea typeface="Osaka"/>
                <a:cs typeface="American Typewriter"/>
              </a:rPr>
              <a:t>8</a:t>
            </a:r>
            <a:endParaRPr lang="es-ES" sz="1600" dirty="0">
              <a:solidFill>
                <a:srgbClr val="000000"/>
              </a:solidFill>
              <a:latin typeface="American Typewriter"/>
              <a:ea typeface="Osaka"/>
              <a:cs typeface="American Typewriter"/>
            </a:endParaRPr>
          </a:p>
        </p:txBody>
      </p:sp>
      <p:sp>
        <p:nvSpPr>
          <p:cNvPr id="3" name="Rectángulo 2">
            <a:extLst>
              <a:ext uri="{FF2B5EF4-FFF2-40B4-BE49-F238E27FC236}">
                <a16:creationId xmlns:a16="http://schemas.microsoft.com/office/drawing/2014/main" id="{888FCA64-58C9-544B-ACC9-8CCB31D7EC4B}"/>
              </a:ext>
            </a:extLst>
          </p:cNvPr>
          <p:cNvSpPr/>
          <p:nvPr/>
        </p:nvSpPr>
        <p:spPr>
          <a:xfrm>
            <a:off x="37071" y="3597367"/>
            <a:ext cx="4121444" cy="1157112"/>
          </a:xfrm>
          <a:prstGeom prst="rect">
            <a:avLst/>
          </a:prstGeom>
        </p:spPr>
        <p:txBody>
          <a:bodyPr wrap="square">
            <a:spAutoFit/>
          </a:bodyPr>
          <a:lstStyle/>
          <a:p>
            <a:pPr algn="ctr">
              <a:lnSpc>
                <a:spcPct val="120000"/>
              </a:lnSpc>
            </a:pPr>
            <a:r>
              <a:rPr lang="es-ES" sz="3600" b="1" dirty="0">
                <a:latin typeface="KG Chasing Cars" panose="02000000000000000000" pitchFamily="2" charset="77"/>
                <a:ea typeface="Osaka"/>
                <a:cs typeface="American Typewriter"/>
              </a:rPr>
              <a:t>PLANEACIÓN SEMANAL</a:t>
            </a:r>
          </a:p>
          <a:p>
            <a:pPr algn="ctr">
              <a:lnSpc>
                <a:spcPct val="120000"/>
              </a:lnSpc>
            </a:pPr>
            <a:r>
              <a:rPr lang="es-ES" sz="2400" b="1" dirty="0">
                <a:latin typeface="SUNDAY Personal use" panose="02000500000000000000" pitchFamily="2" charset="0"/>
                <a:ea typeface="Osaka"/>
                <a:cs typeface="American Typewriter"/>
              </a:rPr>
              <a:t>11 al 15 de enero del 2020</a:t>
            </a:r>
          </a:p>
        </p:txBody>
      </p:sp>
    </p:spTree>
    <p:extLst>
      <p:ext uri="{BB962C8B-B14F-4D97-AF65-F5344CB8AC3E}">
        <p14:creationId xmlns:p14="http://schemas.microsoft.com/office/powerpoint/2010/main" val="91579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54251" y="0"/>
            <a:ext cx="8635497" cy="1323439"/>
          </a:xfrm>
          <a:prstGeom prst="rect">
            <a:avLst/>
          </a:prstGeom>
          <a:noFill/>
        </p:spPr>
        <p:txBody>
          <a:bodyPr wrap="none" rtlCol="0">
            <a:spAutoFit/>
          </a:bodyPr>
          <a:lstStyle/>
          <a:p>
            <a:r>
              <a:rPr lang="es-ES" sz="8000" dirty="0">
                <a:solidFill>
                  <a:srgbClr val="15ABAB"/>
                </a:solidFill>
                <a:latin typeface="KG Chasing Cars"/>
                <a:cs typeface="KG Chasing Cars"/>
              </a:rPr>
              <a:t>Cronograma semanal</a:t>
            </a:r>
          </a:p>
        </p:txBody>
      </p:sp>
      <p:graphicFrame>
        <p:nvGraphicFramePr>
          <p:cNvPr id="3" name="Tabla 4">
            <a:extLst>
              <a:ext uri="{FF2B5EF4-FFF2-40B4-BE49-F238E27FC236}">
                <a16:creationId xmlns:a16="http://schemas.microsoft.com/office/drawing/2014/main" id="{C2FBDC2B-951C-314A-A078-8C49A7294E8B}"/>
              </a:ext>
            </a:extLst>
          </p:cNvPr>
          <p:cNvGraphicFramePr>
            <a:graphicFrameLocks noGrp="1"/>
          </p:cNvGraphicFramePr>
          <p:nvPr>
            <p:extLst>
              <p:ext uri="{D42A27DB-BD31-4B8C-83A1-F6EECF244321}">
                <p14:modId xmlns:p14="http://schemas.microsoft.com/office/powerpoint/2010/main" val="2450923971"/>
              </p:ext>
            </p:extLst>
          </p:nvPr>
        </p:nvGraphicFramePr>
        <p:xfrm>
          <a:off x="254251" y="1820396"/>
          <a:ext cx="8432548" cy="4288950"/>
        </p:xfrm>
        <a:graphic>
          <a:graphicData uri="http://schemas.openxmlformats.org/drawingml/2006/table">
            <a:tbl>
              <a:tblPr firstRow="1" bandRow="1">
                <a:tableStyleId>{5C22544A-7EE6-4342-B048-85BDC9FD1C3A}</a:tableStyleId>
              </a:tblPr>
              <a:tblGrid>
                <a:gridCol w="1015875">
                  <a:extLst>
                    <a:ext uri="{9D8B030D-6E8A-4147-A177-3AD203B41FA5}">
                      <a16:colId xmlns:a16="http://schemas.microsoft.com/office/drawing/2014/main" val="2995031547"/>
                    </a:ext>
                  </a:extLst>
                </a:gridCol>
                <a:gridCol w="1610139">
                  <a:extLst>
                    <a:ext uri="{9D8B030D-6E8A-4147-A177-3AD203B41FA5}">
                      <a16:colId xmlns:a16="http://schemas.microsoft.com/office/drawing/2014/main" val="202718327"/>
                    </a:ext>
                  </a:extLst>
                </a:gridCol>
                <a:gridCol w="1470991">
                  <a:extLst>
                    <a:ext uri="{9D8B030D-6E8A-4147-A177-3AD203B41FA5}">
                      <a16:colId xmlns:a16="http://schemas.microsoft.com/office/drawing/2014/main" val="1676265746"/>
                    </a:ext>
                  </a:extLst>
                </a:gridCol>
                <a:gridCol w="1524693">
                  <a:extLst>
                    <a:ext uri="{9D8B030D-6E8A-4147-A177-3AD203B41FA5}">
                      <a16:colId xmlns:a16="http://schemas.microsoft.com/office/drawing/2014/main" val="1948503090"/>
                    </a:ext>
                  </a:extLst>
                </a:gridCol>
                <a:gridCol w="1405425">
                  <a:extLst>
                    <a:ext uri="{9D8B030D-6E8A-4147-A177-3AD203B41FA5}">
                      <a16:colId xmlns:a16="http://schemas.microsoft.com/office/drawing/2014/main" val="3320076795"/>
                    </a:ext>
                  </a:extLst>
                </a:gridCol>
                <a:gridCol w="1405425">
                  <a:extLst>
                    <a:ext uri="{9D8B030D-6E8A-4147-A177-3AD203B41FA5}">
                      <a16:colId xmlns:a16="http://schemas.microsoft.com/office/drawing/2014/main" val="258912492"/>
                    </a:ext>
                  </a:extLst>
                </a:gridCol>
              </a:tblGrid>
              <a:tr h="741966">
                <a:tc>
                  <a:txBody>
                    <a:bodyPr/>
                    <a:lstStyle/>
                    <a:p>
                      <a:pPr algn="ctr"/>
                      <a:r>
                        <a:rPr lang="es-MX" dirty="0">
                          <a:solidFill>
                            <a:schemeClr val="tx1"/>
                          </a:solidFill>
                          <a:latin typeface="Bogwood - Free For Personal Use" panose="02000500000000000000" pitchFamily="2" charset="0"/>
                        </a:rPr>
                        <a:t>TIempo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dirty="0">
                          <a:solidFill>
                            <a:schemeClr val="tx1"/>
                          </a:solidFill>
                          <a:latin typeface="Bogwood - Free For Personal Use" panose="02000500000000000000" pitchFamily="2" charset="0"/>
                        </a:rPr>
                        <a:t>Lunes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dirty="0">
                          <a:solidFill>
                            <a:schemeClr val="tx1"/>
                          </a:solidFill>
                          <a:latin typeface="Bogwood - Free For Personal Use" panose="02000500000000000000" pitchFamily="2" charset="0"/>
                        </a:rPr>
                        <a:t>martes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dirty="0">
                          <a:solidFill>
                            <a:schemeClr val="tx1"/>
                          </a:solidFill>
                          <a:latin typeface="Bogwood - Free For Personal Use" panose="02000500000000000000" pitchFamily="2" charset="0"/>
                        </a:rPr>
                        <a:t>Miércoles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dirty="0">
                          <a:solidFill>
                            <a:schemeClr val="tx1"/>
                          </a:solidFill>
                          <a:latin typeface="Bogwood - Free For Personal Use" panose="02000500000000000000" pitchFamily="2" charset="0"/>
                        </a:rPr>
                        <a:t>jueves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dirty="0">
                          <a:solidFill>
                            <a:schemeClr val="tx1"/>
                          </a:solidFill>
                          <a:latin typeface="Bogwood - Free For Personal Use" panose="02000500000000000000" pitchFamily="2" charset="0"/>
                        </a:rPr>
                        <a:t>viernes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727657"/>
                  </a:ext>
                </a:extLst>
              </a:tr>
              <a:tr h="552519">
                <a:tc>
                  <a:txBody>
                    <a:bodyPr/>
                    <a:lstStyle/>
                    <a:p>
                      <a:pPr algn="ctr"/>
                      <a:r>
                        <a:rPr lang="es-MX" sz="1600" dirty="0">
                          <a:latin typeface="American Typewriter" panose="02090604020004020304" pitchFamily="18" charset="77"/>
                        </a:rPr>
                        <a:t>10 minutos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Regalo de lectura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Regalo de lectura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Regalo de lectura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Regalo de lectura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Regalo de lectura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9521636"/>
                  </a:ext>
                </a:extLst>
              </a:tr>
              <a:tr h="741966">
                <a:tc rowSpan="2">
                  <a:txBody>
                    <a:bodyPr/>
                    <a:lstStyle/>
                    <a:p>
                      <a:pPr algn="ctr"/>
                      <a:r>
                        <a:rPr lang="es-MX" sz="1600" dirty="0">
                          <a:latin typeface="American Typewriter" panose="02090604020004020304" pitchFamily="18" charset="77"/>
                        </a:rPr>
                        <a:t>60 minutos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Educación socioemocional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Pensamiento matemático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Lenguaje y comunicación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Lenguaje y comunicación</a:t>
                      </a:r>
                    </a:p>
                    <a:p>
                      <a:pPr algn="ctr"/>
                      <a:endParaRPr lang="es-MX" sz="1400" dirty="0">
                        <a:latin typeface="American Typewriter" panose="02090604020004020304" pitchFamily="18" charset="77"/>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Arte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6955535"/>
                  </a:ext>
                </a:extLst>
              </a:tr>
              <a:tr h="741966">
                <a:tc vMerge="1">
                  <a:txBody>
                    <a:bodyPr/>
                    <a:lstStyle/>
                    <a:p>
                      <a:endParaRPr lang="es-MX" dirty="0">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Arte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Mundo natural y social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Educación física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Pensamiento matemático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Mundo natural y social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9834965"/>
                  </a:ext>
                </a:extLst>
              </a:tr>
              <a:tr h="741966">
                <a:tc>
                  <a:txBody>
                    <a:bodyPr/>
                    <a:lstStyle/>
                    <a:p>
                      <a:pPr algn="ctr"/>
                      <a:r>
                        <a:rPr lang="es-MX" sz="1600" dirty="0">
                          <a:latin typeface="American Typewriter" panose="02090604020004020304" pitchFamily="18" charset="77"/>
                        </a:rPr>
                        <a:t>10 minutos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Evidencias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Evidencias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Evidencias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Evidencias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Evidencias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34863449"/>
                  </a:ext>
                </a:extLst>
              </a:tr>
              <a:tr h="741966">
                <a:tc>
                  <a:txBody>
                    <a:bodyPr/>
                    <a:lstStyle/>
                    <a:p>
                      <a:pPr algn="ctr"/>
                      <a:r>
                        <a:rPr lang="es-MX" sz="1600" dirty="0">
                          <a:latin typeface="American Typewriter" panose="02090604020004020304" pitchFamily="18" charset="77"/>
                        </a:rPr>
                        <a:t>5 minutos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400" dirty="0">
                          <a:latin typeface="American Typewriter" panose="02090604020004020304" pitchFamily="18" charset="77"/>
                        </a:rPr>
                        <a:t>Pausa activa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Pausa activa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Pausa activa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Pausa activa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merican Typewriter" panose="02090604020004020304" pitchFamily="18" charset="77"/>
                        </a:rPr>
                        <a:t>Pausa activa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2318583"/>
                  </a:ext>
                </a:extLst>
              </a:tr>
            </a:tbl>
          </a:graphicData>
        </a:graphic>
      </p:graphicFrame>
    </p:spTree>
    <p:extLst>
      <p:ext uri="{BB962C8B-B14F-4D97-AF65-F5344CB8AC3E}">
        <p14:creationId xmlns:p14="http://schemas.microsoft.com/office/powerpoint/2010/main" val="1995944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83A339D-BFC8-1A41-A1B1-E6CAC14714B9}"/>
              </a:ext>
            </a:extLst>
          </p:cNvPr>
          <p:cNvSpPr/>
          <p:nvPr/>
        </p:nvSpPr>
        <p:spPr>
          <a:xfrm>
            <a:off x="766310" y="174258"/>
            <a:ext cx="7611379" cy="1015663"/>
          </a:xfrm>
          <a:prstGeom prst="rect">
            <a:avLst/>
          </a:prstGeom>
          <a:noFill/>
        </p:spPr>
        <p:txBody>
          <a:bodyPr wrap="none" lIns="91440" tIns="45720" rIns="91440" bIns="45720">
            <a:spAutoFit/>
          </a:bodyPr>
          <a:lstStyle/>
          <a:p>
            <a:pPr algn="ctr"/>
            <a:r>
              <a:rPr lang="es-MX" sz="6000" b="1" dirty="0">
                <a:ln w="6600">
                  <a:solidFill>
                    <a:schemeClr val="accent2"/>
                  </a:solidFill>
                  <a:prstDash val="solid"/>
                </a:ln>
                <a:solidFill>
                  <a:srgbClr val="FFFFFF"/>
                </a:solidFill>
                <a:effectLst>
                  <a:outerShdw dist="38100" dir="2700000" algn="tl" rotWithShape="0">
                    <a:schemeClr val="accent2"/>
                  </a:outerShdw>
                </a:effectLst>
                <a:latin typeface="KG Chasing Cars" panose="02000000000000000000" pitchFamily="2" charset="77"/>
              </a:rPr>
              <a:t>Aprendizaje esperado:</a:t>
            </a:r>
          </a:p>
        </p:txBody>
      </p:sp>
      <p:graphicFrame>
        <p:nvGraphicFramePr>
          <p:cNvPr id="3" name="Tabla 3">
            <a:extLst>
              <a:ext uri="{FF2B5EF4-FFF2-40B4-BE49-F238E27FC236}">
                <a16:creationId xmlns:a16="http://schemas.microsoft.com/office/drawing/2014/main" id="{66DC7B2A-3D36-7A46-A41C-A64F9EDEF683}"/>
              </a:ext>
            </a:extLst>
          </p:cNvPr>
          <p:cNvGraphicFramePr>
            <a:graphicFrameLocks noGrp="1"/>
          </p:cNvGraphicFramePr>
          <p:nvPr>
            <p:extLst>
              <p:ext uri="{D42A27DB-BD31-4B8C-83A1-F6EECF244321}">
                <p14:modId xmlns:p14="http://schemas.microsoft.com/office/powerpoint/2010/main" val="1568998864"/>
              </p:ext>
            </p:extLst>
          </p:nvPr>
        </p:nvGraphicFramePr>
        <p:xfrm>
          <a:off x="382384" y="1397000"/>
          <a:ext cx="8212976" cy="1854200"/>
        </p:xfrm>
        <a:graphic>
          <a:graphicData uri="http://schemas.openxmlformats.org/drawingml/2006/table">
            <a:tbl>
              <a:tblPr firstRow="1" bandRow="1">
                <a:tableStyleId>{5C22544A-7EE6-4342-B048-85BDC9FD1C3A}</a:tableStyleId>
              </a:tblPr>
              <a:tblGrid>
                <a:gridCol w="4106488">
                  <a:extLst>
                    <a:ext uri="{9D8B030D-6E8A-4147-A177-3AD203B41FA5}">
                      <a16:colId xmlns:a16="http://schemas.microsoft.com/office/drawing/2014/main" val="1758846128"/>
                    </a:ext>
                  </a:extLst>
                </a:gridCol>
                <a:gridCol w="4106488">
                  <a:extLst>
                    <a:ext uri="{9D8B030D-6E8A-4147-A177-3AD203B41FA5}">
                      <a16:colId xmlns:a16="http://schemas.microsoft.com/office/drawing/2014/main" val="1984502046"/>
                    </a:ext>
                  </a:extLst>
                </a:gridCol>
              </a:tblGrid>
              <a:tr h="370840">
                <a:tc gridSpan="2">
                  <a:txBody>
                    <a:bodyPr/>
                    <a:lstStyle/>
                    <a:p>
                      <a:pPr algn="ctr"/>
                      <a:r>
                        <a:rPr lang="es-MX" dirty="0">
                          <a:latin typeface="SUNDAY Personal use" panose="02000500000000000000" pitchFamily="2" charset="0"/>
                        </a:rPr>
                        <a:t>Educación socioemocional</a:t>
                      </a:r>
                    </a:p>
                  </a:txBody>
                  <a:tcPr/>
                </a:tc>
                <a:tc hMerge="1">
                  <a:txBody>
                    <a:bodyPr/>
                    <a:lstStyle/>
                    <a:p>
                      <a:endParaRPr lang="es-MX" dirty="0"/>
                    </a:p>
                  </a:txBody>
                  <a:tcPr/>
                </a:tc>
                <a:extLst>
                  <a:ext uri="{0D108BD9-81ED-4DB2-BD59-A6C34878D82A}">
                    <a16:rowId xmlns:a16="http://schemas.microsoft.com/office/drawing/2014/main" val="320991055"/>
                  </a:ext>
                </a:extLst>
              </a:tr>
              <a:tr h="370840">
                <a:tc>
                  <a:txBody>
                    <a:bodyPr/>
                    <a:lstStyle/>
                    <a:p>
                      <a:r>
                        <a:rPr lang="es-MX" dirty="0">
                          <a:latin typeface="SUNDAY Personal use" panose="02000500000000000000" pitchFamily="2" charset="0"/>
                        </a:rPr>
                        <a:t>Organizador curricular 1</a:t>
                      </a:r>
                    </a:p>
                  </a:txBody>
                  <a:tcPr/>
                </a:tc>
                <a:tc rowSpan="4">
                  <a:txBody>
                    <a:bodyPr/>
                    <a:lstStyle/>
                    <a:p>
                      <a:r>
                        <a:rPr lang="es-MX" dirty="0">
                          <a:latin typeface="SUNDAY Personal use" panose="02000500000000000000" pitchFamily="2" charset="0"/>
                        </a:rPr>
                        <a:t>Identifica  y nombra sus características personales: ¿cómo es físicamente?, ¿Qué le gusta?, ¿Qué no le gusta?, ¿Qué se le facilita? , ¿Qué se le dificulta?</a:t>
                      </a:r>
                    </a:p>
                  </a:txBody>
                  <a:tcPr/>
                </a:tc>
                <a:extLst>
                  <a:ext uri="{0D108BD9-81ED-4DB2-BD59-A6C34878D82A}">
                    <a16:rowId xmlns:a16="http://schemas.microsoft.com/office/drawing/2014/main" val="285992897"/>
                  </a:ext>
                </a:extLst>
              </a:tr>
              <a:tr h="370840">
                <a:tc>
                  <a:txBody>
                    <a:bodyPr/>
                    <a:lstStyle/>
                    <a:p>
                      <a:r>
                        <a:rPr lang="es-MX" dirty="0">
                          <a:latin typeface="SUNDAY Personal use" panose="02000500000000000000" pitchFamily="2" charset="0"/>
                        </a:rPr>
                        <a:t>Auto-conocimiento</a:t>
                      </a:r>
                    </a:p>
                  </a:txBody>
                  <a:tcPr/>
                </a:tc>
                <a:tc vMerge="1">
                  <a:txBody>
                    <a:bodyPr/>
                    <a:lstStyle/>
                    <a:p>
                      <a:endParaRPr lang="es-MX" dirty="0"/>
                    </a:p>
                  </a:txBody>
                  <a:tcPr/>
                </a:tc>
                <a:extLst>
                  <a:ext uri="{0D108BD9-81ED-4DB2-BD59-A6C34878D82A}">
                    <a16:rowId xmlns:a16="http://schemas.microsoft.com/office/drawing/2014/main" val="1230422485"/>
                  </a:ext>
                </a:extLst>
              </a:tr>
              <a:tr h="370840">
                <a:tc>
                  <a:txBody>
                    <a:bodyPr/>
                    <a:lstStyle/>
                    <a:p>
                      <a:r>
                        <a:rPr lang="es-MX" dirty="0">
                          <a:latin typeface="SUNDAY Personal use" panose="02000500000000000000" pitchFamily="2" charset="0"/>
                        </a:rPr>
                        <a:t>Organizador curricular 2</a:t>
                      </a:r>
                    </a:p>
                  </a:txBody>
                  <a:tcPr/>
                </a:tc>
                <a:tc vMerge="1">
                  <a:txBody>
                    <a:bodyPr/>
                    <a:lstStyle/>
                    <a:p>
                      <a:endParaRPr lang="es-MX" dirty="0"/>
                    </a:p>
                  </a:txBody>
                  <a:tcPr/>
                </a:tc>
                <a:extLst>
                  <a:ext uri="{0D108BD9-81ED-4DB2-BD59-A6C34878D82A}">
                    <a16:rowId xmlns:a16="http://schemas.microsoft.com/office/drawing/2014/main" val="4027676693"/>
                  </a:ext>
                </a:extLst>
              </a:tr>
              <a:tr h="370840">
                <a:tc>
                  <a:txBody>
                    <a:bodyPr/>
                    <a:lstStyle/>
                    <a:p>
                      <a:r>
                        <a:rPr lang="es-MX" dirty="0">
                          <a:latin typeface="SUNDAY Personal use" panose="02000500000000000000" pitchFamily="2" charset="0"/>
                        </a:rPr>
                        <a:t>Autoestima</a:t>
                      </a:r>
                    </a:p>
                  </a:txBody>
                  <a:tcPr/>
                </a:tc>
                <a:tc vMerge="1">
                  <a:txBody>
                    <a:bodyPr/>
                    <a:lstStyle/>
                    <a:p>
                      <a:endParaRPr lang="es-MX" dirty="0"/>
                    </a:p>
                  </a:txBody>
                  <a:tcPr/>
                </a:tc>
                <a:extLst>
                  <a:ext uri="{0D108BD9-81ED-4DB2-BD59-A6C34878D82A}">
                    <a16:rowId xmlns:a16="http://schemas.microsoft.com/office/drawing/2014/main" val="149332985"/>
                  </a:ext>
                </a:extLst>
              </a:tr>
            </a:tbl>
          </a:graphicData>
        </a:graphic>
      </p:graphicFrame>
    </p:spTree>
    <p:extLst>
      <p:ext uri="{BB962C8B-B14F-4D97-AF65-F5344CB8AC3E}">
        <p14:creationId xmlns:p14="http://schemas.microsoft.com/office/powerpoint/2010/main" val="3204193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Alexa (aalexandralucia) en Pinterest">
            <a:extLst>
              <a:ext uri="{FF2B5EF4-FFF2-40B4-BE49-F238E27FC236}">
                <a16:creationId xmlns:a16="http://schemas.microsoft.com/office/drawing/2014/main" id="{1034754C-56F0-7648-BBC5-FED3363D86D5}"/>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400000">
            <a:off x="1127918" y="-1143001"/>
            <a:ext cx="6858000" cy="914400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9F7DD768-9029-7A48-85B9-64B4C1C8F4F8}"/>
              </a:ext>
            </a:extLst>
          </p:cNvPr>
          <p:cNvSpPr txBox="1"/>
          <p:nvPr/>
        </p:nvSpPr>
        <p:spPr>
          <a:xfrm>
            <a:off x="949358" y="657254"/>
            <a:ext cx="7245283" cy="523220"/>
          </a:xfrm>
          <a:prstGeom prst="rect">
            <a:avLst/>
          </a:prstGeom>
          <a:noFill/>
        </p:spPr>
        <p:txBody>
          <a:bodyPr wrap="square" rtlCol="0">
            <a:spAutoFit/>
          </a:bodyPr>
          <a:lstStyle/>
          <a:p>
            <a:pPr algn="ctr"/>
            <a:r>
              <a:rPr lang="es-MX" sz="2800" dirty="0">
                <a:latin typeface="Bogwood - Free For Personal Use" panose="02000500000000000000" pitchFamily="2" charset="0"/>
              </a:rPr>
              <a:t>Primero, segundo y tercer  grado</a:t>
            </a:r>
          </a:p>
        </p:txBody>
      </p:sp>
      <p:graphicFrame>
        <p:nvGraphicFramePr>
          <p:cNvPr id="2" name="Tabla 2">
            <a:extLst>
              <a:ext uri="{FF2B5EF4-FFF2-40B4-BE49-F238E27FC236}">
                <a16:creationId xmlns:a16="http://schemas.microsoft.com/office/drawing/2014/main" id="{B0C64167-D420-7042-958E-DD8B07E3CE72}"/>
              </a:ext>
            </a:extLst>
          </p:cNvPr>
          <p:cNvGraphicFramePr>
            <a:graphicFrameLocks noGrp="1"/>
          </p:cNvGraphicFramePr>
          <p:nvPr>
            <p:extLst>
              <p:ext uri="{D42A27DB-BD31-4B8C-83A1-F6EECF244321}">
                <p14:modId xmlns:p14="http://schemas.microsoft.com/office/powerpoint/2010/main" val="1960838611"/>
              </p:ext>
            </p:extLst>
          </p:nvPr>
        </p:nvGraphicFramePr>
        <p:xfrm>
          <a:off x="949358" y="1180474"/>
          <a:ext cx="7245282" cy="4939318"/>
        </p:xfrm>
        <a:graphic>
          <a:graphicData uri="http://schemas.openxmlformats.org/drawingml/2006/table">
            <a:tbl>
              <a:tblPr firstRow="1" bandRow="1">
                <a:tableStyleId>{5C22544A-7EE6-4342-B048-85BDC9FD1C3A}</a:tableStyleId>
              </a:tblPr>
              <a:tblGrid>
                <a:gridCol w="1149265">
                  <a:extLst>
                    <a:ext uri="{9D8B030D-6E8A-4147-A177-3AD203B41FA5}">
                      <a16:colId xmlns:a16="http://schemas.microsoft.com/office/drawing/2014/main" val="2821800727"/>
                    </a:ext>
                  </a:extLst>
                </a:gridCol>
                <a:gridCol w="6096017">
                  <a:extLst>
                    <a:ext uri="{9D8B030D-6E8A-4147-A177-3AD203B41FA5}">
                      <a16:colId xmlns:a16="http://schemas.microsoft.com/office/drawing/2014/main" val="2572857259"/>
                    </a:ext>
                  </a:extLst>
                </a:gridCol>
              </a:tblGrid>
              <a:tr h="324214">
                <a:tc gridSpan="2">
                  <a:txBody>
                    <a:bodyPr/>
                    <a:lstStyle/>
                    <a:p>
                      <a:pPr algn="ctr"/>
                      <a:r>
                        <a:rPr lang="es-MX" sz="1200" dirty="0">
                          <a:solidFill>
                            <a:schemeClr val="tx1"/>
                          </a:solidFill>
                          <a:latin typeface="American Typewriter" panose="02090604020004020304" pitchFamily="18" charset="77"/>
                        </a:rPr>
                        <a:t>Lunes 11 de enero de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2286293"/>
                  </a:ext>
                </a:extLst>
              </a:tr>
              <a:tr h="320473">
                <a:tc gridSpan="2">
                  <a:txBody>
                    <a:bodyPr/>
                    <a:lstStyle/>
                    <a:p>
                      <a:pPr algn="ctr"/>
                      <a:r>
                        <a:rPr lang="es-MX" sz="1200" b="1" dirty="0">
                          <a:latin typeface="American Typewriter" panose="02090604020004020304" pitchFamily="18" charset="77"/>
                        </a:rPr>
                        <a:t>Regale una lectura en vo zalta a su hija o hijo, durante 10 minutos.</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5647769"/>
                  </a:ext>
                </a:extLst>
              </a:tr>
              <a:tr h="341373">
                <a:tc rowSpan="4">
                  <a:txBody>
                    <a:bodyPr/>
                    <a:lstStyle/>
                    <a:p>
                      <a:pPr algn="ctr"/>
                      <a:r>
                        <a:rPr lang="es-MX" sz="1200" dirty="0">
                          <a:latin typeface="American Typewriter" panose="02090604020004020304" pitchFamily="18" charset="77"/>
                        </a:rPr>
                        <a:t>Actividades para aprender </a:t>
                      </a:r>
                    </a:p>
                    <a:p>
                      <a:pPr algn="ctr"/>
                      <a:r>
                        <a:rPr lang="es-MX" sz="1200" dirty="0">
                          <a:latin typeface="American Typewriter" panose="02090604020004020304" pitchFamily="18" charset="77"/>
                        </a:rPr>
                        <a:t>60 min</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200" b="1" dirty="0">
                          <a:latin typeface="American Typewriter" panose="02090604020004020304" pitchFamily="18" charset="77"/>
                        </a:rPr>
                        <a:t>Educación socioemocional</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5349511"/>
                  </a:ext>
                </a:extLst>
              </a:tr>
              <a:tr h="1567126">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Pregúntele a su hija o hijo como se siente ante distintas situaciones ¿Qué emociones podemos sentir? ¿Alegría, miedo, enojo, tristeza, entre otras? Puede preguntarle que lo hace sentir feliz. Por ejemplo, cuando juega con algún amigo, ¿Cómo se siente si lo regañan? ¿Qué sentimiento le genera esto? Dialoguen respecto de las diversas emociones que siente. Invite a su hija o hijo a elaborar un dibujo sobre una situación que lo haga sentir triste, feliz, enojado. Una vez que su hija (o) realizó sus dibujos, pídale que le explique las situaciones que dibujó y porque le generan esas emociones. Es importante que ella o él pueda expresar y sentirse comprendida (o). </a:t>
                      </a:r>
                      <a:r>
                        <a:rPr lang="es-MX" sz="1200" b="1" dirty="0">
                          <a:solidFill>
                            <a:srgbClr val="FF0000"/>
                          </a:solidFill>
                          <a:latin typeface="American Typewriter" panose="02090604020004020304" pitchFamily="18" charset="77"/>
                        </a:rPr>
                        <a:t>No olvide ayudarla (o) a anotar su nombre completo y la fecha.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9942313"/>
                  </a:ext>
                </a:extLst>
              </a:tr>
              <a:tr h="292240">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200" b="1" dirty="0">
                          <a:latin typeface="American Typewriter" panose="02090604020004020304" pitchFamily="18" charset="77"/>
                        </a:rPr>
                        <a:t>Arte</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2198476"/>
                  </a:ext>
                </a:extLst>
              </a:tr>
              <a:tr h="530380">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Pida a su hija (o) que elabore un dibujo sobre una actividad o situación que lo haga sentir bien. Apóyelo con ejemplos de cosas que la o lo ayudan a tranquilizarse.</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8941603"/>
                  </a:ext>
                </a:extLst>
              </a:tr>
              <a:tr h="742323">
                <a:tc>
                  <a:txBody>
                    <a:bodyPr/>
                    <a:lstStyle/>
                    <a:p>
                      <a:pPr algn="ctr"/>
                      <a:r>
                        <a:rPr lang="es-MX" sz="1200" dirty="0">
                          <a:latin typeface="American Typewriter" panose="02090604020004020304" pitchFamily="18" charset="77"/>
                        </a:rPr>
                        <a:t>Carpeta de evidencias </a:t>
                      </a:r>
                    </a:p>
                    <a:p>
                      <a:pPr algn="ctr"/>
                      <a:r>
                        <a:rPr lang="es-MX" sz="1200" dirty="0">
                          <a:latin typeface="American Typewriter" panose="02090604020004020304" pitchFamily="18" charset="77"/>
                        </a:rPr>
                        <a:t>10 min</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Reflexione con su hija o hijo sobre las actividades realizadas: que le gustó, que no le gustó, que aprendió. Platique sobre sus producciones (dibujos, grafías, etcétera) y guárdelas en la Carpeta de Evidencias, </a:t>
                      </a:r>
                      <a:r>
                        <a:rPr lang="es-MX" sz="1200" b="1" dirty="0">
                          <a:solidFill>
                            <a:srgbClr val="FF0000"/>
                          </a:solidFill>
                          <a:latin typeface="American Typewriter" panose="02090604020004020304" pitchFamily="18" charset="77"/>
                        </a:rPr>
                        <a:t>anotando la fecha en que las realizó y el nombre completo del alumno.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1019282"/>
                  </a:ext>
                </a:extLst>
              </a:tr>
              <a:tr h="277738">
                <a:tc gridSpan="2">
                  <a:txBody>
                    <a:bodyPr/>
                    <a:lstStyle/>
                    <a:p>
                      <a:pPr algn="ctr"/>
                      <a:r>
                        <a:rPr lang="es-MX" sz="1200" b="1" dirty="0">
                          <a:latin typeface="American Typewriter" panose="02090604020004020304" pitchFamily="18" charset="77"/>
                        </a:rPr>
                        <a:t>Realicen una pausa activa</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582689"/>
                  </a:ext>
                </a:extLst>
              </a:tr>
            </a:tbl>
          </a:graphicData>
        </a:graphic>
      </p:graphicFrame>
    </p:spTree>
    <p:extLst>
      <p:ext uri="{BB962C8B-B14F-4D97-AF65-F5344CB8AC3E}">
        <p14:creationId xmlns:p14="http://schemas.microsoft.com/office/powerpoint/2010/main" val="1236445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Alexa (aalexandralucia) en Pinterest">
            <a:extLst>
              <a:ext uri="{FF2B5EF4-FFF2-40B4-BE49-F238E27FC236}">
                <a16:creationId xmlns:a16="http://schemas.microsoft.com/office/drawing/2014/main" id="{1034754C-56F0-7648-BBC5-FED3363D86D5}"/>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400000">
            <a:off x="1127918" y="-1143001"/>
            <a:ext cx="6858000" cy="914400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9F7DD768-9029-7A48-85B9-64B4C1C8F4F8}"/>
              </a:ext>
            </a:extLst>
          </p:cNvPr>
          <p:cNvSpPr txBox="1"/>
          <p:nvPr/>
        </p:nvSpPr>
        <p:spPr>
          <a:xfrm>
            <a:off x="949358" y="657254"/>
            <a:ext cx="7245283" cy="523220"/>
          </a:xfrm>
          <a:prstGeom prst="rect">
            <a:avLst/>
          </a:prstGeom>
          <a:noFill/>
        </p:spPr>
        <p:txBody>
          <a:bodyPr wrap="square" rtlCol="0">
            <a:spAutoFit/>
          </a:bodyPr>
          <a:lstStyle/>
          <a:p>
            <a:pPr algn="ctr"/>
            <a:r>
              <a:rPr lang="es-MX" sz="2800" dirty="0">
                <a:latin typeface="Bogwood - Free For Personal Use" panose="02000500000000000000" pitchFamily="2" charset="0"/>
              </a:rPr>
              <a:t>Primero, segundo y tercer  grado</a:t>
            </a:r>
          </a:p>
        </p:txBody>
      </p:sp>
      <p:graphicFrame>
        <p:nvGraphicFramePr>
          <p:cNvPr id="2" name="Tabla 2">
            <a:extLst>
              <a:ext uri="{FF2B5EF4-FFF2-40B4-BE49-F238E27FC236}">
                <a16:creationId xmlns:a16="http://schemas.microsoft.com/office/drawing/2014/main" id="{B0C64167-D420-7042-958E-DD8B07E3CE72}"/>
              </a:ext>
            </a:extLst>
          </p:cNvPr>
          <p:cNvGraphicFramePr>
            <a:graphicFrameLocks noGrp="1"/>
          </p:cNvGraphicFramePr>
          <p:nvPr>
            <p:extLst>
              <p:ext uri="{D42A27DB-BD31-4B8C-83A1-F6EECF244321}">
                <p14:modId xmlns:p14="http://schemas.microsoft.com/office/powerpoint/2010/main" val="3785822876"/>
              </p:ext>
            </p:extLst>
          </p:nvPr>
        </p:nvGraphicFramePr>
        <p:xfrm>
          <a:off x="949358" y="1165319"/>
          <a:ext cx="7245282" cy="4928206"/>
        </p:xfrm>
        <a:graphic>
          <a:graphicData uri="http://schemas.openxmlformats.org/drawingml/2006/table">
            <a:tbl>
              <a:tblPr firstRow="1" bandRow="1">
                <a:tableStyleId>{5C22544A-7EE6-4342-B048-85BDC9FD1C3A}</a:tableStyleId>
              </a:tblPr>
              <a:tblGrid>
                <a:gridCol w="1149265">
                  <a:extLst>
                    <a:ext uri="{9D8B030D-6E8A-4147-A177-3AD203B41FA5}">
                      <a16:colId xmlns:a16="http://schemas.microsoft.com/office/drawing/2014/main" val="2821800727"/>
                    </a:ext>
                  </a:extLst>
                </a:gridCol>
                <a:gridCol w="6096017">
                  <a:extLst>
                    <a:ext uri="{9D8B030D-6E8A-4147-A177-3AD203B41FA5}">
                      <a16:colId xmlns:a16="http://schemas.microsoft.com/office/drawing/2014/main" val="2572857259"/>
                    </a:ext>
                  </a:extLst>
                </a:gridCol>
              </a:tblGrid>
              <a:tr h="308215">
                <a:tc gridSpan="2">
                  <a:txBody>
                    <a:bodyPr/>
                    <a:lstStyle/>
                    <a:p>
                      <a:pPr algn="ctr"/>
                      <a:r>
                        <a:rPr lang="es-MX" sz="1200" dirty="0">
                          <a:solidFill>
                            <a:schemeClr val="tx1"/>
                          </a:solidFill>
                          <a:latin typeface="American Typewriter" panose="02090604020004020304" pitchFamily="18" charset="77"/>
                        </a:rPr>
                        <a:t>Martes 12 de enero de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2286293"/>
                  </a:ext>
                </a:extLst>
              </a:tr>
              <a:tr h="304659">
                <a:tc gridSpan="2">
                  <a:txBody>
                    <a:bodyPr/>
                    <a:lstStyle/>
                    <a:p>
                      <a:pPr algn="ctr"/>
                      <a:r>
                        <a:rPr lang="es-MX" sz="1200" b="1" dirty="0">
                          <a:latin typeface="American Typewriter" panose="02090604020004020304" pitchFamily="18" charset="77"/>
                        </a:rPr>
                        <a:t>Regale una lectura en vo zalta a su hija o hijo, durante 10 minutos.</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5647769"/>
                  </a:ext>
                </a:extLst>
              </a:tr>
              <a:tr h="324527">
                <a:tc rowSpan="4">
                  <a:txBody>
                    <a:bodyPr/>
                    <a:lstStyle/>
                    <a:p>
                      <a:pPr algn="ctr"/>
                      <a:r>
                        <a:rPr lang="es-MX" sz="1200" dirty="0">
                          <a:latin typeface="American Typewriter" panose="02090604020004020304" pitchFamily="18" charset="77"/>
                        </a:rPr>
                        <a:t>Actividades para aprender </a:t>
                      </a:r>
                    </a:p>
                    <a:p>
                      <a:pPr algn="ctr"/>
                      <a:r>
                        <a:rPr lang="es-MX" sz="1200" dirty="0">
                          <a:latin typeface="American Typewriter" panose="02090604020004020304" pitchFamily="18" charset="77"/>
                        </a:rPr>
                        <a:t>60 min</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200" b="1" dirty="0">
                          <a:latin typeface="American Typewriter" panose="02090604020004020304" pitchFamily="18" charset="77"/>
                        </a:rPr>
                        <a:t>Pensamiento matemático</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5349511"/>
                  </a:ext>
                </a:extLst>
              </a:tr>
              <a:tr h="1061226">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Apoye a su hija (o) a realizar el ejercicio del libro de la Maestra Pati:</a:t>
                      </a:r>
                    </a:p>
                    <a:p>
                      <a:r>
                        <a:rPr lang="es-MX" sz="1200" dirty="0">
                          <a:latin typeface="American Typewriter" panose="02090604020004020304" pitchFamily="18" charset="77"/>
                        </a:rPr>
                        <a:t>• Preescolar 1. Si el niño (a) tiene entre 3 y 4 años: Página 25. </a:t>
                      </a:r>
                    </a:p>
                    <a:p>
                      <a:r>
                        <a:rPr lang="es-MX" sz="1200" dirty="0">
                          <a:latin typeface="American Typewriter" panose="02090604020004020304" pitchFamily="18" charset="77"/>
                        </a:rPr>
                        <a:t>• Preescolar 2. Si el niño (a) tiene entre 4 y 5 años: Página 25.</a:t>
                      </a:r>
                    </a:p>
                    <a:p>
                      <a:r>
                        <a:rPr lang="es-MX" sz="1200" dirty="0">
                          <a:latin typeface="American Typewriter" panose="02090604020004020304" pitchFamily="18" charset="77"/>
                        </a:rPr>
                        <a:t>• Preescolar 3. Si el niño (a) tiene entre 5 y 6 años: Página 25.</a:t>
                      </a:r>
                    </a:p>
                    <a:p>
                      <a:r>
                        <a:rPr lang="es-MX" sz="1200" b="1" dirty="0">
                          <a:solidFill>
                            <a:srgbClr val="FF0000"/>
                          </a:solidFill>
                          <a:latin typeface="American Typewriter" panose="02090604020004020304" pitchFamily="18" charset="77"/>
                        </a:rPr>
                        <a:t>No olvide ayudarla (o) a anotar su nombre completo y la fecha.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9942313"/>
                  </a:ext>
                </a:extLst>
              </a:tr>
              <a:tr h="277819">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200" b="1" dirty="0">
                          <a:latin typeface="American Typewriter" panose="02090604020004020304" pitchFamily="18" charset="77"/>
                        </a:rPr>
                        <a:t>Mundo natural y social</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2198476"/>
                  </a:ext>
                </a:extLst>
              </a:tr>
              <a:tr h="1477772">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Coloque a su hija o hijo al lado de usted y pregúntele: ¿Cómo somos? ¿Quién es más grande? ¿Crees que siempre has sido así? ¿Crees que siempre yo he sido de este tamaño? Muestre a su hijo o hija fotos de usted de diferentes edades, también muéstrele fotos de el o ella cuando estaba mas pequeño (a) y fotos donde este toda la familia. Pregúntele: ¿Quién está ahí? ¿Cómo son? ¿Dónde vivimos? Señale donde esta ella o el y pregúntele: ¿Eres igual? ¿Tus manos son del mismo tamaño? ¿Cómo eras? Finalmente, dígale lo que el o ella significa para usted y pídale que haga un dibujo sobre sí mismo (a).</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8941603"/>
                  </a:ext>
                </a:extLst>
              </a:tr>
              <a:tr h="782350">
                <a:tc>
                  <a:txBody>
                    <a:bodyPr/>
                    <a:lstStyle/>
                    <a:p>
                      <a:pPr algn="ctr"/>
                      <a:r>
                        <a:rPr lang="es-MX" sz="1200" dirty="0">
                          <a:latin typeface="American Typewriter" panose="02090604020004020304" pitchFamily="18" charset="77"/>
                        </a:rPr>
                        <a:t>Carpeta de evidencias </a:t>
                      </a:r>
                    </a:p>
                    <a:p>
                      <a:pPr algn="ctr"/>
                      <a:r>
                        <a:rPr lang="es-MX" sz="1200" dirty="0">
                          <a:latin typeface="American Typewriter" panose="02090604020004020304" pitchFamily="18" charset="77"/>
                        </a:rPr>
                        <a:t>10 min</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Reflexione con su hija o hijo sobre las actividades realizadas: que le gustó, que no le gustó, que aprendió. Platique sobre sus producciones (dibujos, grafías, etcétera) y guárdelas en la Carpeta de Evidencias, </a:t>
                      </a:r>
                      <a:r>
                        <a:rPr lang="es-MX" sz="1200" b="1" dirty="0">
                          <a:solidFill>
                            <a:srgbClr val="FF0000"/>
                          </a:solidFill>
                          <a:latin typeface="American Typewriter" panose="02090604020004020304" pitchFamily="18" charset="77"/>
                        </a:rPr>
                        <a:t>anotando la fecha en que las realizó y el nombre completo del alumno.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1019282"/>
                  </a:ext>
                </a:extLst>
              </a:tr>
              <a:tr h="264033">
                <a:tc gridSpan="2">
                  <a:txBody>
                    <a:bodyPr/>
                    <a:lstStyle/>
                    <a:p>
                      <a:pPr algn="ctr"/>
                      <a:r>
                        <a:rPr lang="es-MX" sz="1200" b="1" dirty="0">
                          <a:latin typeface="American Typewriter" panose="02090604020004020304" pitchFamily="18" charset="77"/>
                        </a:rPr>
                        <a:t>Realicen una pausa activa</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582689"/>
                  </a:ext>
                </a:extLst>
              </a:tr>
            </a:tbl>
          </a:graphicData>
        </a:graphic>
      </p:graphicFrame>
    </p:spTree>
    <p:extLst>
      <p:ext uri="{BB962C8B-B14F-4D97-AF65-F5344CB8AC3E}">
        <p14:creationId xmlns:p14="http://schemas.microsoft.com/office/powerpoint/2010/main" val="2663630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Alexa (aalexandralucia) en Pinterest">
            <a:extLst>
              <a:ext uri="{FF2B5EF4-FFF2-40B4-BE49-F238E27FC236}">
                <a16:creationId xmlns:a16="http://schemas.microsoft.com/office/drawing/2014/main" id="{1034754C-56F0-7648-BBC5-FED3363D86D5}"/>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400000">
            <a:off x="1127918" y="-1143001"/>
            <a:ext cx="6858000" cy="914400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9F7DD768-9029-7A48-85B9-64B4C1C8F4F8}"/>
              </a:ext>
            </a:extLst>
          </p:cNvPr>
          <p:cNvSpPr txBox="1"/>
          <p:nvPr/>
        </p:nvSpPr>
        <p:spPr>
          <a:xfrm>
            <a:off x="949358" y="657254"/>
            <a:ext cx="7245283" cy="523220"/>
          </a:xfrm>
          <a:prstGeom prst="rect">
            <a:avLst/>
          </a:prstGeom>
          <a:noFill/>
        </p:spPr>
        <p:txBody>
          <a:bodyPr wrap="square" rtlCol="0">
            <a:spAutoFit/>
          </a:bodyPr>
          <a:lstStyle/>
          <a:p>
            <a:pPr algn="ctr"/>
            <a:r>
              <a:rPr lang="es-MX" sz="2800" dirty="0">
                <a:latin typeface="Bogwood - Free For Personal Use" panose="02000500000000000000" pitchFamily="2" charset="0"/>
              </a:rPr>
              <a:t>Primero, segundo y tercer  grado</a:t>
            </a:r>
          </a:p>
        </p:txBody>
      </p:sp>
      <p:graphicFrame>
        <p:nvGraphicFramePr>
          <p:cNvPr id="2" name="Tabla 2">
            <a:extLst>
              <a:ext uri="{FF2B5EF4-FFF2-40B4-BE49-F238E27FC236}">
                <a16:creationId xmlns:a16="http://schemas.microsoft.com/office/drawing/2014/main" id="{B0C64167-D420-7042-958E-DD8B07E3CE72}"/>
              </a:ext>
            </a:extLst>
          </p:cNvPr>
          <p:cNvGraphicFramePr>
            <a:graphicFrameLocks noGrp="1"/>
          </p:cNvGraphicFramePr>
          <p:nvPr>
            <p:extLst>
              <p:ext uri="{D42A27DB-BD31-4B8C-83A1-F6EECF244321}">
                <p14:modId xmlns:p14="http://schemas.microsoft.com/office/powerpoint/2010/main" val="3768855592"/>
              </p:ext>
            </p:extLst>
          </p:nvPr>
        </p:nvGraphicFramePr>
        <p:xfrm>
          <a:off x="949358" y="1180474"/>
          <a:ext cx="7245282" cy="4638923"/>
        </p:xfrm>
        <a:graphic>
          <a:graphicData uri="http://schemas.openxmlformats.org/drawingml/2006/table">
            <a:tbl>
              <a:tblPr firstRow="1" bandRow="1">
                <a:tableStyleId>{5C22544A-7EE6-4342-B048-85BDC9FD1C3A}</a:tableStyleId>
              </a:tblPr>
              <a:tblGrid>
                <a:gridCol w="1149265">
                  <a:extLst>
                    <a:ext uri="{9D8B030D-6E8A-4147-A177-3AD203B41FA5}">
                      <a16:colId xmlns:a16="http://schemas.microsoft.com/office/drawing/2014/main" val="2821800727"/>
                    </a:ext>
                  </a:extLst>
                </a:gridCol>
                <a:gridCol w="6096017">
                  <a:extLst>
                    <a:ext uri="{9D8B030D-6E8A-4147-A177-3AD203B41FA5}">
                      <a16:colId xmlns:a16="http://schemas.microsoft.com/office/drawing/2014/main" val="2572857259"/>
                    </a:ext>
                  </a:extLst>
                </a:gridCol>
              </a:tblGrid>
              <a:tr h="272548">
                <a:tc gridSpan="2">
                  <a:txBody>
                    <a:bodyPr/>
                    <a:lstStyle/>
                    <a:p>
                      <a:pPr algn="ctr"/>
                      <a:r>
                        <a:rPr lang="es-MX" sz="1100" dirty="0">
                          <a:solidFill>
                            <a:schemeClr val="tx1"/>
                          </a:solidFill>
                          <a:latin typeface="American Typewriter" panose="02090604020004020304" pitchFamily="18" charset="77"/>
                        </a:rPr>
                        <a:t>Miércoles 13 de enero de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2286293"/>
                  </a:ext>
                </a:extLst>
              </a:tr>
              <a:tr h="269403">
                <a:tc gridSpan="2">
                  <a:txBody>
                    <a:bodyPr/>
                    <a:lstStyle/>
                    <a:p>
                      <a:pPr algn="ctr"/>
                      <a:r>
                        <a:rPr lang="es-MX" sz="1100" b="1" dirty="0">
                          <a:latin typeface="American Typewriter" panose="02090604020004020304" pitchFamily="18" charset="77"/>
                        </a:rPr>
                        <a:t>Regale una lectura en vo zalta a su hija o hijo, durante 10 minutos.</a:t>
                      </a:r>
                      <a:endParaRPr lang="es-MX" sz="11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5647769"/>
                  </a:ext>
                </a:extLst>
              </a:tr>
              <a:tr h="286972">
                <a:tc rowSpan="4">
                  <a:txBody>
                    <a:bodyPr/>
                    <a:lstStyle/>
                    <a:p>
                      <a:pPr algn="ctr"/>
                      <a:r>
                        <a:rPr lang="es-MX" sz="1200" dirty="0">
                          <a:latin typeface="American Typewriter" panose="02090604020004020304" pitchFamily="18" charset="77"/>
                        </a:rPr>
                        <a:t>Actividades para aprender </a:t>
                      </a:r>
                    </a:p>
                    <a:p>
                      <a:pPr algn="ctr"/>
                      <a:r>
                        <a:rPr lang="es-MX" sz="1200" dirty="0">
                          <a:latin typeface="American Typewriter" panose="02090604020004020304" pitchFamily="18" charset="77"/>
                        </a:rPr>
                        <a:t>60 min</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100" b="1" dirty="0">
                          <a:latin typeface="American Typewriter" panose="02090604020004020304" pitchFamily="18" charset="77"/>
                        </a:rPr>
                        <a:t>Lenguaje y comunicación</a:t>
                      </a:r>
                      <a:endParaRPr lang="es-MX" sz="11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5349511"/>
                  </a:ext>
                </a:extLst>
              </a:tr>
              <a:tr h="1460494">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dirty="0">
                          <a:latin typeface="American Typewriter" panose="02090604020004020304" pitchFamily="18" charset="77"/>
                        </a:rPr>
                        <a:t>Dígale a su hija (o) alguna rima. Mencione algunos ejemplos, como: </a:t>
                      </a:r>
                    </a:p>
                    <a:p>
                      <a:r>
                        <a:rPr lang="es-MX" sz="1100" dirty="0">
                          <a:latin typeface="American Typewriter" panose="02090604020004020304" pitchFamily="18" charset="77"/>
                        </a:rPr>
                        <a:t>Ana la araña, cena en su telaraña,</a:t>
                      </a:r>
                    </a:p>
                    <a:p>
                      <a:r>
                        <a:rPr lang="es-MX" sz="1100" dirty="0">
                          <a:latin typeface="American Typewriter" panose="02090604020004020304" pitchFamily="18" charset="77"/>
                        </a:rPr>
                        <a:t>El tigre paco se echa un salto y llega alto. </a:t>
                      </a:r>
                    </a:p>
                    <a:p>
                      <a:r>
                        <a:rPr lang="es-MX" sz="1100" dirty="0">
                          <a:latin typeface="American Typewriter" panose="02090604020004020304" pitchFamily="18" charset="77"/>
                        </a:rPr>
                        <a:t>Pídale a su hija (o) que invente y dibuje una rima usando su nombre y algunos aspectos que reflejen como es ella o el, por ejemplo; </a:t>
                      </a:r>
                    </a:p>
                    <a:p>
                      <a:r>
                        <a:rPr lang="es-MX" sz="1100" dirty="0">
                          <a:latin typeface="American Typewriter" panose="02090604020004020304" pitchFamily="18" charset="77"/>
                        </a:rPr>
                        <a:t>Vicente tiene la cara sonriente </a:t>
                      </a:r>
                    </a:p>
                    <a:p>
                      <a:r>
                        <a:rPr lang="es-MX" sz="1100" dirty="0">
                          <a:latin typeface="American Typewriter" panose="02090604020004020304" pitchFamily="18" charset="77"/>
                        </a:rPr>
                        <a:t>Por las mañanas el lava sus dientes… </a:t>
                      </a:r>
                    </a:p>
                    <a:p>
                      <a:r>
                        <a:rPr lang="es-MX" sz="1100" dirty="0">
                          <a:latin typeface="American Typewriter" panose="02090604020004020304" pitchFamily="18" charset="77"/>
                        </a:rPr>
                        <a:t>Platique con ella o el acerca de lo que mas le gusto e invítela (o) a construir mas rimas: pueden ser de animales u objetos de su comunidad.</a:t>
                      </a:r>
                      <a:endParaRPr lang="es-MX" sz="1100" b="1" dirty="0">
                        <a:solidFill>
                          <a:srgbClr val="FF0000"/>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9942313"/>
                  </a:ext>
                </a:extLst>
              </a:tr>
              <a:tr h="245669">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100" b="1" dirty="0">
                          <a:latin typeface="American Typewriter" panose="02090604020004020304" pitchFamily="18" charset="77"/>
                        </a:rPr>
                        <a:t>Educación física</a:t>
                      </a:r>
                      <a:endParaRPr lang="es-MX" sz="11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2198476"/>
                  </a:ext>
                </a:extLst>
              </a:tr>
              <a:tr h="845550">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dirty="0">
                          <a:latin typeface="American Typewriter" panose="02090604020004020304" pitchFamily="18" charset="77"/>
                        </a:rPr>
                        <a:t>Juegue con su hija (o) “A pasar la bolita”, mientras cantan una canción. Con una pelota de plástico o una de papel, pida a su hija (o) que se ponga de pie y sostenga la pelota sobre una mano estirada, durante 10 segundos sin que se caiga y luego con la otra mano. Después hágalo usted. Hagámoslo más difícil… Lo mismo, pero solo parado (a) en un pie. Al final, platiquen sobre lo que mas le gusto o no a su hija (o).</a:t>
                      </a:r>
                      <a:endParaRPr lang="es-MX" sz="11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8941603"/>
                  </a:ext>
                </a:extLst>
              </a:tr>
              <a:tr h="691813">
                <a:tc>
                  <a:txBody>
                    <a:bodyPr/>
                    <a:lstStyle/>
                    <a:p>
                      <a:pPr algn="ctr"/>
                      <a:r>
                        <a:rPr lang="es-MX" sz="1200" dirty="0">
                          <a:latin typeface="American Typewriter" panose="02090604020004020304" pitchFamily="18" charset="77"/>
                        </a:rPr>
                        <a:t>Carpeta de evidencias </a:t>
                      </a:r>
                    </a:p>
                    <a:p>
                      <a:pPr algn="ctr"/>
                      <a:r>
                        <a:rPr lang="es-MX" sz="1200" dirty="0">
                          <a:latin typeface="American Typewriter" panose="02090604020004020304" pitchFamily="18" charset="77"/>
                        </a:rPr>
                        <a:t>10 min</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100" dirty="0">
                          <a:latin typeface="American Typewriter" panose="02090604020004020304" pitchFamily="18" charset="77"/>
                        </a:rPr>
                        <a:t>Reflexione con su hija o hijo sobre las actividades realizadas: que le gustó, que no le gustó, que aprendió. Platique sobre sus producciones (dibujos, grafías, etcétera) y guárdelas en la Carpeta de Evidencias, </a:t>
                      </a:r>
                      <a:r>
                        <a:rPr lang="es-MX" sz="1100" b="1" dirty="0">
                          <a:solidFill>
                            <a:srgbClr val="FF0000"/>
                          </a:solidFill>
                          <a:latin typeface="American Typewriter" panose="02090604020004020304" pitchFamily="18" charset="77"/>
                        </a:rPr>
                        <a:t>anotando la fecha en que las realizó y el nombre completo del alumno.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1019282"/>
                  </a:ext>
                </a:extLst>
              </a:tr>
              <a:tr h="233477">
                <a:tc gridSpan="2">
                  <a:txBody>
                    <a:bodyPr/>
                    <a:lstStyle/>
                    <a:p>
                      <a:pPr algn="ctr"/>
                      <a:r>
                        <a:rPr lang="es-MX" sz="1100" b="1" dirty="0">
                          <a:latin typeface="American Typewriter" panose="02090604020004020304" pitchFamily="18" charset="77"/>
                        </a:rPr>
                        <a:t>Realicen una pausa activa</a:t>
                      </a:r>
                      <a:endParaRPr lang="es-MX" sz="11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582689"/>
                  </a:ext>
                </a:extLst>
              </a:tr>
            </a:tbl>
          </a:graphicData>
        </a:graphic>
      </p:graphicFrame>
    </p:spTree>
    <p:extLst>
      <p:ext uri="{BB962C8B-B14F-4D97-AF65-F5344CB8AC3E}">
        <p14:creationId xmlns:p14="http://schemas.microsoft.com/office/powerpoint/2010/main" val="3481814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Alexa (aalexandralucia) en Pinterest">
            <a:extLst>
              <a:ext uri="{FF2B5EF4-FFF2-40B4-BE49-F238E27FC236}">
                <a16:creationId xmlns:a16="http://schemas.microsoft.com/office/drawing/2014/main" id="{1034754C-56F0-7648-BBC5-FED3363D86D5}"/>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400000">
            <a:off x="1127918" y="-1143001"/>
            <a:ext cx="6858000" cy="914400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9F7DD768-9029-7A48-85B9-64B4C1C8F4F8}"/>
              </a:ext>
            </a:extLst>
          </p:cNvPr>
          <p:cNvSpPr txBox="1"/>
          <p:nvPr/>
        </p:nvSpPr>
        <p:spPr>
          <a:xfrm>
            <a:off x="949358" y="657254"/>
            <a:ext cx="7245283" cy="523220"/>
          </a:xfrm>
          <a:prstGeom prst="rect">
            <a:avLst/>
          </a:prstGeom>
          <a:noFill/>
        </p:spPr>
        <p:txBody>
          <a:bodyPr wrap="square" rtlCol="0">
            <a:spAutoFit/>
          </a:bodyPr>
          <a:lstStyle/>
          <a:p>
            <a:pPr algn="ctr"/>
            <a:r>
              <a:rPr lang="es-MX" sz="2800" dirty="0">
                <a:latin typeface="Bogwood - Free For Personal Use" panose="02000500000000000000" pitchFamily="2" charset="0"/>
              </a:rPr>
              <a:t>Primero, segundo y tercer  grado</a:t>
            </a:r>
          </a:p>
        </p:txBody>
      </p:sp>
      <p:graphicFrame>
        <p:nvGraphicFramePr>
          <p:cNvPr id="2" name="Tabla 2">
            <a:extLst>
              <a:ext uri="{FF2B5EF4-FFF2-40B4-BE49-F238E27FC236}">
                <a16:creationId xmlns:a16="http://schemas.microsoft.com/office/drawing/2014/main" id="{B0C64167-D420-7042-958E-DD8B07E3CE72}"/>
              </a:ext>
            </a:extLst>
          </p:cNvPr>
          <p:cNvGraphicFramePr>
            <a:graphicFrameLocks noGrp="1"/>
          </p:cNvGraphicFramePr>
          <p:nvPr>
            <p:extLst>
              <p:ext uri="{D42A27DB-BD31-4B8C-83A1-F6EECF244321}">
                <p14:modId xmlns:p14="http://schemas.microsoft.com/office/powerpoint/2010/main" val="966464119"/>
              </p:ext>
            </p:extLst>
          </p:nvPr>
        </p:nvGraphicFramePr>
        <p:xfrm>
          <a:off x="949358" y="1180474"/>
          <a:ext cx="7245282" cy="5076478"/>
        </p:xfrm>
        <a:graphic>
          <a:graphicData uri="http://schemas.openxmlformats.org/drawingml/2006/table">
            <a:tbl>
              <a:tblPr firstRow="1" bandRow="1">
                <a:tableStyleId>{5C22544A-7EE6-4342-B048-85BDC9FD1C3A}</a:tableStyleId>
              </a:tblPr>
              <a:tblGrid>
                <a:gridCol w="1149265">
                  <a:extLst>
                    <a:ext uri="{9D8B030D-6E8A-4147-A177-3AD203B41FA5}">
                      <a16:colId xmlns:a16="http://schemas.microsoft.com/office/drawing/2014/main" val="2821800727"/>
                    </a:ext>
                  </a:extLst>
                </a:gridCol>
                <a:gridCol w="6096017">
                  <a:extLst>
                    <a:ext uri="{9D8B030D-6E8A-4147-A177-3AD203B41FA5}">
                      <a16:colId xmlns:a16="http://schemas.microsoft.com/office/drawing/2014/main" val="2572857259"/>
                    </a:ext>
                  </a:extLst>
                </a:gridCol>
              </a:tblGrid>
              <a:tr h="324214">
                <a:tc gridSpan="2">
                  <a:txBody>
                    <a:bodyPr/>
                    <a:lstStyle/>
                    <a:p>
                      <a:pPr algn="ctr"/>
                      <a:r>
                        <a:rPr lang="es-MX" sz="1200" dirty="0">
                          <a:solidFill>
                            <a:schemeClr val="tx1"/>
                          </a:solidFill>
                          <a:latin typeface="American Typewriter" panose="02090604020004020304" pitchFamily="18" charset="77"/>
                        </a:rPr>
                        <a:t>Jueves 14 de enero de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2286293"/>
                  </a:ext>
                </a:extLst>
              </a:tr>
              <a:tr h="320473">
                <a:tc gridSpan="2">
                  <a:txBody>
                    <a:bodyPr/>
                    <a:lstStyle/>
                    <a:p>
                      <a:pPr algn="ctr"/>
                      <a:r>
                        <a:rPr lang="es-MX" sz="1200" b="1" dirty="0">
                          <a:latin typeface="American Typewriter" panose="02090604020004020304" pitchFamily="18" charset="77"/>
                        </a:rPr>
                        <a:t>Regale una lectura en vo zalta a su hija o hijo, durante 10 minutos.</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5647769"/>
                  </a:ext>
                </a:extLst>
              </a:tr>
              <a:tr h="341373">
                <a:tc rowSpan="4">
                  <a:txBody>
                    <a:bodyPr/>
                    <a:lstStyle/>
                    <a:p>
                      <a:pPr algn="ctr"/>
                      <a:r>
                        <a:rPr lang="es-MX" sz="1200" dirty="0">
                          <a:latin typeface="American Typewriter" panose="02090604020004020304" pitchFamily="18" charset="77"/>
                        </a:rPr>
                        <a:t>Actividades para aprender </a:t>
                      </a:r>
                    </a:p>
                    <a:p>
                      <a:pPr algn="ctr"/>
                      <a:r>
                        <a:rPr lang="es-MX" sz="1200" dirty="0">
                          <a:latin typeface="American Typewriter" panose="02090604020004020304" pitchFamily="18" charset="77"/>
                        </a:rPr>
                        <a:t>60 min</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200" b="1" dirty="0">
                          <a:latin typeface="American Typewriter" panose="02090604020004020304" pitchFamily="18" charset="77"/>
                        </a:rPr>
                        <a:t>Lenguaje y comunicación</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5349511"/>
                  </a:ext>
                </a:extLst>
              </a:tr>
              <a:tr h="1567126">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900" dirty="0">
                          <a:latin typeface="American Typewriter" panose="02090604020004020304" pitchFamily="18" charset="77"/>
                        </a:rPr>
                        <a:t>Dígale a su hija (o) la siguiente rima: </a:t>
                      </a:r>
                    </a:p>
                    <a:p>
                      <a:r>
                        <a:rPr lang="es-MX" sz="900" i="1" dirty="0">
                          <a:latin typeface="American Typewriter" panose="02090604020004020304" pitchFamily="18" charset="77"/>
                        </a:rPr>
                        <a:t>El conejo rabito </a:t>
                      </a:r>
                    </a:p>
                    <a:p>
                      <a:r>
                        <a:rPr lang="es-MX" sz="900" i="1" dirty="0">
                          <a:latin typeface="American Typewriter" panose="02090604020004020304" pitchFamily="18" charset="77"/>
                        </a:rPr>
                        <a:t>Se metió en su huequito </a:t>
                      </a:r>
                    </a:p>
                    <a:p>
                      <a:r>
                        <a:rPr lang="es-MX" sz="900" i="1" dirty="0">
                          <a:latin typeface="American Typewriter" panose="02090604020004020304" pitchFamily="18" charset="77"/>
                        </a:rPr>
                        <a:t>Calientito se durmió y </a:t>
                      </a:r>
                    </a:p>
                    <a:p>
                      <a:r>
                        <a:rPr lang="es-MX" sz="900" i="1" dirty="0">
                          <a:latin typeface="American Typewriter" panose="02090604020004020304" pitchFamily="18" charset="77"/>
                        </a:rPr>
                        <a:t>De mañanas e despertó. </a:t>
                      </a:r>
                    </a:p>
                    <a:p>
                      <a:r>
                        <a:rPr lang="es-MX" sz="900" dirty="0">
                          <a:latin typeface="American Typewriter" panose="02090604020004020304" pitchFamily="18" charset="77"/>
                        </a:rPr>
                        <a:t>Pídale a su hija (o) que la repita varias veces;</a:t>
                      </a:r>
                    </a:p>
                    <a:p>
                      <a:r>
                        <a:rPr lang="es-MX" sz="900" dirty="0">
                          <a:latin typeface="American Typewriter" panose="02090604020004020304" pitchFamily="18" charset="77"/>
                        </a:rPr>
                        <a:t>Apóyelo para cambiar de orden las palabras que conforman la rima para que aprecien la diferencia de cuando no se respeta la rima. Por ejemplo, en la rima anterior, cambiando el orden: </a:t>
                      </a:r>
                    </a:p>
                    <a:p>
                      <a:r>
                        <a:rPr lang="es-MX" sz="900" i="1" dirty="0">
                          <a:latin typeface="American Typewriter" panose="02090604020004020304" pitchFamily="18" charset="77"/>
                        </a:rPr>
                        <a:t>El conejo rabito </a:t>
                      </a:r>
                    </a:p>
                    <a:p>
                      <a:r>
                        <a:rPr lang="es-MX" sz="900" i="1" dirty="0">
                          <a:latin typeface="American Typewriter" panose="02090604020004020304" pitchFamily="18" charset="77"/>
                        </a:rPr>
                        <a:t>Calientito se metió en su huequillo</a:t>
                      </a:r>
                    </a:p>
                    <a:p>
                      <a:r>
                        <a:rPr lang="es-MX" sz="900" i="1" dirty="0">
                          <a:latin typeface="American Typewriter" panose="02090604020004020304" pitchFamily="18" charset="77"/>
                        </a:rPr>
                        <a:t> Y despertó de mañana. </a:t>
                      </a:r>
                    </a:p>
                    <a:p>
                      <a:r>
                        <a:rPr lang="es-MX" sz="900" dirty="0">
                          <a:latin typeface="American Typewriter" panose="02090604020004020304" pitchFamily="18" charset="77"/>
                        </a:rPr>
                        <a:t>Platique con ella o el acerca de las rimas. Explíquele que una rima se forma cuando los sonidos de las palabras se parecen o son iguales en su última sílaba.</a:t>
                      </a:r>
                      <a:endParaRPr lang="es-MX" sz="900" b="1" dirty="0">
                        <a:solidFill>
                          <a:srgbClr val="FF0000"/>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9942313"/>
                  </a:ext>
                </a:extLst>
              </a:tr>
              <a:tr h="292240">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200" b="1" dirty="0">
                          <a:latin typeface="American Typewriter" panose="02090604020004020304" pitchFamily="18" charset="77"/>
                        </a:rPr>
                        <a:t>Pensamiento matemático</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2198476"/>
                  </a:ext>
                </a:extLst>
              </a:tr>
              <a:tr h="530380">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Apoye a su hija (o) a realizar el ejercicio del libro de la Maestra Pati:</a:t>
                      </a:r>
                    </a:p>
                    <a:p>
                      <a:r>
                        <a:rPr lang="es-MX" sz="1200" dirty="0">
                          <a:latin typeface="American Typewriter" panose="02090604020004020304" pitchFamily="18" charset="77"/>
                        </a:rPr>
                        <a:t>• Preescolar 1. Si el niño (a) tiene entre 3 y 4 años: Página 26. </a:t>
                      </a:r>
                    </a:p>
                    <a:p>
                      <a:r>
                        <a:rPr lang="es-MX" sz="1200" dirty="0">
                          <a:latin typeface="American Typewriter" panose="02090604020004020304" pitchFamily="18" charset="77"/>
                        </a:rPr>
                        <a:t>• Preescolar 2. Si el niño (a) tiene entre 4 y 5 años: Página 26. </a:t>
                      </a:r>
                    </a:p>
                    <a:p>
                      <a:r>
                        <a:rPr lang="es-MX" sz="1200" dirty="0">
                          <a:latin typeface="American Typewriter" panose="02090604020004020304" pitchFamily="18" charset="77"/>
                        </a:rPr>
                        <a:t>• Preescolar 3. Si el niño (a) tiene entre 5 y 6 años: Página 26.</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8941603"/>
                  </a:ext>
                </a:extLst>
              </a:tr>
              <a:tr h="742323">
                <a:tc>
                  <a:txBody>
                    <a:bodyPr/>
                    <a:lstStyle/>
                    <a:p>
                      <a:pPr algn="ctr"/>
                      <a:r>
                        <a:rPr lang="es-MX" sz="1200" dirty="0">
                          <a:latin typeface="American Typewriter" panose="02090604020004020304" pitchFamily="18" charset="77"/>
                        </a:rPr>
                        <a:t>Carpeta de evidencias </a:t>
                      </a:r>
                    </a:p>
                    <a:p>
                      <a:pPr algn="ctr"/>
                      <a:r>
                        <a:rPr lang="es-MX" sz="1200" dirty="0">
                          <a:latin typeface="American Typewriter" panose="02090604020004020304" pitchFamily="18" charset="77"/>
                        </a:rPr>
                        <a:t>10 min</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Reflexione con su hija o hijo sobre las actividades realizadas: que le gustó, que no le gustó, que aprendió. Platique sobre sus producciones (dibujos, grafías, etcétera) y guárdelas en la Carpeta de Evidencias, </a:t>
                      </a:r>
                      <a:r>
                        <a:rPr lang="es-MX" sz="1200" b="1" dirty="0">
                          <a:solidFill>
                            <a:srgbClr val="FF0000"/>
                          </a:solidFill>
                          <a:latin typeface="American Typewriter" panose="02090604020004020304" pitchFamily="18" charset="77"/>
                        </a:rPr>
                        <a:t>anotando la fecha en que las realizó y el nombre completo del alumno.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1019282"/>
                  </a:ext>
                </a:extLst>
              </a:tr>
              <a:tr h="277738">
                <a:tc gridSpan="2">
                  <a:txBody>
                    <a:bodyPr/>
                    <a:lstStyle/>
                    <a:p>
                      <a:pPr algn="ctr"/>
                      <a:r>
                        <a:rPr lang="es-MX" sz="1200" b="1" dirty="0">
                          <a:latin typeface="American Typewriter" panose="02090604020004020304" pitchFamily="18" charset="77"/>
                        </a:rPr>
                        <a:t>Realicen una pausa activa</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582689"/>
                  </a:ext>
                </a:extLst>
              </a:tr>
            </a:tbl>
          </a:graphicData>
        </a:graphic>
      </p:graphicFrame>
    </p:spTree>
    <p:extLst>
      <p:ext uri="{BB962C8B-B14F-4D97-AF65-F5344CB8AC3E}">
        <p14:creationId xmlns:p14="http://schemas.microsoft.com/office/powerpoint/2010/main" val="2438018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Alexa (aalexandralucia) en Pinterest">
            <a:extLst>
              <a:ext uri="{FF2B5EF4-FFF2-40B4-BE49-F238E27FC236}">
                <a16:creationId xmlns:a16="http://schemas.microsoft.com/office/drawing/2014/main" id="{1034754C-56F0-7648-BBC5-FED3363D86D5}"/>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400000">
            <a:off x="1127918" y="-1143001"/>
            <a:ext cx="6858000" cy="914400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9F7DD768-9029-7A48-85B9-64B4C1C8F4F8}"/>
              </a:ext>
            </a:extLst>
          </p:cNvPr>
          <p:cNvSpPr txBox="1"/>
          <p:nvPr/>
        </p:nvSpPr>
        <p:spPr>
          <a:xfrm>
            <a:off x="949358" y="657254"/>
            <a:ext cx="7245283" cy="523220"/>
          </a:xfrm>
          <a:prstGeom prst="rect">
            <a:avLst/>
          </a:prstGeom>
          <a:noFill/>
        </p:spPr>
        <p:txBody>
          <a:bodyPr wrap="square" rtlCol="0">
            <a:spAutoFit/>
          </a:bodyPr>
          <a:lstStyle/>
          <a:p>
            <a:pPr algn="ctr"/>
            <a:r>
              <a:rPr lang="es-MX" sz="2800" dirty="0">
                <a:latin typeface="Bogwood - Free For Personal Use" panose="02000500000000000000" pitchFamily="2" charset="0"/>
              </a:rPr>
              <a:t>Primero, segundo y tercer  grado</a:t>
            </a:r>
          </a:p>
        </p:txBody>
      </p:sp>
      <p:graphicFrame>
        <p:nvGraphicFramePr>
          <p:cNvPr id="2" name="Tabla 2">
            <a:extLst>
              <a:ext uri="{FF2B5EF4-FFF2-40B4-BE49-F238E27FC236}">
                <a16:creationId xmlns:a16="http://schemas.microsoft.com/office/drawing/2014/main" id="{B0C64167-D420-7042-958E-DD8B07E3CE72}"/>
              </a:ext>
            </a:extLst>
          </p:cNvPr>
          <p:cNvGraphicFramePr>
            <a:graphicFrameLocks noGrp="1"/>
          </p:cNvGraphicFramePr>
          <p:nvPr>
            <p:extLst>
              <p:ext uri="{D42A27DB-BD31-4B8C-83A1-F6EECF244321}">
                <p14:modId xmlns:p14="http://schemas.microsoft.com/office/powerpoint/2010/main" val="1605341265"/>
              </p:ext>
            </p:extLst>
          </p:nvPr>
        </p:nvGraphicFramePr>
        <p:xfrm>
          <a:off x="949358" y="1180474"/>
          <a:ext cx="7245282" cy="4859279"/>
        </p:xfrm>
        <a:graphic>
          <a:graphicData uri="http://schemas.openxmlformats.org/drawingml/2006/table">
            <a:tbl>
              <a:tblPr firstRow="1" bandRow="1">
                <a:tableStyleId>{5C22544A-7EE6-4342-B048-85BDC9FD1C3A}</a:tableStyleId>
              </a:tblPr>
              <a:tblGrid>
                <a:gridCol w="1149265">
                  <a:extLst>
                    <a:ext uri="{9D8B030D-6E8A-4147-A177-3AD203B41FA5}">
                      <a16:colId xmlns:a16="http://schemas.microsoft.com/office/drawing/2014/main" val="2821800727"/>
                    </a:ext>
                  </a:extLst>
                </a:gridCol>
                <a:gridCol w="6096017">
                  <a:extLst>
                    <a:ext uri="{9D8B030D-6E8A-4147-A177-3AD203B41FA5}">
                      <a16:colId xmlns:a16="http://schemas.microsoft.com/office/drawing/2014/main" val="2572857259"/>
                    </a:ext>
                  </a:extLst>
                </a:gridCol>
              </a:tblGrid>
              <a:tr h="324214">
                <a:tc gridSpan="2">
                  <a:txBody>
                    <a:bodyPr/>
                    <a:lstStyle/>
                    <a:p>
                      <a:pPr algn="ctr"/>
                      <a:r>
                        <a:rPr lang="es-MX" sz="1200">
                          <a:solidFill>
                            <a:schemeClr val="tx1"/>
                          </a:solidFill>
                          <a:latin typeface="American Typewriter" panose="02090604020004020304" pitchFamily="18" charset="77"/>
                        </a:rPr>
                        <a:t>Viernes </a:t>
                      </a:r>
                      <a:r>
                        <a:rPr lang="es-MX" sz="1200" dirty="0">
                          <a:solidFill>
                            <a:schemeClr val="tx1"/>
                          </a:solidFill>
                          <a:latin typeface="American Typewriter" panose="02090604020004020304" pitchFamily="18" charset="77"/>
                        </a:rPr>
                        <a:t>15 de enero de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2286293"/>
                  </a:ext>
                </a:extLst>
              </a:tr>
              <a:tr h="320473">
                <a:tc gridSpan="2">
                  <a:txBody>
                    <a:bodyPr/>
                    <a:lstStyle/>
                    <a:p>
                      <a:pPr algn="ctr"/>
                      <a:r>
                        <a:rPr lang="es-MX" sz="1200" b="1" dirty="0">
                          <a:latin typeface="American Typewriter" panose="02090604020004020304" pitchFamily="18" charset="77"/>
                        </a:rPr>
                        <a:t>Regale una lectura en vo zalta a su hija o hijo, durante 10 minutos.</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5647769"/>
                  </a:ext>
                </a:extLst>
              </a:tr>
              <a:tr h="341373">
                <a:tc rowSpan="4">
                  <a:txBody>
                    <a:bodyPr/>
                    <a:lstStyle/>
                    <a:p>
                      <a:pPr algn="ctr"/>
                      <a:r>
                        <a:rPr lang="es-MX" sz="1200" dirty="0">
                          <a:latin typeface="American Typewriter" panose="02090604020004020304" pitchFamily="18" charset="77"/>
                        </a:rPr>
                        <a:t>Actividades para aprender </a:t>
                      </a:r>
                    </a:p>
                    <a:p>
                      <a:pPr algn="ctr"/>
                      <a:r>
                        <a:rPr lang="es-MX" sz="1200" dirty="0">
                          <a:latin typeface="American Typewriter" panose="02090604020004020304" pitchFamily="18" charset="77"/>
                        </a:rPr>
                        <a:t>60 min</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MX" sz="1200" b="1" dirty="0">
                          <a:latin typeface="American Typewriter" panose="02090604020004020304" pitchFamily="18" charset="77"/>
                        </a:rPr>
                        <a:t>Arte</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5349511"/>
                  </a:ext>
                </a:extLst>
              </a:tr>
              <a:tr h="925801">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Dígale a su hija (o) que jugaran a mover el cuerpo. Coméntele que esto será poco a poco: comenzaran con los pies; después la cintura, los brazos, las muñecas, los hombros, la cabeza. Póngale diferentes canciones y jueguen a mover las partes del cuerpo, de acuerdo con el ritmo de cada canción.</a:t>
                      </a:r>
                      <a:endParaRPr lang="es-MX" sz="1200" b="1" dirty="0">
                        <a:solidFill>
                          <a:srgbClr val="FF0000"/>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9942313"/>
                  </a:ext>
                </a:extLst>
              </a:tr>
              <a:tr h="292240">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b="1" dirty="0">
                          <a:latin typeface="American Typewriter" panose="02090604020004020304" pitchFamily="18" charset="77"/>
                        </a:rPr>
                        <a:t>Mundo natural y social</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2198476"/>
                  </a:ext>
                </a:extLst>
              </a:tr>
              <a:tr h="530380">
                <a:tc vMerge="1">
                  <a:txBody>
                    <a:bodyPr/>
                    <a:lstStyle/>
                    <a:p>
                      <a:endParaRPr lang="es-MX"/>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Coloque a su hija o hijo al lado de usted y pregúntele: ¿Cómo somos? ¿Quién es más grande? ¿Crees que siempre has sido así? ¿Crees que siempre yo he sido de este tamaño? Muestre a su hijo o hija fotos de usted de diferentes edades, también muéstrele fotos de el o ella cuando estaba mas pequeño (a) y fotos donde este toda la familia. Pregúntele: ¿Quién está ahí? ¿Cómo son? ¿Dónde vivimos? Señale donde esta ella o el y pregúntele: ¿Eres igual? ¿Tus manos son del mismo tamaño? ¿Cómo eras? Finalmente, dígale lo que el o ella significa para usted y pídale que haga un dibujo sobre sí mismo (a).</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8941603"/>
                  </a:ext>
                </a:extLst>
              </a:tr>
              <a:tr h="742323">
                <a:tc>
                  <a:txBody>
                    <a:bodyPr/>
                    <a:lstStyle/>
                    <a:p>
                      <a:pPr algn="ctr"/>
                      <a:r>
                        <a:rPr lang="es-MX" sz="1200" dirty="0">
                          <a:latin typeface="American Typewriter" panose="02090604020004020304" pitchFamily="18" charset="77"/>
                        </a:rPr>
                        <a:t>Carpeta de evidencias </a:t>
                      </a:r>
                    </a:p>
                    <a:p>
                      <a:pPr algn="ctr"/>
                      <a:r>
                        <a:rPr lang="es-MX" sz="1200" dirty="0">
                          <a:latin typeface="American Typewriter" panose="02090604020004020304" pitchFamily="18" charset="77"/>
                        </a:rPr>
                        <a:t>10 min</a:t>
                      </a:r>
                      <a:endParaRPr lang="es-MX" sz="1200"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200" dirty="0">
                          <a:latin typeface="American Typewriter" panose="02090604020004020304" pitchFamily="18" charset="77"/>
                        </a:rPr>
                        <a:t>Reflexione con su hija o hijo sobre las actividades realizadas: que le gustó, que no le gustó, que aprendió. Platique sobre sus producciones (dibujos, grafías, etcétera) y guárdelas en la Carpeta de Evidencias, </a:t>
                      </a:r>
                      <a:r>
                        <a:rPr lang="es-MX" sz="1200" b="1" dirty="0">
                          <a:solidFill>
                            <a:srgbClr val="FF0000"/>
                          </a:solidFill>
                          <a:latin typeface="American Typewriter" panose="02090604020004020304" pitchFamily="18" charset="77"/>
                        </a:rPr>
                        <a:t>anotando la fecha en que las realizó y el nombre completo del alumno.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1019282"/>
                  </a:ext>
                </a:extLst>
              </a:tr>
              <a:tr h="277738">
                <a:tc gridSpan="2">
                  <a:txBody>
                    <a:bodyPr/>
                    <a:lstStyle/>
                    <a:p>
                      <a:pPr algn="ctr"/>
                      <a:r>
                        <a:rPr lang="es-MX" sz="1200" b="1" dirty="0">
                          <a:latin typeface="American Typewriter" panose="02090604020004020304" pitchFamily="18" charset="77"/>
                        </a:rPr>
                        <a:t>Realicen una pausa activa</a:t>
                      </a:r>
                      <a:endParaRPr lang="es-MX" sz="1200" b="1" dirty="0">
                        <a:solidFill>
                          <a:schemeClr val="tx1"/>
                        </a:solidFill>
                        <a:latin typeface="American Typewriter" panose="02090604020004020304" pitchFamily="18"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582689"/>
                  </a:ext>
                </a:extLst>
              </a:tr>
            </a:tbl>
          </a:graphicData>
        </a:graphic>
      </p:graphicFrame>
    </p:spTree>
    <p:extLst>
      <p:ext uri="{BB962C8B-B14F-4D97-AF65-F5344CB8AC3E}">
        <p14:creationId xmlns:p14="http://schemas.microsoft.com/office/powerpoint/2010/main" val="257647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2">
            <a:extLst>
              <a:ext uri="{FF2B5EF4-FFF2-40B4-BE49-F238E27FC236}">
                <a16:creationId xmlns:a16="http://schemas.microsoft.com/office/drawing/2014/main" id="{293C21B6-401A-014C-92EB-1BF4A159AA55}"/>
              </a:ext>
            </a:extLst>
          </p:cNvPr>
          <p:cNvGraphicFramePr>
            <a:graphicFrameLocks noGrp="1"/>
          </p:cNvGraphicFramePr>
          <p:nvPr>
            <p:extLst>
              <p:ext uri="{D42A27DB-BD31-4B8C-83A1-F6EECF244321}">
                <p14:modId xmlns:p14="http://schemas.microsoft.com/office/powerpoint/2010/main" val="3461891456"/>
              </p:ext>
            </p:extLst>
          </p:nvPr>
        </p:nvGraphicFramePr>
        <p:xfrm>
          <a:off x="373004" y="1198677"/>
          <a:ext cx="8397986" cy="652762"/>
        </p:xfrm>
        <a:graphic>
          <a:graphicData uri="http://schemas.openxmlformats.org/drawingml/2006/table">
            <a:tbl>
              <a:tblPr firstRow="1" bandRow="1">
                <a:tableStyleId>{5C22544A-7EE6-4342-B048-85BDC9FD1C3A}</a:tableStyleId>
              </a:tblPr>
              <a:tblGrid>
                <a:gridCol w="4198993">
                  <a:extLst>
                    <a:ext uri="{9D8B030D-6E8A-4147-A177-3AD203B41FA5}">
                      <a16:colId xmlns:a16="http://schemas.microsoft.com/office/drawing/2014/main" val="103250537"/>
                    </a:ext>
                  </a:extLst>
                </a:gridCol>
                <a:gridCol w="4198993">
                  <a:extLst>
                    <a:ext uri="{9D8B030D-6E8A-4147-A177-3AD203B41FA5}">
                      <a16:colId xmlns:a16="http://schemas.microsoft.com/office/drawing/2014/main" val="2363808854"/>
                    </a:ext>
                  </a:extLst>
                </a:gridCol>
              </a:tblGrid>
              <a:tr h="326381">
                <a:tc gridSpan="2">
                  <a:txBody>
                    <a:bodyPr/>
                    <a:lstStyle/>
                    <a:p>
                      <a:r>
                        <a:rPr lang="es-MX" sz="1200" dirty="0">
                          <a:latin typeface="American Typewriter" panose="02090604020004020304" pitchFamily="18" charset="77"/>
                        </a:rPr>
                        <a:t>Semana del 11 al 15 de enero del 2021</a:t>
                      </a:r>
                    </a:p>
                  </a:txBody>
                  <a:tcPr/>
                </a:tc>
                <a:tc hMerge="1">
                  <a:txBody>
                    <a:bodyPr/>
                    <a:lstStyle/>
                    <a:p>
                      <a:endParaRPr lang="es-MX" dirty="0"/>
                    </a:p>
                  </a:txBody>
                  <a:tcPr/>
                </a:tc>
                <a:extLst>
                  <a:ext uri="{0D108BD9-81ED-4DB2-BD59-A6C34878D82A}">
                    <a16:rowId xmlns:a16="http://schemas.microsoft.com/office/drawing/2014/main" val="318361381"/>
                  </a:ext>
                </a:extLst>
              </a:tr>
              <a:tr h="326381">
                <a:tc>
                  <a:txBody>
                    <a:bodyPr/>
                    <a:lstStyle/>
                    <a:p>
                      <a:r>
                        <a:rPr lang="es-MX" sz="1200" dirty="0">
                          <a:latin typeface="American Typewriter" panose="02090604020004020304" pitchFamily="18" charset="77"/>
                        </a:rPr>
                        <a:t>Nombre del alumno</a:t>
                      </a:r>
                    </a:p>
                  </a:txBody>
                  <a:tcPr/>
                </a:tc>
                <a:tc>
                  <a:txBody>
                    <a:bodyPr/>
                    <a:lstStyle/>
                    <a:p>
                      <a:endParaRPr lang="es-MX" sz="1200" dirty="0">
                        <a:latin typeface="American Typewriter" panose="02090604020004020304" pitchFamily="18" charset="77"/>
                      </a:endParaRPr>
                    </a:p>
                  </a:txBody>
                  <a:tcPr/>
                </a:tc>
                <a:extLst>
                  <a:ext uri="{0D108BD9-81ED-4DB2-BD59-A6C34878D82A}">
                    <a16:rowId xmlns:a16="http://schemas.microsoft.com/office/drawing/2014/main" val="4201518633"/>
                  </a:ext>
                </a:extLst>
              </a:tr>
            </a:tbl>
          </a:graphicData>
        </a:graphic>
      </p:graphicFrame>
      <p:graphicFrame>
        <p:nvGraphicFramePr>
          <p:cNvPr id="3" name="Tabla 3">
            <a:extLst>
              <a:ext uri="{FF2B5EF4-FFF2-40B4-BE49-F238E27FC236}">
                <a16:creationId xmlns:a16="http://schemas.microsoft.com/office/drawing/2014/main" id="{A93545F1-72DF-1144-B763-5BE846FE2EAB}"/>
              </a:ext>
            </a:extLst>
          </p:cNvPr>
          <p:cNvGraphicFramePr>
            <a:graphicFrameLocks noGrp="1"/>
          </p:cNvGraphicFramePr>
          <p:nvPr>
            <p:extLst>
              <p:ext uri="{D42A27DB-BD31-4B8C-83A1-F6EECF244321}">
                <p14:modId xmlns:p14="http://schemas.microsoft.com/office/powerpoint/2010/main" val="1319389162"/>
              </p:ext>
            </p:extLst>
          </p:nvPr>
        </p:nvGraphicFramePr>
        <p:xfrm>
          <a:off x="373005" y="1986282"/>
          <a:ext cx="8397986" cy="1401689"/>
        </p:xfrm>
        <a:graphic>
          <a:graphicData uri="http://schemas.openxmlformats.org/drawingml/2006/table">
            <a:tbl>
              <a:tblPr firstRow="1" bandRow="1">
                <a:tableStyleId>{5C22544A-7EE6-4342-B048-85BDC9FD1C3A}</a:tableStyleId>
              </a:tblPr>
              <a:tblGrid>
                <a:gridCol w="4198993">
                  <a:extLst>
                    <a:ext uri="{9D8B030D-6E8A-4147-A177-3AD203B41FA5}">
                      <a16:colId xmlns:a16="http://schemas.microsoft.com/office/drawing/2014/main" val="1758846128"/>
                    </a:ext>
                  </a:extLst>
                </a:gridCol>
                <a:gridCol w="4198993">
                  <a:extLst>
                    <a:ext uri="{9D8B030D-6E8A-4147-A177-3AD203B41FA5}">
                      <a16:colId xmlns:a16="http://schemas.microsoft.com/office/drawing/2014/main" val="1984502046"/>
                    </a:ext>
                  </a:extLst>
                </a:gridCol>
              </a:tblGrid>
              <a:tr h="255563">
                <a:tc gridSpan="2">
                  <a:txBody>
                    <a:bodyPr/>
                    <a:lstStyle/>
                    <a:p>
                      <a:pPr algn="ctr"/>
                      <a:r>
                        <a:rPr lang="es-MX" sz="1200" dirty="0">
                          <a:latin typeface="American Typewriter" panose="02090604020004020304" pitchFamily="18" charset="77"/>
                        </a:rPr>
                        <a:t>Educación socioemocional</a:t>
                      </a:r>
                    </a:p>
                  </a:txBody>
                  <a:tcPr/>
                </a:tc>
                <a:tc hMerge="1">
                  <a:txBody>
                    <a:bodyPr/>
                    <a:lstStyle/>
                    <a:p>
                      <a:endParaRPr lang="es-MX" dirty="0"/>
                    </a:p>
                  </a:txBody>
                  <a:tcPr/>
                </a:tc>
                <a:extLst>
                  <a:ext uri="{0D108BD9-81ED-4DB2-BD59-A6C34878D82A}">
                    <a16:rowId xmlns:a16="http://schemas.microsoft.com/office/drawing/2014/main" val="320991055"/>
                  </a:ext>
                </a:extLst>
              </a:tr>
              <a:tr h="255563">
                <a:tc>
                  <a:txBody>
                    <a:bodyPr/>
                    <a:lstStyle/>
                    <a:p>
                      <a:r>
                        <a:rPr lang="es-MX" sz="1200" b="1" dirty="0">
                          <a:latin typeface="American Typewriter" panose="02090604020004020304" pitchFamily="18" charset="77"/>
                        </a:rPr>
                        <a:t>Organizador curricular 1</a:t>
                      </a:r>
                    </a:p>
                  </a:txBody>
                  <a:tcPr/>
                </a:tc>
                <a:tc rowSpan="4">
                  <a:txBody>
                    <a:bodyPr/>
                    <a:lstStyle/>
                    <a:p>
                      <a:r>
                        <a:rPr lang="es-MX" sz="1200" dirty="0">
                          <a:latin typeface="American Typewriter" panose="02090604020004020304" pitchFamily="18" charset="77"/>
                        </a:rPr>
                        <a:t>Identifica  y nombra sus características personales: ¿cómo es físicamente?, ¿Qué le gusta?, ¿Qué no le gusta?, ¿Qué se le facilita? , ¿Qué se le dificulta?</a:t>
                      </a:r>
                    </a:p>
                  </a:txBody>
                  <a:tcPr/>
                </a:tc>
                <a:extLst>
                  <a:ext uri="{0D108BD9-81ED-4DB2-BD59-A6C34878D82A}">
                    <a16:rowId xmlns:a16="http://schemas.microsoft.com/office/drawing/2014/main" val="285992897"/>
                  </a:ext>
                </a:extLst>
              </a:tr>
              <a:tr h="255563">
                <a:tc>
                  <a:txBody>
                    <a:bodyPr/>
                    <a:lstStyle/>
                    <a:p>
                      <a:r>
                        <a:rPr lang="es-MX" sz="1200" dirty="0">
                          <a:latin typeface="American Typewriter" panose="02090604020004020304" pitchFamily="18" charset="77"/>
                        </a:rPr>
                        <a:t>Auto-conocimiento</a:t>
                      </a:r>
                    </a:p>
                  </a:txBody>
                  <a:tcPr/>
                </a:tc>
                <a:tc vMerge="1">
                  <a:txBody>
                    <a:bodyPr/>
                    <a:lstStyle/>
                    <a:p>
                      <a:endParaRPr lang="es-MX" dirty="0"/>
                    </a:p>
                  </a:txBody>
                  <a:tcPr/>
                </a:tc>
                <a:extLst>
                  <a:ext uri="{0D108BD9-81ED-4DB2-BD59-A6C34878D82A}">
                    <a16:rowId xmlns:a16="http://schemas.microsoft.com/office/drawing/2014/main" val="1230422485"/>
                  </a:ext>
                </a:extLst>
              </a:tr>
              <a:tr h="255563">
                <a:tc>
                  <a:txBody>
                    <a:bodyPr/>
                    <a:lstStyle/>
                    <a:p>
                      <a:r>
                        <a:rPr lang="es-MX" sz="1200" b="1" dirty="0">
                          <a:latin typeface="American Typewriter" panose="02090604020004020304" pitchFamily="18" charset="77"/>
                        </a:rPr>
                        <a:t>Organizador curricular </a:t>
                      </a:r>
                      <a:r>
                        <a:rPr lang="es-MX" sz="1200" dirty="0">
                          <a:latin typeface="American Typewriter" panose="02090604020004020304" pitchFamily="18" charset="77"/>
                        </a:rPr>
                        <a:t>2</a:t>
                      </a:r>
                    </a:p>
                  </a:txBody>
                  <a:tcPr/>
                </a:tc>
                <a:tc vMerge="1">
                  <a:txBody>
                    <a:bodyPr/>
                    <a:lstStyle/>
                    <a:p>
                      <a:endParaRPr lang="es-MX" dirty="0"/>
                    </a:p>
                  </a:txBody>
                  <a:tcPr/>
                </a:tc>
                <a:extLst>
                  <a:ext uri="{0D108BD9-81ED-4DB2-BD59-A6C34878D82A}">
                    <a16:rowId xmlns:a16="http://schemas.microsoft.com/office/drawing/2014/main" val="4027676693"/>
                  </a:ext>
                </a:extLst>
              </a:tr>
              <a:tr h="304409">
                <a:tc>
                  <a:txBody>
                    <a:bodyPr/>
                    <a:lstStyle/>
                    <a:p>
                      <a:r>
                        <a:rPr lang="es-MX" sz="1200" dirty="0">
                          <a:latin typeface="American Typewriter" panose="02090604020004020304" pitchFamily="18" charset="77"/>
                        </a:rPr>
                        <a:t>Autoestima</a:t>
                      </a:r>
                    </a:p>
                  </a:txBody>
                  <a:tcPr/>
                </a:tc>
                <a:tc vMerge="1">
                  <a:txBody>
                    <a:bodyPr/>
                    <a:lstStyle/>
                    <a:p>
                      <a:endParaRPr lang="es-MX" dirty="0"/>
                    </a:p>
                  </a:txBody>
                  <a:tcPr/>
                </a:tc>
                <a:extLst>
                  <a:ext uri="{0D108BD9-81ED-4DB2-BD59-A6C34878D82A}">
                    <a16:rowId xmlns:a16="http://schemas.microsoft.com/office/drawing/2014/main" val="149332985"/>
                  </a:ext>
                </a:extLst>
              </a:tr>
            </a:tbl>
          </a:graphicData>
        </a:graphic>
      </p:graphicFrame>
      <p:graphicFrame>
        <p:nvGraphicFramePr>
          <p:cNvPr id="4" name="Tabla 4">
            <a:extLst>
              <a:ext uri="{FF2B5EF4-FFF2-40B4-BE49-F238E27FC236}">
                <a16:creationId xmlns:a16="http://schemas.microsoft.com/office/drawing/2014/main" id="{601974C3-9A80-8A48-9815-B981BF2777AB}"/>
              </a:ext>
            </a:extLst>
          </p:cNvPr>
          <p:cNvGraphicFramePr>
            <a:graphicFrameLocks noGrp="1"/>
          </p:cNvGraphicFramePr>
          <p:nvPr>
            <p:extLst>
              <p:ext uri="{D42A27DB-BD31-4B8C-83A1-F6EECF244321}">
                <p14:modId xmlns:p14="http://schemas.microsoft.com/office/powerpoint/2010/main" val="370216994"/>
              </p:ext>
            </p:extLst>
          </p:nvPr>
        </p:nvGraphicFramePr>
        <p:xfrm>
          <a:off x="373006" y="3470029"/>
          <a:ext cx="8397985" cy="1125416"/>
        </p:xfrm>
        <a:graphic>
          <a:graphicData uri="http://schemas.openxmlformats.org/drawingml/2006/table">
            <a:tbl>
              <a:tblPr firstRow="1" bandRow="1">
                <a:tableStyleId>{5C22544A-7EE6-4342-B048-85BDC9FD1C3A}</a:tableStyleId>
              </a:tblPr>
              <a:tblGrid>
                <a:gridCol w="8397985">
                  <a:extLst>
                    <a:ext uri="{9D8B030D-6E8A-4147-A177-3AD203B41FA5}">
                      <a16:colId xmlns:a16="http://schemas.microsoft.com/office/drawing/2014/main" val="1864790118"/>
                    </a:ext>
                  </a:extLst>
                </a:gridCol>
              </a:tblGrid>
              <a:tr h="281354">
                <a:tc>
                  <a:txBody>
                    <a:bodyPr/>
                    <a:lstStyle/>
                    <a:p>
                      <a:r>
                        <a:rPr lang="es-MX" sz="1200" dirty="0"/>
                        <a:t>INDICADORES</a:t>
                      </a:r>
                    </a:p>
                  </a:txBody>
                  <a:tcPr/>
                </a:tc>
                <a:extLst>
                  <a:ext uri="{0D108BD9-81ED-4DB2-BD59-A6C34878D82A}">
                    <a16:rowId xmlns:a16="http://schemas.microsoft.com/office/drawing/2014/main" val="383440170"/>
                  </a:ext>
                </a:extLst>
              </a:tr>
              <a:tr h="281354">
                <a:tc>
                  <a:txBody>
                    <a:bodyPr/>
                    <a:lstStyle/>
                    <a:p>
                      <a:r>
                        <a:rPr lang="es-MX" sz="1200" dirty="0"/>
                        <a:t>Expresa que le gustó de la actividad</a:t>
                      </a:r>
                    </a:p>
                  </a:txBody>
                  <a:tcPr/>
                </a:tc>
                <a:extLst>
                  <a:ext uri="{0D108BD9-81ED-4DB2-BD59-A6C34878D82A}">
                    <a16:rowId xmlns:a16="http://schemas.microsoft.com/office/drawing/2014/main" val="1766405778"/>
                  </a:ext>
                </a:extLst>
              </a:tr>
              <a:tr h="281354">
                <a:tc>
                  <a:txBody>
                    <a:bodyPr/>
                    <a:lstStyle/>
                    <a:p>
                      <a:r>
                        <a:rPr lang="es-MX" sz="1200" dirty="0"/>
                        <a:t>Identifica que no le gusto de las actividades que realizó</a:t>
                      </a:r>
                    </a:p>
                  </a:txBody>
                  <a:tcPr/>
                </a:tc>
                <a:extLst>
                  <a:ext uri="{0D108BD9-81ED-4DB2-BD59-A6C34878D82A}">
                    <a16:rowId xmlns:a16="http://schemas.microsoft.com/office/drawing/2014/main" val="3628668416"/>
                  </a:ext>
                </a:extLst>
              </a:tr>
              <a:tr h="281354">
                <a:tc>
                  <a:txBody>
                    <a:bodyPr/>
                    <a:lstStyle/>
                    <a:p>
                      <a:r>
                        <a:rPr lang="es-MX" sz="1200" dirty="0"/>
                        <a:t>Describe su dificultad con alguna actividad</a:t>
                      </a:r>
                    </a:p>
                  </a:txBody>
                  <a:tcPr/>
                </a:tc>
                <a:extLst>
                  <a:ext uri="{0D108BD9-81ED-4DB2-BD59-A6C34878D82A}">
                    <a16:rowId xmlns:a16="http://schemas.microsoft.com/office/drawing/2014/main" val="2270669769"/>
                  </a:ext>
                </a:extLst>
              </a:tr>
            </a:tbl>
          </a:graphicData>
        </a:graphic>
      </p:graphicFrame>
      <p:graphicFrame>
        <p:nvGraphicFramePr>
          <p:cNvPr id="5" name="Tabla 5">
            <a:extLst>
              <a:ext uri="{FF2B5EF4-FFF2-40B4-BE49-F238E27FC236}">
                <a16:creationId xmlns:a16="http://schemas.microsoft.com/office/drawing/2014/main" id="{D688E3BC-9E98-5847-BF12-C5A859415907}"/>
              </a:ext>
            </a:extLst>
          </p:cNvPr>
          <p:cNvGraphicFramePr>
            <a:graphicFrameLocks noGrp="1"/>
          </p:cNvGraphicFramePr>
          <p:nvPr>
            <p:extLst>
              <p:ext uri="{D42A27DB-BD31-4B8C-83A1-F6EECF244321}">
                <p14:modId xmlns:p14="http://schemas.microsoft.com/office/powerpoint/2010/main" val="4139617906"/>
              </p:ext>
            </p:extLst>
          </p:nvPr>
        </p:nvGraphicFramePr>
        <p:xfrm>
          <a:off x="373005" y="4812713"/>
          <a:ext cx="8397985" cy="1664285"/>
        </p:xfrm>
        <a:graphic>
          <a:graphicData uri="http://schemas.openxmlformats.org/drawingml/2006/table">
            <a:tbl>
              <a:tblPr firstRow="1" bandRow="1">
                <a:tableStyleId>{5C22544A-7EE6-4342-B048-85BDC9FD1C3A}</a:tableStyleId>
              </a:tblPr>
              <a:tblGrid>
                <a:gridCol w="8397985">
                  <a:extLst>
                    <a:ext uri="{9D8B030D-6E8A-4147-A177-3AD203B41FA5}">
                      <a16:colId xmlns:a16="http://schemas.microsoft.com/office/drawing/2014/main" val="763527269"/>
                    </a:ext>
                  </a:extLst>
                </a:gridCol>
              </a:tblGrid>
              <a:tr h="345441">
                <a:tc>
                  <a:txBody>
                    <a:bodyPr/>
                    <a:lstStyle/>
                    <a:p>
                      <a:pPr algn="ctr"/>
                      <a:r>
                        <a:rPr lang="es-MX" sz="1400" dirty="0">
                          <a:latin typeface="American Typewriter" panose="02090604020004020304" pitchFamily="18" charset="77"/>
                        </a:rPr>
                        <a:t>Descripción del proceso del alumno</a:t>
                      </a:r>
                    </a:p>
                  </a:txBody>
                  <a:tcPr/>
                </a:tc>
                <a:extLst>
                  <a:ext uri="{0D108BD9-81ED-4DB2-BD59-A6C34878D82A}">
                    <a16:rowId xmlns:a16="http://schemas.microsoft.com/office/drawing/2014/main" val="1863555232"/>
                  </a:ext>
                </a:extLst>
              </a:tr>
              <a:tr h="1318844">
                <a:tc>
                  <a:txBody>
                    <a:bodyPr/>
                    <a:lstStyle/>
                    <a:p>
                      <a:pPr algn="ctr"/>
                      <a:endParaRPr lang="es-MX" sz="1400" dirty="0">
                        <a:latin typeface="American Typewriter" panose="02090604020004020304" pitchFamily="18" charset="77"/>
                      </a:endParaRPr>
                    </a:p>
                  </a:txBody>
                  <a:tcPr/>
                </a:tc>
                <a:extLst>
                  <a:ext uri="{0D108BD9-81ED-4DB2-BD59-A6C34878D82A}">
                    <a16:rowId xmlns:a16="http://schemas.microsoft.com/office/drawing/2014/main" val="532851157"/>
                  </a:ext>
                </a:extLst>
              </a:tr>
            </a:tbl>
          </a:graphicData>
        </a:graphic>
      </p:graphicFrame>
      <p:sp>
        <p:nvSpPr>
          <p:cNvPr id="6" name="Rectángulo 5">
            <a:extLst>
              <a:ext uri="{FF2B5EF4-FFF2-40B4-BE49-F238E27FC236}">
                <a16:creationId xmlns:a16="http://schemas.microsoft.com/office/drawing/2014/main" id="{A80EF354-9625-CE42-9935-AB7923D830B4}"/>
              </a:ext>
            </a:extLst>
          </p:cNvPr>
          <p:cNvSpPr/>
          <p:nvPr/>
        </p:nvSpPr>
        <p:spPr>
          <a:xfrm>
            <a:off x="38170" y="-6597"/>
            <a:ext cx="5002753" cy="1107996"/>
          </a:xfrm>
          <a:prstGeom prst="rect">
            <a:avLst/>
          </a:prstGeom>
          <a:noFill/>
        </p:spPr>
        <p:txBody>
          <a:bodyPr wrap="square" lIns="91440" tIns="45720" rIns="91440" bIns="45720">
            <a:spAutoFit/>
          </a:bodyPr>
          <a:lstStyle/>
          <a:p>
            <a:pPr algn="ctr"/>
            <a:r>
              <a:rPr lang="es-MX" sz="6600" b="1" dirty="0">
                <a:ln w="22225">
                  <a:solidFill>
                    <a:schemeClr val="accent2"/>
                  </a:solidFill>
                  <a:prstDash val="solid"/>
                </a:ln>
                <a:solidFill>
                  <a:schemeClr val="accent2">
                    <a:lumMod val="40000"/>
                    <a:lumOff val="60000"/>
                  </a:schemeClr>
                </a:solidFill>
                <a:latin typeface="Bogwood - Free For Personal Use" panose="02000500000000000000" pitchFamily="2" charset="0"/>
              </a:rPr>
              <a:t>EVALUACIÓN</a:t>
            </a:r>
          </a:p>
        </p:txBody>
      </p:sp>
    </p:spTree>
    <p:extLst>
      <p:ext uri="{BB962C8B-B14F-4D97-AF65-F5344CB8AC3E}">
        <p14:creationId xmlns:p14="http://schemas.microsoft.com/office/powerpoint/2010/main" val="343884738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9968</TotalTime>
  <Words>1825</Words>
  <Application>Microsoft Macintosh PowerPoint</Application>
  <PresentationFormat>Carta (216 x 279 mm)</PresentationFormat>
  <Paragraphs>159</Paragraphs>
  <Slides>9</Slides>
  <Notes>0</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9</vt:i4>
      </vt:variant>
    </vt:vector>
  </HeadingPairs>
  <TitlesOfParts>
    <vt:vector size="18" baseType="lpstr">
      <vt:lpstr>American Typewriter</vt:lpstr>
      <vt:lpstr>Arial</vt:lpstr>
      <vt:lpstr>Bogwood - Free For Personal Use</vt:lpstr>
      <vt:lpstr>Calibri</vt:lpstr>
      <vt:lpstr>Calibri Light</vt:lpstr>
      <vt:lpstr>KG Chasing Cars</vt:lpstr>
      <vt:lpstr>SUNDAY Personal use</vt:lpstr>
      <vt:lpstr>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Mónica G. García</dc:creator>
  <cp:lastModifiedBy>LEYDA YOLANDA SONORA MONTALVO</cp:lastModifiedBy>
  <cp:revision>122</cp:revision>
  <dcterms:created xsi:type="dcterms:W3CDTF">2020-02-17T22:14:47Z</dcterms:created>
  <dcterms:modified xsi:type="dcterms:W3CDTF">2021-01-11T16:56:04Z</dcterms:modified>
</cp:coreProperties>
</file>