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259F7-5611-4098-B3A3-E499B6543416}" type="datetimeFigureOut">
              <a:rPr lang="es-MX" smtClean="0"/>
              <a:t>10/01/2021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DD962-9CE1-4A54-BAA6-1C8B3B0373C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223331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259F7-5611-4098-B3A3-E499B6543416}" type="datetimeFigureOut">
              <a:rPr lang="es-MX" smtClean="0"/>
              <a:t>10/01/2021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DD962-9CE1-4A54-BAA6-1C8B3B0373C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793176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259F7-5611-4098-B3A3-E499B6543416}" type="datetimeFigureOut">
              <a:rPr lang="es-MX" smtClean="0"/>
              <a:t>10/01/2021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DD962-9CE1-4A54-BAA6-1C8B3B0373C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756095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259F7-5611-4098-B3A3-E499B6543416}" type="datetimeFigureOut">
              <a:rPr lang="es-MX" smtClean="0"/>
              <a:t>10/01/2021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DD962-9CE1-4A54-BAA6-1C8B3B0373C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37046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259F7-5611-4098-B3A3-E499B6543416}" type="datetimeFigureOut">
              <a:rPr lang="es-MX" smtClean="0"/>
              <a:t>10/01/2021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DD962-9CE1-4A54-BAA6-1C8B3B0373C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32140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259F7-5611-4098-B3A3-E499B6543416}" type="datetimeFigureOut">
              <a:rPr lang="es-MX" smtClean="0"/>
              <a:t>10/01/2021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DD962-9CE1-4A54-BAA6-1C8B3B0373C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56265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259F7-5611-4098-B3A3-E499B6543416}" type="datetimeFigureOut">
              <a:rPr lang="es-MX" smtClean="0"/>
              <a:t>10/01/2021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DD962-9CE1-4A54-BAA6-1C8B3B0373C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391881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259F7-5611-4098-B3A3-E499B6543416}" type="datetimeFigureOut">
              <a:rPr lang="es-MX" smtClean="0"/>
              <a:t>10/01/2021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DD962-9CE1-4A54-BAA6-1C8B3B0373C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128654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259F7-5611-4098-B3A3-E499B6543416}" type="datetimeFigureOut">
              <a:rPr lang="es-MX" smtClean="0"/>
              <a:t>10/01/2021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DD962-9CE1-4A54-BAA6-1C8B3B0373C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039604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259F7-5611-4098-B3A3-E499B6543416}" type="datetimeFigureOut">
              <a:rPr lang="es-MX" smtClean="0"/>
              <a:t>10/01/2021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DD962-9CE1-4A54-BAA6-1C8B3B0373C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185671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259F7-5611-4098-B3A3-E499B6543416}" type="datetimeFigureOut">
              <a:rPr lang="es-MX" smtClean="0"/>
              <a:t>10/01/2021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DD962-9CE1-4A54-BAA6-1C8B3B0373C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75326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6259F7-5611-4098-B3A3-E499B6543416}" type="datetimeFigureOut">
              <a:rPr lang="es-MX" smtClean="0"/>
              <a:t>10/01/2021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5DD962-9CE1-4A54-BAA6-1C8B3B0373C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169621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in de Lucy Madrigal en crayolas | Fondos para niños, Fondos escolares,  Marcos para texto"/>
          <p:cNvPicPr>
            <a:picLocks noChangeAspect="1" noChangeArrowheads="1"/>
          </p:cNvPicPr>
          <p:nvPr/>
        </p:nvPicPr>
        <p:blipFill rotWithShape="1"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474"/>
          <a:stretch/>
        </p:blipFill>
        <p:spPr bwMode="auto">
          <a:xfrm>
            <a:off x="0" y="20425"/>
            <a:ext cx="9144000" cy="6837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Pin on Melonheandz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98137" l="0" r="97959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03" y="3790950"/>
            <a:ext cx="2800350" cy="3067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4 Rectángulo"/>
          <p:cNvSpPr/>
          <p:nvPr/>
        </p:nvSpPr>
        <p:spPr>
          <a:xfrm>
            <a:off x="755576" y="159023"/>
            <a:ext cx="799288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b="1" smtClean="0">
                <a:latin typeface="Comic Sans MS" pitchFamily="66" charset="0"/>
              </a:rPr>
              <a:t>ESCUELA NORMAL DE EDUCACIÓN PREESCOLAR DEL ESTADO</a:t>
            </a:r>
          </a:p>
          <a:p>
            <a:pPr algn="ctr"/>
            <a:r>
              <a:rPr lang="es-MX" b="1" smtClean="0">
                <a:latin typeface="Comic Sans MS" pitchFamily="66" charset="0"/>
              </a:rPr>
              <a:t>Licenciatura en Educación Preescolar</a:t>
            </a:r>
          </a:p>
          <a:p>
            <a:pPr algn="ctr"/>
            <a:r>
              <a:rPr lang="es-MX" b="1" smtClean="0">
                <a:latin typeface="Comic Sans MS" pitchFamily="66" charset="0"/>
              </a:rPr>
              <a:t>Ciclo escolar 2020-2021</a:t>
            </a:r>
            <a:endParaRPr lang="es-MX" b="1" dirty="0">
              <a:latin typeface="Comic Sans MS" pitchFamily="66" charset="0"/>
            </a:endParaRPr>
          </a:p>
        </p:txBody>
      </p:sp>
      <p:pic>
        <p:nvPicPr>
          <p:cNvPr id="8" name="7 Imagen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121533" y="1196752"/>
            <a:ext cx="900933" cy="733205"/>
          </a:xfrm>
          <a:prstGeom prst="rect">
            <a:avLst/>
          </a:prstGeom>
        </p:spPr>
      </p:pic>
      <p:sp>
        <p:nvSpPr>
          <p:cNvPr id="9" name="4 CuadroTexto"/>
          <p:cNvSpPr txBox="1"/>
          <p:nvPr/>
        </p:nvSpPr>
        <p:spPr>
          <a:xfrm>
            <a:off x="3222911" y="2124145"/>
            <a:ext cx="269817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sz="3200" dirty="0">
                <a:latin typeface="212 Queenie Sans" pitchFamily="2" charset="0"/>
              </a:rPr>
              <a:t>Planeación semanal</a:t>
            </a:r>
          </a:p>
        </p:txBody>
      </p:sp>
      <p:sp>
        <p:nvSpPr>
          <p:cNvPr id="10" name="6 CuadroTexto"/>
          <p:cNvSpPr txBox="1"/>
          <p:nvPr/>
        </p:nvSpPr>
        <p:spPr>
          <a:xfrm>
            <a:off x="1399494" y="2708920"/>
            <a:ext cx="634500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MX" b="1" dirty="0">
                <a:latin typeface="Comic Sans MS" pitchFamily="66" charset="0"/>
              </a:rPr>
              <a:t>Jardín de Niños Fantasía</a:t>
            </a:r>
          </a:p>
          <a:p>
            <a:pPr algn="ctr"/>
            <a:r>
              <a:rPr lang="es-MX" b="1" dirty="0">
                <a:solidFill>
                  <a:srgbClr val="FFC000"/>
                </a:solidFill>
                <a:latin typeface="Comic Sans MS" pitchFamily="66" charset="0"/>
              </a:rPr>
              <a:t>Comunidad: </a:t>
            </a:r>
            <a:r>
              <a:rPr lang="es-MX" b="1" dirty="0">
                <a:latin typeface="Comic Sans MS" pitchFamily="66" charset="0"/>
              </a:rPr>
              <a:t>Ejido Estanque de Norias, Cuatro Ciénegas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1861420" y="3606284"/>
            <a:ext cx="28906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dirty="0">
                <a:solidFill>
                  <a:srgbClr val="00B0F0"/>
                </a:solidFill>
                <a:latin typeface="Candy Beans" pitchFamily="2" charset="0"/>
              </a:rPr>
              <a:t>Grado que atiende: </a:t>
            </a:r>
            <a:r>
              <a:rPr lang="es-MX" dirty="0">
                <a:latin typeface="Candy Beans" pitchFamily="2" charset="0"/>
              </a:rPr>
              <a:t>1, 2 y 3</a:t>
            </a:r>
          </a:p>
        </p:txBody>
      </p:sp>
      <p:sp>
        <p:nvSpPr>
          <p:cNvPr id="12" name="8 CuadroTexto"/>
          <p:cNvSpPr txBox="1"/>
          <p:nvPr/>
        </p:nvSpPr>
        <p:spPr>
          <a:xfrm>
            <a:off x="4957905" y="3606284"/>
            <a:ext cx="19263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dirty="0">
                <a:solidFill>
                  <a:srgbClr val="00B0F0"/>
                </a:solidFill>
                <a:latin typeface="Candy Beans" pitchFamily="2" charset="0"/>
              </a:rPr>
              <a:t>Total </a:t>
            </a:r>
            <a:r>
              <a:rPr lang="es-MX">
                <a:solidFill>
                  <a:srgbClr val="00B0F0"/>
                </a:solidFill>
                <a:latin typeface="Candy Beans" pitchFamily="2" charset="0"/>
              </a:rPr>
              <a:t>de </a:t>
            </a:r>
            <a:r>
              <a:rPr lang="es-MX" smtClean="0">
                <a:solidFill>
                  <a:srgbClr val="00B0F0"/>
                </a:solidFill>
                <a:latin typeface="Candy Beans" pitchFamily="2" charset="0"/>
              </a:rPr>
              <a:t>niños: </a:t>
            </a:r>
            <a:r>
              <a:rPr lang="es-MX" dirty="0">
                <a:latin typeface="Candy Beans" pitchFamily="2" charset="0"/>
              </a:rPr>
              <a:t>10</a:t>
            </a:r>
          </a:p>
        </p:txBody>
      </p:sp>
      <p:sp>
        <p:nvSpPr>
          <p:cNvPr id="13" name="11 CuadroTexto"/>
          <p:cNvSpPr txBox="1"/>
          <p:nvPr/>
        </p:nvSpPr>
        <p:spPr>
          <a:xfrm>
            <a:off x="1898290" y="4077072"/>
            <a:ext cx="5822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dirty="0">
                <a:solidFill>
                  <a:srgbClr val="00B0F0"/>
                </a:solidFill>
                <a:latin typeface="Candy Beans" pitchFamily="2" charset="0"/>
              </a:rPr>
              <a:t>Primer grado: </a:t>
            </a:r>
            <a:r>
              <a:rPr lang="es-MX" dirty="0">
                <a:latin typeface="Candy Beans" pitchFamily="2" charset="0"/>
              </a:rPr>
              <a:t>2    </a:t>
            </a:r>
            <a:r>
              <a:rPr lang="es-MX" dirty="0">
                <a:solidFill>
                  <a:srgbClr val="00B0F0"/>
                </a:solidFill>
                <a:latin typeface="Candy Beans" pitchFamily="2" charset="0"/>
              </a:rPr>
              <a:t>Segundo grado: </a:t>
            </a:r>
            <a:r>
              <a:rPr lang="es-MX" dirty="0">
                <a:latin typeface="Candy Beans" pitchFamily="2" charset="0"/>
              </a:rPr>
              <a:t>3    </a:t>
            </a:r>
            <a:r>
              <a:rPr lang="es-MX" dirty="0">
                <a:solidFill>
                  <a:srgbClr val="00B0F0"/>
                </a:solidFill>
                <a:latin typeface="Candy Beans" pitchFamily="2" charset="0"/>
              </a:rPr>
              <a:t>Tercer </a:t>
            </a:r>
            <a:r>
              <a:rPr lang="es-MX">
                <a:solidFill>
                  <a:srgbClr val="00B0F0"/>
                </a:solidFill>
                <a:latin typeface="Candy Beans" pitchFamily="2" charset="0"/>
              </a:rPr>
              <a:t>grado </a:t>
            </a:r>
            <a:r>
              <a:rPr lang="es-MX" smtClean="0">
                <a:solidFill>
                  <a:srgbClr val="00B0F0"/>
                </a:solidFill>
                <a:latin typeface="Candy Beans" pitchFamily="2" charset="0"/>
              </a:rPr>
              <a:t>: </a:t>
            </a:r>
            <a:r>
              <a:rPr lang="es-MX" smtClean="0">
                <a:latin typeface="Candy Beans" pitchFamily="2" charset="0"/>
              </a:rPr>
              <a:t>5</a:t>
            </a:r>
            <a:r>
              <a:rPr lang="es-MX" smtClean="0">
                <a:solidFill>
                  <a:srgbClr val="00B0F0"/>
                </a:solidFill>
                <a:latin typeface="Candy Beans" pitchFamily="2" charset="0"/>
              </a:rPr>
              <a:t> </a:t>
            </a:r>
            <a:endParaRPr lang="es-MX" dirty="0">
              <a:solidFill>
                <a:srgbClr val="00B0F0"/>
              </a:solidFill>
              <a:latin typeface="Candy Beans" pitchFamily="2" charset="0"/>
            </a:endParaRPr>
          </a:p>
        </p:txBody>
      </p:sp>
      <p:sp>
        <p:nvSpPr>
          <p:cNvPr id="14" name="7 CuadroTexto"/>
          <p:cNvSpPr txBox="1"/>
          <p:nvPr/>
        </p:nvSpPr>
        <p:spPr>
          <a:xfrm>
            <a:off x="3222911" y="5229200"/>
            <a:ext cx="5136534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MX" sz="2800" b="1" dirty="0">
                <a:latin typeface="Gill Sans MT Condensed" pitchFamily="34" charset="0"/>
              </a:rPr>
              <a:t>Maestra:  Victoria Estefanía García García  #2</a:t>
            </a:r>
          </a:p>
          <a:p>
            <a:pPr algn="ctr"/>
            <a:r>
              <a:rPr lang="es-MX" sz="2800" b="1" dirty="0">
                <a:latin typeface="Gill Sans MT Condensed" pitchFamily="34" charset="0"/>
              </a:rPr>
              <a:t>4 ´A´</a:t>
            </a:r>
          </a:p>
        </p:txBody>
      </p:sp>
    </p:spTree>
    <p:extLst>
      <p:ext uri="{BB962C8B-B14F-4D97-AF65-F5344CB8AC3E}">
        <p14:creationId xmlns:p14="http://schemas.microsoft.com/office/powerpoint/2010/main" val="25714538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2" descr="Pin de Lucy Madrigal en crayolas | Fondos para niños, Fondos escolares,  Marcos para texto"/>
          <p:cNvPicPr>
            <a:picLocks noChangeAspect="1" noChangeArrowheads="1"/>
          </p:cNvPicPr>
          <p:nvPr/>
        </p:nvPicPr>
        <p:blipFill rotWithShape="1"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474"/>
          <a:stretch/>
        </p:blipFill>
        <p:spPr bwMode="auto">
          <a:xfrm>
            <a:off x="0" y="20425"/>
            <a:ext cx="9144000" cy="6837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" name="Tabla 4">
            <a:extLst>
              <a:ext uri="{FF2B5EF4-FFF2-40B4-BE49-F238E27FC236}">
                <a16:creationId xmlns:a16="http://schemas.microsoft.com/office/drawing/2014/main" xmlns="" id="{DEFEE218-5D27-4AE9-A01B-E78A3249A4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696870"/>
              </p:ext>
            </p:extLst>
          </p:nvPr>
        </p:nvGraphicFramePr>
        <p:xfrm>
          <a:off x="179513" y="990373"/>
          <a:ext cx="8784974" cy="5666334"/>
        </p:xfrm>
        <a:graphic>
          <a:graphicData uri="http://schemas.openxmlformats.org/drawingml/2006/table">
            <a:tbl>
              <a:tblPr/>
              <a:tblGrid>
                <a:gridCol w="166202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79436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92439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66303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741166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3503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b="1"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LUNES </a:t>
                      </a:r>
                      <a:r>
                        <a:rPr lang="es-ES" sz="1800" b="1" smtClean="0"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11</a:t>
                      </a:r>
                      <a:endParaRPr lang="es-MX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98" marR="429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b="1"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MARTES </a:t>
                      </a:r>
                      <a:r>
                        <a:rPr lang="es-ES" sz="1800" b="1" smtClean="0"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es-MX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98" marR="429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b="1"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MIÉRCOLES</a:t>
                      </a:r>
                      <a:r>
                        <a:rPr lang="es-ES" sz="1800" b="1" baseline="0"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800" b="1" baseline="0" smtClean="0"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13</a:t>
                      </a:r>
                      <a:endParaRPr lang="es-MX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98" marR="429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b="1"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JUEVES </a:t>
                      </a:r>
                      <a:r>
                        <a:rPr lang="es-ES" sz="1800" b="1" smtClean="0"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14</a:t>
                      </a:r>
                      <a:endParaRPr lang="es-MX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98" marR="429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b="1"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VIERNES </a:t>
                      </a:r>
                      <a:r>
                        <a:rPr lang="es-ES" sz="1800" b="1" smtClean="0"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15</a:t>
                      </a:r>
                      <a:endParaRPr lang="es-MX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98" marR="429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41059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2400" smtClean="0">
                          <a:latin typeface="212 Queenie Sans" pitchFamily="2" charset="0"/>
                        </a:rPr>
                        <a:t>Regalo</a:t>
                      </a:r>
                      <a:r>
                        <a:rPr lang="es-MX" sz="2400" baseline="0" smtClean="0">
                          <a:latin typeface="212 Queenie Sans" pitchFamily="2" charset="0"/>
                        </a:rPr>
                        <a:t> de lectura</a:t>
                      </a:r>
                      <a:endParaRPr lang="es-MX" sz="2400" dirty="0">
                        <a:latin typeface="212 Queenie Sans" pitchFamily="2" charset="0"/>
                      </a:endParaRPr>
                    </a:p>
                  </a:txBody>
                  <a:tcPr marL="42998" marR="429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2400" smtClean="0">
                          <a:latin typeface="212 Queenie Sans" pitchFamily="2" charset="0"/>
                        </a:rPr>
                        <a:t>Regalo</a:t>
                      </a:r>
                      <a:r>
                        <a:rPr lang="es-MX" sz="2400" baseline="0" smtClean="0">
                          <a:latin typeface="212 Queenie Sans" pitchFamily="2" charset="0"/>
                        </a:rPr>
                        <a:t> de lectura</a:t>
                      </a:r>
                      <a:endParaRPr lang="es-MX" sz="2400" smtClean="0">
                        <a:latin typeface="212 Queenie Sans" pitchFamily="2" charset="0"/>
                      </a:endParaRPr>
                    </a:p>
                    <a:p>
                      <a:pPr algn="ctr"/>
                      <a:endParaRPr lang="es-MX" sz="2400">
                        <a:latin typeface="212 Queenie Sans" pitchFamily="2" charset="0"/>
                      </a:endParaRPr>
                    </a:p>
                  </a:txBody>
                  <a:tcPr marL="42998" marR="429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2400" smtClean="0">
                          <a:latin typeface="212 Queenie Sans" pitchFamily="2" charset="0"/>
                        </a:rPr>
                        <a:t>Regalo</a:t>
                      </a:r>
                      <a:r>
                        <a:rPr lang="es-MX" sz="2400" baseline="0" smtClean="0">
                          <a:latin typeface="212 Queenie Sans" pitchFamily="2" charset="0"/>
                        </a:rPr>
                        <a:t> de lectura</a:t>
                      </a:r>
                      <a:endParaRPr lang="es-MX" sz="2400" smtClean="0">
                        <a:latin typeface="212 Queenie Sans" pitchFamily="2" charset="0"/>
                      </a:endParaRPr>
                    </a:p>
                    <a:p>
                      <a:pPr algn="ctr"/>
                      <a:endParaRPr lang="es-MX" sz="2400">
                        <a:latin typeface="212 Queenie Sans" pitchFamily="2" charset="0"/>
                      </a:endParaRPr>
                    </a:p>
                  </a:txBody>
                  <a:tcPr marL="42998" marR="429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2400" smtClean="0">
                          <a:latin typeface="212 Queenie Sans" pitchFamily="2" charset="0"/>
                        </a:rPr>
                        <a:t>Regalo</a:t>
                      </a:r>
                      <a:r>
                        <a:rPr lang="es-MX" sz="2400" baseline="0" smtClean="0">
                          <a:latin typeface="212 Queenie Sans" pitchFamily="2" charset="0"/>
                        </a:rPr>
                        <a:t> de lectura</a:t>
                      </a:r>
                      <a:endParaRPr lang="es-MX" sz="2400" smtClean="0">
                        <a:latin typeface="212 Queenie Sans" pitchFamily="2" charset="0"/>
                      </a:endParaRPr>
                    </a:p>
                    <a:p>
                      <a:pPr algn="ctr"/>
                      <a:endParaRPr lang="es-MX" sz="2400">
                        <a:latin typeface="212 Queenie Sans" pitchFamily="2" charset="0"/>
                      </a:endParaRPr>
                    </a:p>
                  </a:txBody>
                  <a:tcPr marL="42998" marR="429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2400" smtClean="0">
                          <a:latin typeface="212 Queenie Sans" pitchFamily="2" charset="0"/>
                        </a:rPr>
                        <a:t>Regalo</a:t>
                      </a:r>
                      <a:r>
                        <a:rPr lang="es-MX" sz="2400" baseline="0" smtClean="0">
                          <a:latin typeface="212 Queenie Sans" pitchFamily="2" charset="0"/>
                        </a:rPr>
                        <a:t> de lectura</a:t>
                      </a:r>
                      <a:endParaRPr lang="es-MX" sz="2400" smtClean="0">
                        <a:latin typeface="212 Queenie Sans" pitchFamily="2" charset="0"/>
                      </a:endParaRPr>
                    </a:p>
                    <a:p>
                      <a:pPr algn="ctr"/>
                      <a:endParaRPr lang="es-MX" sz="2400">
                        <a:latin typeface="212 Queenie Sans" pitchFamily="2" charset="0"/>
                      </a:endParaRPr>
                    </a:p>
                  </a:txBody>
                  <a:tcPr marL="42998" marR="429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057943">
                <a:tc>
                  <a:txBody>
                    <a:bodyPr/>
                    <a:lstStyle/>
                    <a:p>
                      <a:pPr algn="ctr"/>
                      <a:r>
                        <a:rPr lang="es-MX" sz="2400" smtClean="0">
                          <a:latin typeface="212 Queenie Sans" pitchFamily="2" charset="0"/>
                        </a:rPr>
                        <a:t>Educacion</a:t>
                      </a:r>
                      <a:r>
                        <a:rPr lang="es-MX" sz="2400" baseline="0" smtClean="0">
                          <a:latin typeface="212 Queenie Sans" pitchFamily="2" charset="0"/>
                        </a:rPr>
                        <a:t> socioemocional</a:t>
                      </a:r>
                      <a:endParaRPr lang="es-MX" sz="2400">
                        <a:latin typeface="212 Queenie Sans" pitchFamily="2" charset="0"/>
                      </a:endParaRPr>
                    </a:p>
                  </a:txBody>
                  <a:tcPr marL="42998" marR="429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smtClean="0">
                          <a:latin typeface="212 Queenie Sans" pitchFamily="2" charset="0"/>
                        </a:rPr>
                        <a:t>Pensamiendo matematico</a:t>
                      </a:r>
                      <a:endParaRPr lang="es-MX" sz="2400">
                        <a:latin typeface="212 Queenie Sans" pitchFamily="2" charset="0"/>
                      </a:endParaRPr>
                    </a:p>
                  </a:txBody>
                  <a:tcPr marL="42998" marR="429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smtClean="0">
                          <a:latin typeface="212 Queenie Sans" pitchFamily="2" charset="0"/>
                        </a:rPr>
                        <a:t>Lenguaje y comunicacion</a:t>
                      </a:r>
                      <a:endParaRPr lang="es-MX" sz="2400">
                        <a:latin typeface="212 Queenie Sans" pitchFamily="2" charset="0"/>
                      </a:endParaRPr>
                    </a:p>
                  </a:txBody>
                  <a:tcPr marL="42998" marR="42998" marT="0" marB="0" anchor="ctr"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smtClean="0">
                          <a:latin typeface="212 Queenie Sans" pitchFamily="2" charset="0"/>
                        </a:rPr>
                        <a:t>Pensamiento matematico</a:t>
                      </a:r>
                      <a:r>
                        <a:rPr lang="es-MX" sz="2400" baseline="0" smtClean="0">
                          <a:latin typeface="212 Queenie Sans" pitchFamily="2" charset="0"/>
                        </a:rPr>
                        <a:t> </a:t>
                      </a:r>
                      <a:endParaRPr lang="es-MX" sz="2400">
                        <a:latin typeface="212 Queenie Sans" pitchFamily="2" charset="0"/>
                      </a:endParaRPr>
                    </a:p>
                  </a:txBody>
                  <a:tcPr marL="42998" marR="42998" marT="0" marB="0"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smtClean="0">
                          <a:latin typeface="212 Queenie Sans" pitchFamily="2" charset="0"/>
                        </a:rPr>
                        <a:t>Mundo natural</a:t>
                      </a:r>
                      <a:r>
                        <a:rPr lang="es-MX" sz="2400" baseline="0" smtClean="0">
                          <a:latin typeface="212 Queenie Sans" pitchFamily="2" charset="0"/>
                        </a:rPr>
                        <a:t> y social</a:t>
                      </a:r>
                      <a:endParaRPr lang="es-MX" sz="2400">
                        <a:latin typeface="212 Queenie Sans" pitchFamily="2" charset="0"/>
                      </a:endParaRPr>
                    </a:p>
                  </a:txBody>
                  <a:tcPr marL="42998" marR="429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05295">
                <a:tc>
                  <a:txBody>
                    <a:bodyPr/>
                    <a:lstStyle/>
                    <a:p>
                      <a:pPr algn="ctr"/>
                      <a:r>
                        <a:rPr lang="es-MX" sz="2400" smtClean="0">
                          <a:latin typeface="212 Queenie Sans" pitchFamily="2" charset="0"/>
                        </a:rPr>
                        <a:t>Arte</a:t>
                      </a:r>
                      <a:endParaRPr lang="es-MX" sz="2400">
                        <a:latin typeface="212 Queenie Sans" pitchFamily="2" charset="0"/>
                      </a:endParaRPr>
                    </a:p>
                  </a:txBody>
                  <a:tcPr marL="42998" marR="429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smtClean="0">
                          <a:latin typeface="212 Queenie Sans" pitchFamily="2" charset="0"/>
                        </a:rPr>
                        <a:t>Mundo natural y social</a:t>
                      </a:r>
                      <a:endParaRPr lang="es-MX" sz="2400">
                        <a:latin typeface="212 Queenie Sans" pitchFamily="2" charset="0"/>
                      </a:endParaRPr>
                    </a:p>
                  </a:txBody>
                  <a:tcPr marL="42998" marR="429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smtClean="0">
                          <a:latin typeface="212 Queenie Sans" pitchFamily="2" charset="0"/>
                        </a:rPr>
                        <a:t>Educacion fisica</a:t>
                      </a:r>
                      <a:endParaRPr lang="es-MX" sz="2400">
                        <a:latin typeface="212 Queenie Sans" pitchFamily="2" charset="0"/>
                      </a:endParaRPr>
                    </a:p>
                  </a:txBody>
                  <a:tcPr marL="42998" marR="42998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smtClean="0">
                          <a:latin typeface="212 Queenie Sans" pitchFamily="2" charset="0"/>
                        </a:rPr>
                        <a:t>Lenguaje</a:t>
                      </a:r>
                      <a:r>
                        <a:rPr lang="es-MX" sz="2400" baseline="0" smtClean="0">
                          <a:latin typeface="212 Queenie Sans" pitchFamily="2" charset="0"/>
                        </a:rPr>
                        <a:t> y comunicacion</a:t>
                      </a:r>
                      <a:endParaRPr lang="es-MX" sz="2400">
                        <a:latin typeface="212 Queenie Sans" pitchFamily="2" charset="0"/>
                      </a:endParaRPr>
                    </a:p>
                  </a:txBody>
                  <a:tcPr marL="42998" marR="42998" marT="0" marB="0"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smtClean="0">
                          <a:latin typeface="212 Queenie Sans" pitchFamily="2" charset="0"/>
                        </a:rPr>
                        <a:t>Arte</a:t>
                      </a:r>
                      <a:endParaRPr lang="es-MX" sz="2400">
                        <a:latin typeface="212 Queenie Sans" pitchFamily="2" charset="0"/>
                      </a:endParaRPr>
                    </a:p>
                  </a:txBody>
                  <a:tcPr marL="42998" marR="429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05794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2400" smtClean="0">
                          <a:latin typeface="212 Queenie Sans" pitchFamily="2" charset="0"/>
                        </a:rPr>
                        <a:t>Evidencias</a:t>
                      </a:r>
                      <a:endParaRPr lang="es-MX" sz="2400" dirty="0">
                        <a:latin typeface="212 Queenie Sans" pitchFamily="2" charset="0"/>
                      </a:endParaRPr>
                    </a:p>
                  </a:txBody>
                  <a:tcPr marL="42998" marR="429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smtClean="0">
                          <a:latin typeface="212 Queenie Sans" pitchFamily="2" charset="0"/>
                        </a:rPr>
                        <a:t>Evidencias</a:t>
                      </a:r>
                      <a:endParaRPr lang="es-MX" sz="2400">
                        <a:latin typeface="212 Queenie Sans" pitchFamily="2" charset="0"/>
                      </a:endParaRPr>
                    </a:p>
                  </a:txBody>
                  <a:tcPr marL="42998" marR="429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smtClean="0">
                          <a:latin typeface="212 Queenie Sans" pitchFamily="2" charset="0"/>
                        </a:rPr>
                        <a:t>Evidencias</a:t>
                      </a:r>
                      <a:endParaRPr lang="es-MX" sz="2400">
                        <a:latin typeface="212 Queenie Sans" pitchFamily="2" charset="0"/>
                      </a:endParaRPr>
                    </a:p>
                  </a:txBody>
                  <a:tcPr marL="42998" marR="429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smtClean="0">
                          <a:latin typeface="212 Queenie Sans" pitchFamily="2" charset="0"/>
                        </a:rPr>
                        <a:t>Evidencias</a:t>
                      </a:r>
                      <a:endParaRPr lang="es-MX" sz="2400">
                        <a:latin typeface="212 Queenie Sans" pitchFamily="2" charset="0"/>
                      </a:endParaRPr>
                    </a:p>
                  </a:txBody>
                  <a:tcPr marL="42998" marR="429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smtClean="0">
                          <a:latin typeface="212 Queenie Sans" pitchFamily="2" charset="0"/>
                        </a:rPr>
                        <a:t>Evidencias</a:t>
                      </a:r>
                      <a:endParaRPr lang="es-MX" sz="2400">
                        <a:latin typeface="212 Queenie Sans" pitchFamily="2" charset="0"/>
                      </a:endParaRPr>
                    </a:p>
                  </a:txBody>
                  <a:tcPr marL="42998" marR="429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05794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2400" smtClean="0">
                          <a:latin typeface="212 Queenie Sans" pitchFamily="2" charset="0"/>
                        </a:rPr>
                        <a:t>Pausa</a:t>
                      </a:r>
                      <a:r>
                        <a:rPr lang="es-MX" sz="2400" baseline="0" smtClean="0">
                          <a:latin typeface="212 Queenie Sans" pitchFamily="2" charset="0"/>
                        </a:rPr>
                        <a:t> activa</a:t>
                      </a:r>
                      <a:endParaRPr lang="es-MX" sz="2400" dirty="0">
                        <a:latin typeface="212 Queenie Sans" pitchFamily="2" charset="0"/>
                      </a:endParaRPr>
                    </a:p>
                  </a:txBody>
                  <a:tcPr marL="42998" marR="429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2400" smtClean="0">
                          <a:latin typeface="212 Queenie Sans" pitchFamily="2" charset="0"/>
                        </a:rPr>
                        <a:t>Pausa</a:t>
                      </a:r>
                      <a:r>
                        <a:rPr lang="es-MX" sz="2400" baseline="0" smtClean="0">
                          <a:latin typeface="212 Queenie Sans" pitchFamily="2" charset="0"/>
                        </a:rPr>
                        <a:t> activa</a:t>
                      </a:r>
                      <a:endParaRPr lang="es-MX" sz="2400" smtClean="0">
                        <a:latin typeface="212 Queenie Sans" pitchFamily="2" charset="0"/>
                      </a:endParaRPr>
                    </a:p>
                    <a:p>
                      <a:pPr algn="ctr"/>
                      <a:endParaRPr lang="es-MX" sz="2400">
                        <a:latin typeface="212 Queenie Sans" pitchFamily="2" charset="0"/>
                      </a:endParaRPr>
                    </a:p>
                  </a:txBody>
                  <a:tcPr marL="42998" marR="429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2400" smtClean="0">
                          <a:latin typeface="212 Queenie Sans" pitchFamily="2" charset="0"/>
                        </a:rPr>
                        <a:t>Pausa</a:t>
                      </a:r>
                      <a:r>
                        <a:rPr lang="es-MX" sz="2400" baseline="0" smtClean="0">
                          <a:latin typeface="212 Queenie Sans" pitchFamily="2" charset="0"/>
                        </a:rPr>
                        <a:t> activa</a:t>
                      </a:r>
                      <a:endParaRPr lang="es-MX" sz="2400" smtClean="0">
                        <a:latin typeface="212 Queenie Sans" pitchFamily="2" charset="0"/>
                      </a:endParaRPr>
                    </a:p>
                    <a:p>
                      <a:pPr algn="ctr"/>
                      <a:endParaRPr lang="es-MX" sz="2400">
                        <a:latin typeface="212 Queenie Sans" pitchFamily="2" charset="0"/>
                      </a:endParaRPr>
                    </a:p>
                  </a:txBody>
                  <a:tcPr marL="42998" marR="429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2400" smtClean="0">
                          <a:latin typeface="212 Queenie Sans" pitchFamily="2" charset="0"/>
                        </a:rPr>
                        <a:t>Pausa</a:t>
                      </a:r>
                      <a:r>
                        <a:rPr lang="es-MX" sz="2400" baseline="0" smtClean="0">
                          <a:latin typeface="212 Queenie Sans" pitchFamily="2" charset="0"/>
                        </a:rPr>
                        <a:t> activa</a:t>
                      </a:r>
                      <a:endParaRPr lang="es-MX" sz="2400" smtClean="0">
                        <a:latin typeface="212 Queenie Sans" pitchFamily="2" charset="0"/>
                      </a:endParaRPr>
                    </a:p>
                    <a:p>
                      <a:pPr algn="ctr"/>
                      <a:endParaRPr lang="es-MX" sz="2400">
                        <a:latin typeface="212 Queenie Sans" pitchFamily="2" charset="0"/>
                      </a:endParaRPr>
                    </a:p>
                  </a:txBody>
                  <a:tcPr marL="42998" marR="429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2400" smtClean="0">
                          <a:latin typeface="212 Queenie Sans" pitchFamily="2" charset="0"/>
                        </a:rPr>
                        <a:t>Pausa</a:t>
                      </a:r>
                      <a:r>
                        <a:rPr lang="es-MX" sz="2400" baseline="0" smtClean="0">
                          <a:latin typeface="212 Queenie Sans" pitchFamily="2" charset="0"/>
                        </a:rPr>
                        <a:t> activa</a:t>
                      </a:r>
                      <a:endParaRPr lang="es-MX" sz="2400" smtClean="0">
                        <a:latin typeface="212 Queenie Sans" pitchFamily="2" charset="0"/>
                      </a:endParaRPr>
                    </a:p>
                    <a:p>
                      <a:pPr algn="ctr"/>
                      <a:endParaRPr lang="es-MX" sz="2400">
                        <a:latin typeface="212 Queenie Sans" pitchFamily="2" charset="0"/>
                      </a:endParaRPr>
                    </a:p>
                  </a:txBody>
                  <a:tcPr marL="42998" marR="429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4" name="3 Pentágono"/>
          <p:cNvSpPr/>
          <p:nvPr/>
        </p:nvSpPr>
        <p:spPr>
          <a:xfrm rot="5400000">
            <a:off x="584229" y="186126"/>
            <a:ext cx="891374" cy="692696"/>
          </a:xfrm>
          <a:prstGeom prst="homePlate">
            <a:avLst/>
          </a:prstGeom>
          <a:solidFill>
            <a:srgbClr val="CC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lvl="1" algn="ctr"/>
            <a:endParaRPr lang="es-MX" sz="3600" dirty="0">
              <a:solidFill>
                <a:srgbClr val="00B0F0"/>
              </a:solidFill>
            </a:endParaRPr>
          </a:p>
        </p:txBody>
      </p:sp>
      <p:sp>
        <p:nvSpPr>
          <p:cNvPr id="5" name="4 Pentágono"/>
          <p:cNvSpPr/>
          <p:nvPr/>
        </p:nvSpPr>
        <p:spPr>
          <a:xfrm rot="5400000">
            <a:off x="1331692" y="186126"/>
            <a:ext cx="891374" cy="692696"/>
          </a:xfrm>
          <a:prstGeom prst="homePlate">
            <a:avLst/>
          </a:prstGeom>
          <a:solidFill>
            <a:srgbClr val="FF33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>
              <a:solidFill>
                <a:prstClr val="white"/>
              </a:solidFill>
            </a:endParaRPr>
          </a:p>
        </p:txBody>
      </p:sp>
      <p:sp>
        <p:nvSpPr>
          <p:cNvPr id="6" name="5 Pentágono"/>
          <p:cNvSpPr/>
          <p:nvPr/>
        </p:nvSpPr>
        <p:spPr>
          <a:xfrm rot="5400000">
            <a:off x="2096397" y="186126"/>
            <a:ext cx="891374" cy="692696"/>
          </a:xfrm>
          <a:prstGeom prst="homePlat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>
              <a:solidFill>
                <a:prstClr val="white"/>
              </a:solidFill>
            </a:endParaRPr>
          </a:p>
        </p:txBody>
      </p:sp>
      <p:sp>
        <p:nvSpPr>
          <p:cNvPr id="7" name="6 Pentágono"/>
          <p:cNvSpPr/>
          <p:nvPr/>
        </p:nvSpPr>
        <p:spPr>
          <a:xfrm rot="5400000">
            <a:off x="2843861" y="186126"/>
            <a:ext cx="891374" cy="692696"/>
          </a:xfrm>
          <a:prstGeom prst="homePlate">
            <a:avLst/>
          </a:prstGeom>
          <a:solidFill>
            <a:srgbClr val="29F73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>
              <a:solidFill>
                <a:prstClr val="white"/>
              </a:solidFill>
            </a:endParaRPr>
          </a:p>
        </p:txBody>
      </p:sp>
      <p:sp>
        <p:nvSpPr>
          <p:cNvPr id="8" name="7 Pentágono"/>
          <p:cNvSpPr/>
          <p:nvPr/>
        </p:nvSpPr>
        <p:spPr>
          <a:xfrm rot="5400000">
            <a:off x="3608565" y="186126"/>
            <a:ext cx="891374" cy="692696"/>
          </a:xfrm>
          <a:prstGeom prst="homePlate">
            <a:avLst/>
          </a:prstGeom>
          <a:solidFill>
            <a:srgbClr val="2525F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>
              <a:solidFill>
                <a:prstClr val="white"/>
              </a:solidFill>
            </a:endParaRPr>
          </a:p>
        </p:txBody>
      </p:sp>
      <p:sp>
        <p:nvSpPr>
          <p:cNvPr id="9" name="8 Pentágono"/>
          <p:cNvSpPr/>
          <p:nvPr/>
        </p:nvSpPr>
        <p:spPr>
          <a:xfrm rot="5400000">
            <a:off x="4356028" y="186126"/>
            <a:ext cx="891374" cy="692696"/>
          </a:xfrm>
          <a:prstGeom prst="homePlat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>
              <a:solidFill>
                <a:prstClr val="white"/>
              </a:solidFill>
            </a:endParaRPr>
          </a:p>
        </p:txBody>
      </p:sp>
      <p:sp>
        <p:nvSpPr>
          <p:cNvPr id="10" name="9 Pentágono"/>
          <p:cNvSpPr/>
          <p:nvPr/>
        </p:nvSpPr>
        <p:spPr>
          <a:xfrm rot="5400000">
            <a:off x="5868197" y="186126"/>
            <a:ext cx="891374" cy="692696"/>
          </a:xfrm>
          <a:prstGeom prst="homePlate">
            <a:avLst/>
          </a:prstGeom>
          <a:solidFill>
            <a:srgbClr val="CC34D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>
              <a:solidFill>
                <a:prstClr val="white"/>
              </a:solidFill>
            </a:endParaRPr>
          </a:p>
        </p:txBody>
      </p:sp>
      <p:sp>
        <p:nvSpPr>
          <p:cNvPr id="11" name="10 Pentágono"/>
          <p:cNvSpPr/>
          <p:nvPr/>
        </p:nvSpPr>
        <p:spPr>
          <a:xfrm rot="5400000">
            <a:off x="5120733" y="198338"/>
            <a:ext cx="891374" cy="692696"/>
          </a:xfrm>
          <a:prstGeom prst="homePlat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>
              <a:solidFill>
                <a:prstClr val="white"/>
              </a:solidFill>
            </a:endParaRPr>
          </a:p>
        </p:txBody>
      </p:sp>
      <p:sp>
        <p:nvSpPr>
          <p:cNvPr id="12" name="11 Pentágono"/>
          <p:cNvSpPr/>
          <p:nvPr/>
        </p:nvSpPr>
        <p:spPr>
          <a:xfrm rot="5400000">
            <a:off x="6632900" y="186126"/>
            <a:ext cx="891374" cy="692696"/>
          </a:xfrm>
          <a:prstGeom prst="homePlate">
            <a:avLst/>
          </a:prstGeom>
          <a:solidFill>
            <a:srgbClr val="00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>
              <a:solidFill>
                <a:prstClr val="white"/>
              </a:solidFill>
            </a:endParaRPr>
          </a:p>
        </p:txBody>
      </p:sp>
      <p:sp>
        <p:nvSpPr>
          <p:cNvPr id="13" name="12 Pentágono"/>
          <p:cNvSpPr/>
          <p:nvPr/>
        </p:nvSpPr>
        <p:spPr>
          <a:xfrm rot="5400000">
            <a:off x="7380364" y="186126"/>
            <a:ext cx="891374" cy="692696"/>
          </a:xfrm>
          <a:prstGeom prst="homePlate">
            <a:avLst/>
          </a:prstGeom>
          <a:solidFill>
            <a:srgbClr val="29F73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>
              <a:solidFill>
                <a:prstClr val="white"/>
              </a:solidFill>
            </a:endParaRPr>
          </a:p>
        </p:txBody>
      </p:sp>
      <p:sp>
        <p:nvSpPr>
          <p:cNvPr id="17" name="13 CuadroTexto"/>
          <p:cNvSpPr txBox="1"/>
          <p:nvPr/>
        </p:nvSpPr>
        <p:spPr>
          <a:xfrm>
            <a:off x="323528" y="-67691"/>
            <a:ext cx="82089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MX" sz="7200" dirty="0">
                <a:solidFill>
                  <a:schemeClr val="bg1"/>
                </a:solidFill>
                <a:latin typeface="212 Queenie Sans" pitchFamily="2" charset="0"/>
              </a:rPr>
              <a:t>C   R  O  N  O  G  R  A  M  A</a:t>
            </a:r>
          </a:p>
        </p:txBody>
      </p:sp>
    </p:spTree>
    <p:extLst>
      <p:ext uri="{BB962C8B-B14F-4D97-AF65-F5344CB8AC3E}">
        <p14:creationId xmlns:p14="http://schemas.microsoft.com/office/powerpoint/2010/main" val="34334440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in de Lucy Madrigal en crayolas | Fondos para niños, Fondos escolares,  Marcos para texto"/>
          <p:cNvPicPr>
            <a:picLocks noChangeAspect="1" noChangeArrowheads="1"/>
          </p:cNvPicPr>
          <p:nvPr/>
        </p:nvPicPr>
        <p:blipFill rotWithShape="1"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474"/>
          <a:stretch/>
        </p:blipFill>
        <p:spPr bwMode="auto">
          <a:xfrm>
            <a:off x="0" y="20425"/>
            <a:ext cx="9144000" cy="6837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0348798"/>
              </p:ext>
            </p:extLst>
          </p:nvPr>
        </p:nvGraphicFramePr>
        <p:xfrm>
          <a:off x="179512" y="188640"/>
          <a:ext cx="8696926" cy="6101080"/>
        </p:xfrm>
        <a:graphic>
          <a:graphicData uri="http://schemas.openxmlformats.org/drawingml/2006/table">
            <a:tbl>
              <a:tblPr firstRow="1" bandRow="1"/>
              <a:tblGrid>
                <a:gridCol w="1697596">
                  <a:extLst>
                    <a:ext uri="{9D8B030D-6E8A-4147-A177-3AD203B41FA5}">
                      <a16:colId xmlns:a16="http://schemas.microsoft.com/office/drawing/2014/main" xmlns="" val="813775437"/>
                    </a:ext>
                  </a:extLst>
                </a:gridCol>
                <a:gridCol w="5038098">
                  <a:extLst>
                    <a:ext uri="{9D8B030D-6E8A-4147-A177-3AD203B41FA5}">
                      <a16:colId xmlns:a16="http://schemas.microsoft.com/office/drawing/2014/main" xmlns="" val="1023472308"/>
                    </a:ext>
                  </a:extLst>
                </a:gridCol>
                <a:gridCol w="1961232">
                  <a:extLst>
                    <a:ext uri="{9D8B030D-6E8A-4147-A177-3AD203B41FA5}">
                      <a16:colId xmlns:a16="http://schemas.microsoft.com/office/drawing/2014/main" xmlns="" val="4237675605"/>
                    </a:ext>
                  </a:extLst>
                </a:gridCol>
              </a:tblGrid>
              <a:tr h="370840">
                <a:tc gridSpan="3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s-MX" smtClean="0">
                          <a:solidFill>
                            <a:schemeClr val="tx1"/>
                          </a:solidFill>
                          <a:latin typeface="Candy Beans" pitchFamily="2" charset="0"/>
                        </a:rPr>
                        <a:t>Lunes</a:t>
                      </a:r>
                      <a:r>
                        <a:rPr lang="es-MX" baseline="0" smtClean="0">
                          <a:solidFill>
                            <a:schemeClr val="tx1"/>
                          </a:solidFill>
                          <a:latin typeface="Candy Beans" pitchFamily="2" charset="0"/>
                        </a:rPr>
                        <a:t> 11 de Enero</a:t>
                      </a:r>
                      <a:endParaRPr lang="es-MX" dirty="0">
                        <a:solidFill>
                          <a:schemeClr val="tx1"/>
                        </a:solidFill>
                        <a:latin typeface="Candy Beans" pitchFamily="2" charset="0"/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477845324"/>
                  </a:ext>
                </a:extLst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s-MX" sz="1200" smtClean="0">
                          <a:solidFill>
                            <a:schemeClr val="tx1"/>
                          </a:solidFill>
                          <a:latin typeface="DK Cover Up" pitchFamily="50" charset="0"/>
                        </a:rPr>
                        <a:t>Campo</a:t>
                      </a:r>
                      <a:r>
                        <a:rPr lang="es-MX" sz="1200" baseline="0" smtClean="0">
                          <a:solidFill>
                            <a:schemeClr val="tx1"/>
                          </a:solidFill>
                          <a:latin typeface="DK Cover Up" pitchFamily="50" charset="0"/>
                        </a:rPr>
                        <a:t> formartivo o area personal o social </a:t>
                      </a:r>
                      <a:endParaRPr lang="es-MX" sz="1200" dirty="0">
                        <a:solidFill>
                          <a:schemeClr val="tx1"/>
                        </a:solidFill>
                        <a:latin typeface="DK Cover Up" pitchFamily="50" charset="0"/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s-MX" sz="1600" dirty="0">
                          <a:solidFill>
                            <a:schemeClr val="tx1"/>
                          </a:solidFill>
                          <a:latin typeface="DK Cover Up" pitchFamily="50" charset="0"/>
                        </a:rPr>
                        <a:t>Actividades, organización e</a:t>
                      </a:r>
                      <a:r>
                        <a:rPr lang="es-MX" sz="1600" baseline="0" dirty="0">
                          <a:solidFill>
                            <a:schemeClr val="tx1"/>
                          </a:solidFill>
                          <a:latin typeface="DK Cover Up" pitchFamily="50" charset="0"/>
                        </a:rPr>
                        <a:t> indicaciones</a:t>
                      </a:r>
                      <a:endParaRPr lang="es-MX" sz="1600" dirty="0">
                        <a:solidFill>
                          <a:schemeClr val="tx1"/>
                        </a:solidFill>
                        <a:latin typeface="DK Cover Up" pitchFamily="50" charset="0"/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s-MX" sz="1600" dirty="0">
                          <a:solidFill>
                            <a:schemeClr val="tx1"/>
                          </a:solidFill>
                          <a:latin typeface="DK Cover Up" pitchFamily="50" charset="0"/>
                        </a:rPr>
                        <a:t>Recursos </a:t>
                      </a: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15666534"/>
                  </a:ext>
                </a:extLst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s-MX" sz="1400" smtClean="0">
                          <a:latin typeface="Century Gothic" pitchFamily="34" charset="0"/>
                        </a:rPr>
                        <a:t>Regalo de lectura</a:t>
                      </a:r>
                      <a:endParaRPr lang="es-MX" sz="1400" dirty="0">
                        <a:latin typeface="Century Gothic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/>
                      <a:r>
                        <a:rPr lang="es-MX" sz="1400" smtClean="0">
                          <a:latin typeface="Century Gothic" pitchFamily="34" charset="0"/>
                        </a:rPr>
                        <a:t>Todos los días, de lunes a viernes, dedique 10 minutos a leer en voz alta a su hija o hijo. Puede elegir algún texto de los siguientes libros: 1. Libro Integrado de Preescolar 2. Libros del CONAFE 3. Libro de Texto Gratuito de Español de primer grado 4. Libros de texto virtuales que puede encontrar en: https://tripulantes.sep.gob.mx/ 5. O un libro o revista que tenga en casa</a:t>
                      </a:r>
                      <a:endParaRPr lang="es-MX" sz="1400" dirty="0">
                        <a:latin typeface="Century Gothic" pitchFamily="34" charset="0"/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400" smtClean="0">
                          <a:latin typeface="Century Gothic" pitchFamily="34" charset="0"/>
                        </a:rPr>
                        <a:t>Libros sugeridos</a:t>
                      </a:r>
                      <a:endParaRPr lang="es-MX" sz="1400">
                        <a:latin typeface="Century Gothic" pitchFamily="34" charset="0"/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474664672"/>
                  </a:ext>
                </a:extLst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s-MX" sz="1400" b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Educacion</a:t>
                      </a:r>
                      <a:r>
                        <a:rPr lang="es-MX" sz="1400" b="0" baseline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 socioemocional</a:t>
                      </a:r>
                      <a:endParaRPr lang="es-MX" sz="1400" b="0" dirty="0">
                        <a:solidFill>
                          <a:schemeClr val="tx1"/>
                        </a:solidFill>
                        <a:latin typeface="Century Gothic" pitchFamily="34" charset="0"/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/>
                      <a:r>
                        <a:rPr lang="es-MX" sz="1400" b="1" smtClean="0">
                          <a:latin typeface="Century Gothic" pitchFamily="34" charset="0"/>
                        </a:rPr>
                        <a:t>Inicio: </a:t>
                      </a:r>
                      <a:r>
                        <a:rPr lang="es-MX" sz="1400" b="1" baseline="0" smtClean="0">
                          <a:latin typeface="Century Gothic" pitchFamily="34" charset="0"/>
                        </a:rPr>
                        <a:t> </a:t>
                      </a:r>
                      <a:r>
                        <a:rPr lang="es-MX" sz="1400" baseline="0" smtClean="0">
                          <a:latin typeface="Century Gothic" pitchFamily="34" charset="0"/>
                        </a:rPr>
                        <a:t>Responde a cuestionamientos</a:t>
                      </a:r>
                      <a:r>
                        <a:rPr lang="es-MX" sz="1400" smtClean="0">
                          <a:latin typeface="Century Gothic" pitchFamily="34" charset="0"/>
                        </a:rPr>
                        <a:t>¿Qué emociones podemos sentir? ¿Alegría, miedo, enojo, tristeza, entre</a:t>
                      </a:r>
                    </a:p>
                    <a:p>
                      <a:pPr algn="l"/>
                      <a:r>
                        <a:rPr lang="es-MX" sz="1400" smtClean="0">
                          <a:latin typeface="Century Gothic" pitchFamily="34" charset="0"/>
                        </a:rPr>
                        <a:t>otras? Puede preguntarle qué lo hace sentir feliz</a:t>
                      </a:r>
                    </a:p>
                    <a:p>
                      <a:pPr algn="l"/>
                      <a:r>
                        <a:rPr lang="es-MX" sz="1400" smtClean="0">
                          <a:latin typeface="Century Gothic" pitchFamily="34" charset="0"/>
                        </a:rPr>
                        <a:t>Por ejemplo, cuando juega con algún amigo, ¿cómo se siente si lo regañan? ¿Qué sentimiento le genera esto?</a:t>
                      </a:r>
                    </a:p>
                    <a:p>
                      <a:pPr algn="l"/>
                      <a:r>
                        <a:rPr lang="es-MX" sz="1400" b="1" smtClean="0">
                          <a:latin typeface="Century Gothic" pitchFamily="34" charset="0"/>
                        </a:rPr>
                        <a:t>Desarrollo:</a:t>
                      </a:r>
                      <a:r>
                        <a:rPr lang="es-MX" sz="1400" b="1" baseline="0" smtClean="0">
                          <a:latin typeface="Century Gothic" pitchFamily="34" charset="0"/>
                        </a:rPr>
                        <a:t> E</a:t>
                      </a:r>
                      <a:r>
                        <a:rPr lang="es-MX" sz="1400" smtClean="0">
                          <a:latin typeface="Century Gothic" pitchFamily="34" charset="0"/>
                        </a:rPr>
                        <a:t>laborarun dibujo sobre una situación que lo haga sentir triste,</a:t>
                      </a:r>
                      <a:r>
                        <a:rPr lang="es-MX" sz="1400" baseline="0" smtClean="0">
                          <a:latin typeface="Century Gothic" pitchFamily="34" charset="0"/>
                        </a:rPr>
                        <a:t> </a:t>
                      </a:r>
                      <a:r>
                        <a:rPr lang="es-MX" sz="1400" smtClean="0">
                          <a:latin typeface="Century Gothic" pitchFamily="34" charset="0"/>
                        </a:rPr>
                        <a:t>feliz, enojado.</a:t>
                      </a:r>
                    </a:p>
                    <a:p>
                      <a:pPr algn="l"/>
                      <a:r>
                        <a:rPr lang="es-MX" sz="1400" b="1" smtClean="0">
                          <a:latin typeface="Century Gothic" pitchFamily="34" charset="0"/>
                        </a:rPr>
                        <a:t>Cierre: </a:t>
                      </a:r>
                      <a:r>
                        <a:rPr lang="es-MX" sz="1400" smtClean="0">
                          <a:latin typeface="Century Gothic" pitchFamily="34" charset="0"/>
                        </a:rPr>
                        <a:t>Explica las</a:t>
                      </a:r>
                      <a:r>
                        <a:rPr lang="es-MX" sz="1400" baseline="0" smtClean="0">
                          <a:latin typeface="Century Gothic" pitchFamily="34" charset="0"/>
                        </a:rPr>
                        <a:t> </a:t>
                      </a:r>
                      <a:r>
                        <a:rPr lang="es-MX" sz="1400" smtClean="0">
                          <a:latin typeface="Century Gothic" pitchFamily="34" charset="0"/>
                        </a:rPr>
                        <a:t>situaciones que dibujó y por qué le generan esas emociones. </a:t>
                      </a: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400" smtClean="0">
                          <a:latin typeface="Century Gothic" pitchFamily="34" charset="0"/>
                        </a:rPr>
                        <a:t>Cuaderno</a:t>
                      </a:r>
                    </a:p>
                    <a:p>
                      <a:r>
                        <a:rPr lang="es-MX" sz="1400" smtClean="0">
                          <a:latin typeface="Century Gothic" pitchFamily="34" charset="0"/>
                        </a:rPr>
                        <a:t>Lapiz</a:t>
                      </a:r>
                    </a:p>
                    <a:p>
                      <a:r>
                        <a:rPr lang="es-MX" sz="1400" smtClean="0">
                          <a:latin typeface="Century Gothic" pitchFamily="34" charset="0"/>
                        </a:rPr>
                        <a:t>Colores</a:t>
                      </a:r>
                      <a:endParaRPr lang="es-MX" sz="1400">
                        <a:latin typeface="Century Gothic" pitchFamily="34" charset="0"/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5173257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1400" b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Artes</a:t>
                      </a:r>
                      <a:endParaRPr lang="es-MX" sz="1400" b="0" dirty="0">
                        <a:solidFill>
                          <a:schemeClr val="tx1"/>
                        </a:solidFill>
                        <a:latin typeface="Century Gothic" pitchFamily="34" charset="0"/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1400" b="1" smtClean="0">
                          <a:latin typeface="Century Gothic" pitchFamily="34" charset="0"/>
                        </a:rPr>
                        <a:t>Inicio:</a:t>
                      </a:r>
                      <a:r>
                        <a:rPr lang="es-MX" sz="1400" b="1" baseline="0" smtClean="0">
                          <a:latin typeface="Century Gothic" pitchFamily="34" charset="0"/>
                        </a:rPr>
                        <a:t>  </a:t>
                      </a:r>
                      <a:r>
                        <a:rPr lang="es-MX" sz="1400" b="0" baseline="0" smtClean="0">
                          <a:latin typeface="Century Gothic" pitchFamily="34" charset="0"/>
                        </a:rPr>
                        <a:t>Escucha indicaciones</a:t>
                      </a:r>
                    </a:p>
                    <a:p>
                      <a:pPr algn="l"/>
                      <a:r>
                        <a:rPr lang="es-MX" sz="1400" b="1" smtClean="0">
                          <a:latin typeface="Century Gothic" pitchFamily="34" charset="0"/>
                        </a:rPr>
                        <a:t>Desarrollo</a:t>
                      </a:r>
                      <a:r>
                        <a:rPr lang="es-MX" sz="1400" smtClean="0">
                          <a:latin typeface="Century Gothic" pitchFamily="34" charset="0"/>
                        </a:rPr>
                        <a:t>: Elabora</a:t>
                      </a:r>
                      <a:r>
                        <a:rPr lang="es-MX" sz="1400" baseline="0" smtClean="0">
                          <a:latin typeface="Century Gothic" pitchFamily="34" charset="0"/>
                        </a:rPr>
                        <a:t> </a:t>
                      </a:r>
                      <a:r>
                        <a:rPr lang="es-MX" sz="1400" smtClean="0">
                          <a:latin typeface="Century Gothic" pitchFamily="34" charset="0"/>
                        </a:rPr>
                        <a:t>un dibujo sobre una actividad o situación que lo haga sentir bien.</a:t>
                      </a:r>
                    </a:p>
                    <a:p>
                      <a:pPr algn="l"/>
                      <a:r>
                        <a:rPr lang="es-MX" sz="1400" b="1" smtClean="0">
                          <a:latin typeface="Century Gothic" pitchFamily="34" charset="0"/>
                        </a:rPr>
                        <a:t>Cierre:</a:t>
                      </a:r>
                      <a:r>
                        <a:rPr lang="es-MX" sz="1400" b="1" baseline="0" smtClean="0">
                          <a:latin typeface="Century Gothic" pitchFamily="34" charset="0"/>
                        </a:rPr>
                        <a:t> </a:t>
                      </a:r>
                      <a:r>
                        <a:rPr lang="es-MX" sz="1400" baseline="0" smtClean="0">
                          <a:latin typeface="Century Gothic" pitchFamily="34" charset="0"/>
                        </a:rPr>
                        <a:t>Expresa situaciones que le causan tranquilidad</a:t>
                      </a:r>
                      <a:endParaRPr lang="es-MX" sz="1400" dirty="0">
                        <a:latin typeface="Century Gothic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400" smtClean="0">
                          <a:latin typeface="Century Gothic" pitchFamily="34" charset="0"/>
                        </a:rPr>
                        <a:t>Cuaderno </a:t>
                      </a:r>
                    </a:p>
                    <a:p>
                      <a:r>
                        <a:rPr lang="es-MX" sz="1400" smtClean="0">
                          <a:latin typeface="Century Gothic" pitchFamily="34" charset="0"/>
                        </a:rPr>
                        <a:t>Lapiz </a:t>
                      </a:r>
                    </a:p>
                    <a:p>
                      <a:r>
                        <a:rPr lang="es-MX" sz="1400" smtClean="0">
                          <a:latin typeface="Century Gothic" pitchFamily="34" charset="0"/>
                        </a:rPr>
                        <a:t>Colores</a:t>
                      </a:r>
                      <a:endParaRPr lang="es-MX" sz="1400">
                        <a:latin typeface="Century Gothic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9741837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1400" b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Pausa</a:t>
                      </a:r>
                      <a:r>
                        <a:rPr lang="es-MX" sz="1400" b="0" baseline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 Activa</a:t>
                      </a:r>
                      <a:endParaRPr lang="es-MX" sz="1400" b="0" dirty="0">
                        <a:solidFill>
                          <a:schemeClr val="tx1"/>
                        </a:solidFill>
                        <a:latin typeface="Century Gothic" pitchFamily="34" charset="0"/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1400" b="0" baseline="0" smtClean="0">
                          <a:latin typeface="Century Gothic" pitchFamily="34" charset="0"/>
                        </a:rPr>
                        <a:t>Buscar una pausa activa en  cuadernillo aprende en casa en la paguina 5</a:t>
                      </a:r>
                      <a:endParaRPr lang="es-MX" sz="1400" b="0" baseline="0" dirty="0">
                        <a:latin typeface="Century Gothic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400" smtClean="0">
                          <a:latin typeface="Century Gothic" pitchFamily="34" charset="0"/>
                        </a:rPr>
                        <a:t>Cuadernillo</a:t>
                      </a:r>
                      <a:r>
                        <a:rPr lang="es-MX" sz="1400" baseline="0" smtClean="0">
                          <a:latin typeface="Century Gothic" pitchFamily="34" charset="0"/>
                        </a:rPr>
                        <a:t> aprende en casa </a:t>
                      </a:r>
                      <a:endParaRPr lang="es-MX" sz="1400">
                        <a:latin typeface="Century Gothic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4563933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47031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in de Lucy Madrigal en crayolas | Fondos para niños, Fondos escolares,  Marcos para texto"/>
          <p:cNvPicPr>
            <a:picLocks noChangeAspect="1" noChangeArrowheads="1"/>
          </p:cNvPicPr>
          <p:nvPr/>
        </p:nvPicPr>
        <p:blipFill rotWithShape="1"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474"/>
          <a:stretch/>
        </p:blipFill>
        <p:spPr bwMode="auto">
          <a:xfrm>
            <a:off x="0" y="20425"/>
            <a:ext cx="9144000" cy="6837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7655778"/>
              </p:ext>
            </p:extLst>
          </p:nvPr>
        </p:nvGraphicFramePr>
        <p:xfrm>
          <a:off x="179512" y="188640"/>
          <a:ext cx="8696926" cy="5582920"/>
        </p:xfrm>
        <a:graphic>
          <a:graphicData uri="http://schemas.openxmlformats.org/drawingml/2006/table">
            <a:tbl>
              <a:tblPr firstRow="1" bandRow="1"/>
              <a:tblGrid>
                <a:gridCol w="1697596">
                  <a:extLst>
                    <a:ext uri="{9D8B030D-6E8A-4147-A177-3AD203B41FA5}">
                      <a16:colId xmlns:a16="http://schemas.microsoft.com/office/drawing/2014/main" xmlns="" val="813775437"/>
                    </a:ext>
                  </a:extLst>
                </a:gridCol>
                <a:gridCol w="5038098">
                  <a:extLst>
                    <a:ext uri="{9D8B030D-6E8A-4147-A177-3AD203B41FA5}">
                      <a16:colId xmlns:a16="http://schemas.microsoft.com/office/drawing/2014/main" xmlns="" val="1023472308"/>
                    </a:ext>
                  </a:extLst>
                </a:gridCol>
                <a:gridCol w="1961232">
                  <a:extLst>
                    <a:ext uri="{9D8B030D-6E8A-4147-A177-3AD203B41FA5}">
                      <a16:colId xmlns:a16="http://schemas.microsoft.com/office/drawing/2014/main" xmlns="" val="4237675605"/>
                    </a:ext>
                  </a:extLst>
                </a:gridCol>
              </a:tblGrid>
              <a:tr h="370840">
                <a:tc gridSpan="3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s-MX" baseline="0" smtClean="0">
                          <a:solidFill>
                            <a:schemeClr val="tx1"/>
                          </a:solidFill>
                          <a:latin typeface="Candy Beans" pitchFamily="2" charset="0"/>
                        </a:rPr>
                        <a:t>Martes 12 de Enero</a:t>
                      </a:r>
                      <a:endParaRPr lang="es-MX" dirty="0">
                        <a:solidFill>
                          <a:schemeClr val="tx1"/>
                        </a:solidFill>
                        <a:latin typeface="Candy Beans" pitchFamily="2" charset="0"/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477845324"/>
                  </a:ext>
                </a:extLst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s-MX" sz="1200" smtClean="0">
                          <a:solidFill>
                            <a:schemeClr val="tx1"/>
                          </a:solidFill>
                          <a:latin typeface="DK Cover Up" pitchFamily="50" charset="0"/>
                        </a:rPr>
                        <a:t>Campo</a:t>
                      </a:r>
                      <a:r>
                        <a:rPr lang="es-MX" sz="1200" baseline="0" smtClean="0">
                          <a:solidFill>
                            <a:schemeClr val="tx1"/>
                          </a:solidFill>
                          <a:latin typeface="DK Cover Up" pitchFamily="50" charset="0"/>
                        </a:rPr>
                        <a:t> formartivo o area personal o social </a:t>
                      </a:r>
                      <a:endParaRPr lang="es-MX" sz="1200" dirty="0">
                        <a:solidFill>
                          <a:schemeClr val="tx1"/>
                        </a:solidFill>
                        <a:latin typeface="DK Cover Up" pitchFamily="50" charset="0"/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s-MX" sz="1600" dirty="0">
                          <a:solidFill>
                            <a:schemeClr val="tx1"/>
                          </a:solidFill>
                          <a:latin typeface="DK Cover Up" pitchFamily="50" charset="0"/>
                        </a:rPr>
                        <a:t>Actividades, organización e</a:t>
                      </a:r>
                      <a:r>
                        <a:rPr lang="es-MX" sz="1600" baseline="0" dirty="0">
                          <a:solidFill>
                            <a:schemeClr val="tx1"/>
                          </a:solidFill>
                          <a:latin typeface="DK Cover Up" pitchFamily="50" charset="0"/>
                        </a:rPr>
                        <a:t> indicaciones</a:t>
                      </a:r>
                      <a:endParaRPr lang="es-MX" sz="1600" dirty="0">
                        <a:solidFill>
                          <a:schemeClr val="tx1"/>
                        </a:solidFill>
                        <a:latin typeface="DK Cover Up" pitchFamily="50" charset="0"/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s-MX" sz="1600" dirty="0">
                          <a:solidFill>
                            <a:schemeClr val="tx1"/>
                          </a:solidFill>
                          <a:latin typeface="DK Cover Up" pitchFamily="50" charset="0"/>
                        </a:rPr>
                        <a:t>Recursos </a:t>
                      </a: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15666534"/>
                  </a:ext>
                </a:extLst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s-MX" sz="1200" smtClean="0">
                          <a:latin typeface="Century Gothic" pitchFamily="34" charset="0"/>
                        </a:rPr>
                        <a:t>Regalo de lectura</a:t>
                      </a:r>
                      <a:endParaRPr lang="es-MX" sz="1200" dirty="0">
                        <a:latin typeface="Century Gothic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/>
                      <a:r>
                        <a:rPr lang="es-MX" sz="1200" smtClean="0">
                          <a:latin typeface="Century Gothic" pitchFamily="34" charset="0"/>
                        </a:rPr>
                        <a:t>Todos los días, de lunes a viernes, dedique 10 minutos a leer en voz alta a su hija o hijo. Puede elegir algún texto de los siguientes libros: 1. Libro Integrado de Preescolar 2. Libros del CONAFE 3. Libro de Texto Gratuito de Español de primer grado 4. Libros de texto virtuales que puede encontrar en: https://tripulantes.sep.gob.mx/ 5. O un libro o revista que tenga en casa</a:t>
                      </a:r>
                      <a:endParaRPr lang="es-MX" sz="1200" dirty="0">
                        <a:latin typeface="Century Gothic" pitchFamily="34" charset="0"/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200" smtClean="0">
                          <a:latin typeface="Century Gothic" pitchFamily="34" charset="0"/>
                        </a:rPr>
                        <a:t>Libros sugeridos</a:t>
                      </a:r>
                      <a:endParaRPr lang="es-MX" sz="1200">
                        <a:latin typeface="Century Gothic" pitchFamily="34" charset="0"/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474664672"/>
                  </a:ext>
                </a:extLst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s-MX" sz="1200" b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Pensamiento</a:t>
                      </a:r>
                      <a:r>
                        <a:rPr lang="es-MX" sz="1200" b="0" baseline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 matematico </a:t>
                      </a:r>
                      <a:endParaRPr lang="es-MX" sz="1200" b="0" dirty="0">
                        <a:solidFill>
                          <a:schemeClr val="tx1"/>
                        </a:solidFill>
                        <a:latin typeface="Century Gothic" pitchFamily="34" charset="0"/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/>
                      <a:r>
                        <a:rPr lang="es-MX" sz="1200" smtClean="0">
                          <a:latin typeface="Century Gothic" pitchFamily="34" charset="0"/>
                        </a:rPr>
                        <a:t>Realiza</a:t>
                      </a:r>
                      <a:r>
                        <a:rPr lang="es-MX" sz="1200" baseline="0" smtClean="0">
                          <a:latin typeface="Century Gothic" pitchFamily="34" charset="0"/>
                        </a:rPr>
                        <a:t> </a:t>
                      </a:r>
                      <a:r>
                        <a:rPr lang="es-MX" sz="1200" smtClean="0">
                          <a:latin typeface="Century Gothic" pitchFamily="34" charset="0"/>
                        </a:rPr>
                        <a:t>el ejercicio del libro La Maestra Pati:</a:t>
                      </a:r>
                    </a:p>
                    <a:p>
                      <a:pPr algn="l"/>
                      <a:r>
                        <a:rPr lang="es-MX" sz="1200" smtClean="0">
                          <a:latin typeface="Century Gothic" pitchFamily="34" charset="0"/>
                        </a:rPr>
                        <a:t>• Preescolar 1. Si el niño (a) tiene entre 3 y 4 años: Página 25</a:t>
                      </a:r>
                    </a:p>
                    <a:p>
                      <a:pPr algn="l"/>
                      <a:r>
                        <a:rPr lang="es-MX" sz="1200" smtClean="0">
                          <a:latin typeface="Century Gothic" pitchFamily="34" charset="0"/>
                        </a:rPr>
                        <a:t>• Preescolar 2. Si el niño (a) tiene entre 4 y 5 años: Página 25</a:t>
                      </a:r>
                    </a:p>
                    <a:p>
                      <a:pPr algn="l"/>
                      <a:r>
                        <a:rPr lang="es-MX" sz="1200" smtClean="0">
                          <a:latin typeface="Century Gothic" pitchFamily="34" charset="0"/>
                        </a:rPr>
                        <a:t>• Preescolar 3. Si el niño (a) tiene entre 5 y 6 años: Página 25</a:t>
                      </a:r>
                      <a:endParaRPr lang="es-MX" sz="1200" smtClean="0">
                        <a:latin typeface="Century Gothic" pitchFamily="34" charset="0"/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200" smtClean="0">
                          <a:latin typeface="Century Gothic" pitchFamily="34" charset="0"/>
                        </a:rPr>
                        <a:t>Libro</a:t>
                      </a:r>
                      <a:r>
                        <a:rPr lang="es-MX" sz="1200" baseline="0" smtClean="0">
                          <a:latin typeface="Century Gothic" pitchFamily="34" charset="0"/>
                        </a:rPr>
                        <a:t> Maestra PAti</a:t>
                      </a:r>
                      <a:endParaRPr lang="es-MX" sz="1200">
                        <a:latin typeface="Century Gothic" pitchFamily="34" charset="0"/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5173257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1200" b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Mundo</a:t>
                      </a:r>
                      <a:r>
                        <a:rPr lang="es-MX" sz="1200" b="0" baseline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 natural y social</a:t>
                      </a:r>
                      <a:endParaRPr lang="es-MX" sz="1200" b="0" dirty="0">
                        <a:solidFill>
                          <a:schemeClr val="tx1"/>
                        </a:solidFill>
                        <a:latin typeface="Century Gothic" pitchFamily="34" charset="0"/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1200" b="1" smtClean="0">
                          <a:latin typeface="Century Gothic" pitchFamily="34" charset="0"/>
                        </a:rPr>
                        <a:t>Inicio</a:t>
                      </a:r>
                      <a:r>
                        <a:rPr lang="es-MX" sz="1200" b="0" smtClean="0">
                          <a:latin typeface="Century Gothic" pitchFamily="34" charset="0"/>
                        </a:rPr>
                        <a:t>: Responde</a:t>
                      </a:r>
                      <a:r>
                        <a:rPr lang="es-MX" sz="1200" b="0" baseline="0" smtClean="0">
                          <a:latin typeface="Century Gothic" pitchFamily="34" charset="0"/>
                        </a:rPr>
                        <a:t> a cuestionamientos:</a:t>
                      </a:r>
                      <a:r>
                        <a:rPr lang="es-MX" sz="1200" b="0" smtClean="0">
                          <a:latin typeface="Century Gothic" pitchFamily="34" charset="0"/>
                        </a:rPr>
                        <a:t>¿Cómo somos? ¿Quién</a:t>
                      </a:r>
                      <a:r>
                        <a:rPr lang="es-MX" sz="1200" b="0" baseline="0" smtClean="0">
                          <a:latin typeface="Century Gothic" pitchFamily="34" charset="0"/>
                        </a:rPr>
                        <a:t> </a:t>
                      </a:r>
                      <a:r>
                        <a:rPr lang="es-MX" sz="1200" b="0" smtClean="0">
                          <a:latin typeface="Century Gothic" pitchFamily="34" charset="0"/>
                        </a:rPr>
                        <a:t>es más grande? ¿Crees que siempre has sido así? ¿Crees que</a:t>
                      </a:r>
                      <a:r>
                        <a:rPr lang="es-MX" sz="1200" b="0" baseline="0" smtClean="0">
                          <a:latin typeface="Century Gothic" pitchFamily="34" charset="0"/>
                        </a:rPr>
                        <a:t> </a:t>
                      </a:r>
                      <a:r>
                        <a:rPr lang="es-MX" sz="1200" b="0" smtClean="0">
                          <a:latin typeface="Century Gothic" pitchFamily="34" charset="0"/>
                        </a:rPr>
                        <a:t>siempre yo he sido de este tamaño?</a:t>
                      </a:r>
                    </a:p>
                    <a:p>
                      <a:pPr algn="l"/>
                      <a:r>
                        <a:rPr lang="es-MX" sz="1200" b="1" smtClean="0">
                          <a:latin typeface="Century Gothic" pitchFamily="34" charset="0"/>
                        </a:rPr>
                        <a:t>Desarrollo</a:t>
                      </a:r>
                      <a:r>
                        <a:rPr lang="es-MX" sz="1200" b="0" smtClean="0">
                          <a:latin typeface="Century Gothic" pitchFamily="34" charset="0"/>
                        </a:rPr>
                        <a:t>: Se</a:t>
                      </a:r>
                      <a:r>
                        <a:rPr lang="es-MX" sz="1200" b="0" baseline="0" smtClean="0">
                          <a:latin typeface="Century Gothic" pitchFamily="34" charset="0"/>
                        </a:rPr>
                        <a:t> le muestran </a:t>
                      </a:r>
                      <a:r>
                        <a:rPr lang="es-MX" sz="1200" b="0" smtClean="0">
                          <a:latin typeface="Century Gothic" pitchFamily="34" charset="0"/>
                        </a:rPr>
                        <a:t> fotos de </a:t>
                      </a:r>
                      <a:r>
                        <a:rPr lang="es-MX" sz="1200" b="0" baseline="0" smtClean="0">
                          <a:latin typeface="Century Gothic" pitchFamily="34" charset="0"/>
                        </a:rPr>
                        <a:t> la mama </a:t>
                      </a:r>
                      <a:r>
                        <a:rPr lang="es-MX" sz="1200" b="0" smtClean="0">
                          <a:latin typeface="Century Gothic" pitchFamily="34" charset="0"/>
                        </a:rPr>
                        <a:t>de diferentes edades, también fotos de él o ella cuando estaba más pequeño (a) y fotos donde esté</a:t>
                      </a:r>
                    </a:p>
                    <a:p>
                      <a:pPr algn="l"/>
                      <a:r>
                        <a:rPr lang="es-MX" sz="1200" b="0" smtClean="0">
                          <a:latin typeface="Century Gothic" pitchFamily="34" charset="0"/>
                        </a:rPr>
                        <a:t>toda la familia. </a:t>
                      </a:r>
                    </a:p>
                    <a:p>
                      <a:pPr algn="l"/>
                      <a:r>
                        <a:rPr lang="es-MX" sz="1200" b="1" smtClean="0">
                          <a:latin typeface="Century Gothic" pitchFamily="34" charset="0"/>
                        </a:rPr>
                        <a:t>Cierre</a:t>
                      </a:r>
                      <a:r>
                        <a:rPr lang="es-MX" sz="1200" b="0" smtClean="0">
                          <a:latin typeface="Century Gothic" pitchFamily="34" charset="0"/>
                        </a:rPr>
                        <a:t>:</a:t>
                      </a:r>
                      <a:r>
                        <a:rPr lang="es-MX" sz="1200" b="0" baseline="0" smtClean="0">
                          <a:latin typeface="Century Gothic" pitchFamily="34" charset="0"/>
                        </a:rPr>
                        <a:t> Responde a las preguntas </a:t>
                      </a:r>
                      <a:r>
                        <a:rPr lang="es-MX" sz="1200" b="0" smtClean="0">
                          <a:latin typeface="Century Gothic" pitchFamily="34" charset="0"/>
                        </a:rPr>
                        <a:t> ¿Quién está ahí? ¿Cómo son? ¿Dónde vivimos?¿Eres igual? ¿Tus manos son del</a:t>
                      </a:r>
                      <a:r>
                        <a:rPr lang="es-MX" sz="1200" b="0" baseline="0" smtClean="0">
                          <a:latin typeface="Century Gothic" pitchFamily="34" charset="0"/>
                        </a:rPr>
                        <a:t> </a:t>
                      </a:r>
                      <a:r>
                        <a:rPr lang="es-MX" sz="1200" b="0" smtClean="0">
                          <a:latin typeface="Century Gothic" pitchFamily="34" charset="0"/>
                        </a:rPr>
                        <a:t>mismo tamaño? ¿Cómo eras? Finalmente, dígale lo que él o ella significa</a:t>
                      </a:r>
                    </a:p>
                    <a:p>
                      <a:pPr algn="l"/>
                      <a:r>
                        <a:rPr lang="es-MX" sz="1200" b="0" smtClean="0">
                          <a:latin typeface="Century Gothic" pitchFamily="34" charset="0"/>
                        </a:rPr>
                        <a:t>para usted y pídale que haga un dibujo sobre sí mismo (a).</a:t>
                      </a:r>
                      <a:endParaRPr lang="es-MX" sz="1200" b="0" dirty="0">
                        <a:latin typeface="Century Gothic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200" smtClean="0">
                          <a:latin typeface="Century Gothic" pitchFamily="34" charset="0"/>
                        </a:rPr>
                        <a:t>Cuaderno</a:t>
                      </a:r>
                    </a:p>
                    <a:p>
                      <a:r>
                        <a:rPr lang="es-MX" sz="1200" smtClean="0">
                          <a:latin typeface="Century Gothic" pitchFamily="34" charset="0"/>
                        </a:rPr>
                        <a:t>Lapiz</a:t>
                      </a:r>
                      <a:r>
                        <a:rPr lang="es-MX" sz="1200" baseline="0" smtClean="0">
                          <a:latin typeface="Century Gothic" pitchFamily="34" charset="0"/>
                        </a:rPr>
                        <a:t> </a:t>
                      </a:r>
                    </a:p>
                    <a:p>
                      <a:r>
                        <a:rPr lang="es-MX" sz="1200" baseline="0" smtClean="0">
                          <a:latin typeface="Century Gothic" pitchFamily="34" charset="0"/>
                        </a:rPr>
                        <a:t>Fotos</a:t>
                      </a:r>
                      <a:endParaRPr lang="es-MX" sz="1200" smtClean="0">
                        <a:latin typeface="Century Gothic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9741837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1200" b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Pausa</a:t>
                      </a:r>
                      <a:r>
                        <a:rPr lang="es-MX" sz="1200" b="0" baseline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 Activa</a:t>
                      </a:r>
                      <a:endParaRPr lang="es-MX" sz="1200" b="0" dirty="0">
                        <a:solidFill>
                          <a:schemeClr val="tx1"/>
                        </a:solidFill>
                        <a:latin typeface="Century Gothic" pitchFamily="34" charset="0"/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1200" b="0" baseline="0" smtClean="0">
                          <a:latin typeface="Century Gothic" pitchFamily="34" charset="0"/>
                        </a:rPr>
                        <a:t>Buscar una pausa activa en  cuadernillo aprende en casa en la paguina 5</a:t>
                      </a:r>
                      <a:endParaRPr lang="es-MX" sz="1200" b="0" baseline="0" dirty="0">
                        <a:latin typeface="Century Gothic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200" smtClean="0">
                          <a:latin typeface="Century Gothic" pitchFamily="34" charset="0"/>
                        </a:rPr>
                        <a:t>Cuadernillo</a:t>
                      </a:r>
                      <a:r>
                        <a:rPr lang="es-MX" sz="1200" baseline="0" smtClean="0">
                          <a:latin typeface="Century Gothic" pitchFamily="34" charset="0"/>
                        </a:rPr>
                        <a:t> aprende en casa </a:t>
                      </a:r>
                      <a:endParaRPr lang="es-MX" sz="1200">
                        <a:latin typeface="Century Gothic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4563933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058902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in de Lucy Madrigal en crayolas | Fondos para niños, Fondos escolares,  Marcos para texto"/>
          <p:cNvPicPr>
            <a:picLocks noChangeAspect="1" noChangeArrowheads="1"/>
          </p:cNvPicPr>
          <p:nvPr/>
        </p:nvPicPr>
        <p:blipFill rotWithShape="1"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474"/>
          <a:stretch/>
        </p:blipFill>
        <p:spPr bwMode="auto">
          <a:xfrm>
            <a:off x="0" y="20425"/>
            <a:ext cx="9144000" cy="6837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8493298"/>
              </p:ext>
            </p:extLst>
          </p:nvPr>
        </p:nvGraphicFramePr>
        <p:xfrm>
          <a:off x="179512" y="188640"/>
          <a:ext cx="8696926" cy="6101080"/>
        </p:xfrm>
        <a:graphic>
          <a:graphicData uri="http://schemas.openxmlformats.org/drawingml/2006/table">
            <a:tbl>
              <a:tblPr firstRow="1" bandRow="1"/>
              <a:tblGrid>
                <a:gridCol w="1697596">
                  <a:extLst>
                    <a:ext uri="{9D8B030D-6E8A-4147-A177-3AD203B41FA5}">
                      <a16:colId xmlns:a16="http://schemas.microsoft.com/office/drawing/2014/main" xmlns="" val="813775437"/>
                    </a:ext>
                  </a:extLst>
                </a:gridCol>
                <a:gridCol w="5038098">
                  <a:extLst>
                    <a:ext uri="{9D8B030D-6E8A-4147-A177-3AD203B41FA5}">
                      <a16:colId xmlns:a16="http://schemas.microsoft.com/office/drawing/2014/main" xmlns="" val="1023472308"/>
                    </a:ext>
                  </a:extLst>
                </a:gridCol>
                <a:gridCol w="1961232">
                  <a:extLst>
                    <a:ext uri="{9D8B030D-6E8A-4147-A177-3AD203B41FA5}">
                      <a16:colId xmlns:a16="http://schemas.microsoft.com/office/drawing/2014/main" xmlns="" val="4237675605"/>
                    </a:ext>
                  </a:extLst>
                </a:gridCol>
              </a:tblGrid>
              <a:tr h="370840">
                <a:tc gridSpan="3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s-MX" baseline="0" smtClean="0">
                          <a:solidFill>
                            <a:schemeClr val="tx1"/>
                          </a:solidFill>
                          <a:latin typeface="Candy Beans" pitchFamily="2" charset="0"/>
                        </a:rPr>
                        <a:t>Miercoles 13 de Enero</a:t>
                      </a:r>
                      <a:endParaRPr lang="es-MX" dirty="0">
                        <a:solidFill>
                          <a:schemeClr val="tx1"/>
                        </a:solidFill>
                        <a:latin typeface="Candy Beans" pitchFamily="2" charset="0"/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477845324"/>
                  </a:ext>
                </a:extLst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s-MX" sz="1200" smtClean="0">
                          <a:solidFill>
                            <a:schemeClr val="tx1"/>
                          </a:solidFill>
                          <a:latin typeface="DK Cover Up" pitchFamily="50" charset="0"/>
                        </a:rPr>
                        <a:t>Campo</a:t>
                      </a:r>
                      <a:r>
                        <a:rPr lang="es-MX" sz="1200" baseline="0" smtClean="0">
                          <a:solidFill>
                            <a:schemeClr val="tx1"/>
                          </a:solidFill>
                          <a:latin typeface="DK Cover Up" pitchFamily="50" charset="0"/>
                        </a:rPr>
                        <a:t> formartivo o area personal o social </a:t>
                      </a:r>
                      <a:endParaRPr lang="es-MX" sz="1200" dirty="0">
                        <a:solidFill>
                          <a:schemeClr val="tx1"/>
                        </a:solidFill>
                        <a:latin typeface="DK Cover Up" pitchFamily="50" charset="0"/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s-MX" sz="1600" dirty="0">
                          <a:solidFill>
                            <a:schemeClr val="tx1"/>
                          </a:solidFill>
                          <a:latin typeface="DK Cover Up" pitchFamily="50" charset="0"/>
                        </a:rPr>
                        <a:t>Actividades, organización e</a:t>
                      </a:r>
                      <a:r>
                        <a:rPr lang="es-MX" sz="1600" baseline="0" dirty="0">
                          <a:solidFill>
                            <a:schemeClr val="tx1"/>
                          </a:solidFill>
                          <a:latin typeface="DK Cover Up" pitchFamily="50" charset="0"/>
                        </a:rPr>
                        <a:t> indicaciones</a:t>
                      </a:r>
                      <a:endParaRPr lang="es-MX" sz="1600" dirty="0">
                        <a:solidFill>
                          <a:schemeClr val="tx1"/>
                        </a:solidFill>
                        <a:latin typeface="DK Cover Up" pitchFamily="50" charset="0"/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s-MX" sz="1600" dirty="0">
                          <a:solidFill>
                            <a:schemeClr val="tx1"/>
                          </a:solidFill>
                          <a:latin typeface="DK Cover Up" pitchFamily="50" charset="0"/>
                        </a:rPr>
                        <a:t>Recursos </a:t>
                      </a: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15666534"/>
                  </a:ext>
                </a:extLst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s-MX" sz="1400" smtClean="0">
                          <a:latin typeface="Century Gothic" pitchFamily="34" charset="0"/>
                        </a:rPr>
                        <a:t>Regalo de lectura</a:t>
                      </a:r>
                      <a:endParaRPr lang="es-MX" sz="1400" dirty="0">
                        <a:latin typeface="Century Gothic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/>
                      <a:r>
                        <a:rPr lang="es-MX" sz="1400" smtClean="0">
                          <a:latin typeface="Century Gothic" pitchFamily="34" charset="0"/>
                        </a:rPr>
                        <a:t>Todos los días, de lunes a viernes, dedique 10 minutos a leer en voz alta a su hija o hijo. Puede elegir algún texto de los siguientes libros: 1. Libro Integrado de Preescolar 2. Libros del CONAFE 3. Libro de Texto Gratuito de Español de primer grado 4. Libros de texto virtuales que puede encontrar en: https://tripulantes.sep.gob.mx/ 5. O un libro o revista que tenga en casa</a:t>
                      </a:r>
                      <a:endParaRPr lang="es-MX" sz="1400" dirty="0">
                        <a:latin typeface="Century Gothic" pitchFamily="34" charset="0"/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400" smtClean="0">
                          <a:latin typeface="Century Gothic" pitchFamily="34" charset="0"/>
                        </a:rPr>
                        <a:t>Libros sugeridos</a:t>
                      </a:r>
                      <a:endParaRPr lang="es-MX" sz="1400">
                        <a:latin typeface="Century Gothic" pitchFamily="34" charset="0"/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474664672"/>
                  </a:ext>
                </a:extLst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s-MX" sz="1400" b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Lenguaje</a:t>
                      </a:r>
                      <a:r>
                        <a:rPr lang="es-MX" sz="1400" b="0" baseline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 y comunicacion</a:t>
                      </a:r>
                      <a:endParaRPr lang="es-MX" sz="1400" b="0" dirty="0">
                        <a:solidFill>
                          <a:schemeClr val="tx1"/>
                        </a:solidFill>
                        <a:latin typeface="Century Gothic" pitchFamily="34" charset="0"/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/>
                      <a:r>
                        <a:rPr lang="es-MX" sz="1400" b="1" smtClean="0">
                          <a:latin typeface="Century Gothic" pitchFamily="34" charset="0"/>
                        </a:rPr>
                        <a:t>Inicio:</a:t>
                      </a:r>
                      <a:r>
                        <a:rPr lang="es-MX" sz="1400" b="1" baseline="0" smtClean="0">
                          <a:latin typeface="Century Gothic" pitchFamily="34" charset="0"/>
                        </a:rPr>
                        <a:t> </a:t>
                      </a:r>
                      <a:r>
                        <a:rPr lang="es-MX" sz="1400" b="0" baseline="0" smtClean="0">
                          <a:latin typeface="Century Gothic" pitchFamily="34" charset="0"/>
                        </a:rPr>
                        <a:t>Escucha un ejemplo de rima por su mamà </a:t>
                      </a:r>
                      <a:r>
                        <a:rPr lang="es-MX" sz="1400" baseline="0" smtClean="0">
                          <a:latin typeface="Century Gothic" pitchFamily="34" charset="0"/>
                        </a:rPr>
                        <a:t> </a:t>
                      </a:r>
                      <a:r>
                        <a:rPr lang="es-MX" sz="1400" b="1" baseline="0" smtClean="0">
                          <a:latin typeface="Century Gothic" pitchFamily="34" charset="0"/>
                        </a:rPr>
                        <a:t>Desarrollo:</a:t>
                      </a:r>
                      <a:r>
                        <a:rPr lang="es-MX" sz="1400" baseline="0" smtClean="0">
                          <a:latin typeface="Century Gothic" pitchFamily="34" charset="0"/>
                        </a:rPr>
                        <a:t>I</a:t>
                      </a:r>
                      <a:r>
                        <a:rPr lang="es-MX" sz="1400" smtClean="0">
                          <a:latin typeface="Century Gothic" pitchFamily="34" charset="0"/>
                        </a:rPr>
                        <a:t>nventa</a:t>
                      </a:r>
                      <a:r>
                        <a:rPr lang="es-MX" sz="1400" baseline="0" smtClean="0">
                          <a:latin typeface="Century Gothic" pitchFamily="34" charset="0"/>
                        </a:rPr>
                        <a:t> </a:t>
                      </a:r>
                      <a:r>
                        <a:rPr lang="es-MX" sz="1400" smtClean="0">
                          <a:latin typeface="Century Gothic" pitchFamily="34" charset="0"/>
                        </a:rPr>
                        <a:t>y dibuja una rima usando su nombre y algunos aspectos que reflejen cómo es ella o él, por ejemplo:</a:t>
                      </a:r>
                      <a:r>
                        <a:rPr lang="es-MX" sz="1400" baseline="0" smtClean="0">
                          <a:latin typeface="Century Gothic" pitchFamily="34" charset="0"/>
                        </a:rPr>
                        <a:t> </a:t>
                      </a:r>
                      <a:r>
                        <a:rPr lang="es-MX" sz="1400" smtClean="0">
                          <a:latin typeface="Century Gothic" pitchFamily="34" charset="0"/>
                        </a:rPr>
                        <a:t>Vicente tiene la cara sonriente</a:t>
                      </a:r>
                    </a:p>
                    <a:p>
                      <a:pPr algn="l"/>
                      <a:r>
                        <a:rPr lang="es-MX" sz="1400" smtClean="0">
                          <a:latin typeface="Century Gothic" pitchFamily="34" charset="0"/>
                        </a:rPr>
                        <a:t>Por las mañanas él lava sus dientes…</a:t>
                      </a:r>
                    </a:p>
                    <a:p>
                      <a:pPr algn="l"/>
                      <a:r>
                        <a:rPr lang="es-MX" sz="1400" b="1" smtClean="0">
                          <a:latin typeface="Century Gothic" pitchFamily="34" charset="0"/>
                        </a:rPr>
                        <a:t>Cierre:</a:t>
                      </a:r>
                      <a:r>
                        <a:rPr lang="es-MX" sz="1400" b="1" baseline="0" smtClean="0">
                          <a:latin typeface="Century Gothic" pitchFamily="34" charset="0"/>
                        </a:rPr>
                        <a:t> </a:t>
                      </a:r>
                      <a:r>
                        <a:rPr lang="es-MX" sz="1400" baseline="0" smtClean="0">
                          <a:latin typeface="Century Gothic" pitchFamily="34" charset="0"/>
                        </a:rPr>
                        <a:t>Comenta que es lo que mas le gusto</a:t>
                      </a:r>
                      <a:endParaRPr lang="es-MX" sz="1400" smtClean="0">
                        <a:latin typeface="Century Gothic" pitchFamily="34" charset="0"/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400" smtClean="0">
                          <a:latin typeface="Century Gothic" pitchFamily="34" charset="0"/>
                        </a:rPr>
                        <a:t>Cuaderno</a:t>
                      </a:r>
                    </a:p>
                    <a:p>
                      <a:r>
                        <a:rPr lang="es-MX" sz="1400" smtClean="0">
                          <a:latin typeface="Century Gothic" pitchFamily="34" charset="0"/>
                        </a:rPr>
                        <a:t>Lapiz</a:t>
                      </a:r>
                    </a:p>
                    <a:p>
                      <a:r>
                        <a:rPr lang="es-MX" sz="1400" smtClean="0">
                          <a:latin typeface="Century Gothic" pitchFamily="34" charset="0"/>
                        </a:rPr>
                        <a:t>Colores</a:t>
                      </a:r>
                      <a:endParaRPr lang="es-MX" sz="1400">
                        <a:latin typeface="Century Gothic" pitchFamily="34" charset="0"/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5173257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1400" b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Educacion</a:t>
                      </a:r>
                      <a:r>
                        <a:rPr lang="es-MX" sz="1400" b="0" baseline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 Fisica</a:t>
                      </a:r>
                      <a:endParaRPr lang="es-MX" sz="1400" b="0" dirty="0">
                        <a:solidFill>
                          <a:schemeClr val="tx1"/>
                        </a:solidFill>
                        <a:latin typeface="Century Gothic" pitchFamily="34" charset="0"/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1400" smtClean="0">
                          <a:latin typeface="Century Gothic" pitchFamily="34" charset="0"/>
                        </a:rPr>
                        <a:t>Juega</a:t>
                      </a:r>
                      <a:r>
                        <a:rPr lang="es-MX" sz="1400" baseline="0" smtClean="0">
                          <a:latin typeface="Century Gothic" pitchFamily="34" charset="0"/>
                        </a:rPr>
                        <a:t> </a:t>
                      </a:r>
                      <a:r>
                        <a:rPr lang="es-MX" sz="1400" smtClean="0">
                          <a:latin typeface="Century Gothic" pitchFamily="34" charset="0"/>
                        </a:rPr>
                        <a:t>“A pasar la bolita”, mientras cantan una canción. Con una pelota de plástico o una de papel.</a:t>
                      </a:r>
                    </a:p>
                    <a:p>
                      <a:pPr algn="l"/>
                      <a:r>
                        <a:rPr lang="es-MX" sz="1400" smtClean="0">
                          <a:latin typeface="Century Gothic" pitchFamily="34" charset="0"/>
                        </a:rPr>
                        <a:t>Se</a:t>
                      </a:r>
                      <a:r>
                        <a:rPr lang="es-MX" sz="1400" baseline="0" smtClean="0">
                          <a:latin typeface="Century Gothic" pitchFamily="34" charset="0"/>
                        </a:rPr>
                        <a:t> pone </a:t>
                      </a:r>
                      <a:r>
                        <a:rPr lang="es-MX" sz="1400" smtClean="0">
                          <a:latin typeface="Century Gothic" pitchFamily="34" charset="0"/>
                        </a:rPr>
                        <a:t>de pie y sostiene la pelota sobre una mano estirada, durante 10 segundos sin que se caiga y luego con la otra mano. Después lo</a:t>
                      </a:r>
                      <a:r>
                        <a:rPr lang="es-MX" sz="1400" baseline="0" smtClean="0">
                          <a:latin typeface="Century Gothic" pitchFamily="34" charset="0"/>
                        </a:rPr>
                        <a:t> hara  con la  mamà</a:t>
                      </a:r>
                      <a:r>
                        <a:rPr lang="es-MX" sz="1400" smtClean="0">
                          <a:latin typeface="Century Gothic" pitchFamily="34" charset="0"/>
                        </a:rPr>
                        <a:t>. Hagámoslo más difícil... Lo mismo, pero solo parado (a) en un pie. Al final, platiquen sobre lo que le gustó o no a su hija (o).</a:t>
                      </a:r>
                      <a:endParaRPr lang="es-MX" sz="1400" dirty="0">
                        <a:latin typeface="Century Gothic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400" smtClean="0">
                          <a:latin typeface="Century Gothic" pitchFamily="34" charset="0"/>
                        </a:rPr>
                        <a:t>Una</a:t>
                      </a:r>
                      <a:r>
                        <a:rPr lang="es-MX" sz="1400" baseline="0" smtClean="0">
                          <a:latin typeface="Century Gothic" pitchFamily="34" charset="0"/>
                        </a:rPr>
                        <a:t> pelota</a:t>
                      </a:r>
                      <a:endParaRPr lang="es-MX" sz="1400">
                        <a:latin typeface="Century Gothic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9741837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1400" b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Pausa</a:t>
                      </a:r>
                      <a:r>
                        <a:rPr lang="es-MX" sz="1400" b="0" baseline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 Activa</a:t>
                      </a:r>
                      <a:endParaRPr lang="es-MX" sz="1400" b="0" dirty="0">
                        <a:solidFill>
                          <a:schemeClr val="tx1"/>
                        </a:solidFill>
                        <a:latin typeface="Century Gothic" pitchFamily="34" charset="0"/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1400" b="0" baseline="0" smtClean="0">
                          <a:latin typeface="Century Gothic" pitchFamily="34" charset="0"/>
                        </a:rPr>
                        <a:t>Buscar una pausa activa en  cuadernillo aprende en casa en la paguina 5</a:t>
                      </a:r>
                      <a:endParaRPr lang="es-MX" sz="1400" b="0" baseline="0" dirty="0">
                        <a:latin typeface="Century Gothic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400" smtClean="0">
                          <a:latin typeface="Century Gothic" pitchFamily="34" charset="0"/>
                        </a:rPr>
                        <a:t>Cuadernillo</a:t>
                      </a:r>
                      <a:r>
                        <a:rPr lang="es-MX" sz="1400" baseline="0" smtClean="0">
                          <a:latin typeface="Century Gothic" pitchFamily="34" charset="0"/>
                        </a:rPr>
                        <a:t> aprende en casa </a:t>
                      </a:r>
                      <a:endParaRPr lang="es-MX" sz="1400">
                        <a:latin typeface="Century Gothic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4563933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04372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in de Lucy Madrigal en crayolas | Fondos para niños, Fondos escolares,  Marcos para texto"/>
          <p:cNvPicPr>
            <a:picLocks noChangeAspect="1" noChangeArrowheads="1"/>
          </p:cNvPicPr>
          <p:nvPr/>
        </p:nvPicPr>
        <p:blipFill rotWithShape="1"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474"/>
          <a:stretch/>
        </p:blipFill>
        <p:spPr bwMode="auto">
          <a:xfrm>
            <a:off x="0" y="20425"/>
            <a:ext cx="9144000" cy="6837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914171"/>
              </p:ext>
            </p:extLst>
          </p:nvPr>
        </p:nvGraphicFramePr>
        <p:xfrm>
          <a:off x="179512" y="188640"/>
          <a:ext cx="8696926" cy="5582920"/>
        </p:xfrm>
        <a:graphic>
          <a:graphicData uri="http://schemas.openxmlformats.org/drawingml/2006/table">
            <a:tbl>
              <a:tblPr firstRow="1" bandRow="1"/>
              <a:tblGrid>
                <a:gridCol w="1697596">
                  <a:extLst>
                    <a:ext uri="{9D8B030D-6E8A-4147-A177-3AD203B41FA5}">
                      <a16:colId xmlns:a16="http://schemas.microsoft.com/office/drawing/2014/main" xmlns="" val="813775437"/>
                    </a:ext>
                  </a:extLst>
                </a:gridCol>
                <a:gridCol w="5038098">
                  <a:extLst>
                    <a:ext uri="{9D8B030D-6E8A-4147-A177-3AD203B41FA5}">
                      <a16:colId xmlns:a16="http://schemas.microsoft.com/office/drawing/2014/main" xmlns="" val="1023472308"/>
                    </a:ext>
                  </a:extLst>
                </a:gridCol>
                <a:gridCol w="1961232">
                  <a:extLst>
                    <a:ext uri="{9D8B030D-6E8A-4147-A177-3AD203B41FA5}">
                      <a16:colId xmlns:a16="http://schemas.microsoft.com/office/drawing/2014/main" xmlns="" val="4237675605"/>
                    </a:ext>
                  </a:extLst>
                </a:gridCol>
              </a:tblGrid>
              <a:tr h="370840">
                <a:tc gridSpan="3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s-MX" baseline="0" smtClean="0">
                          <a:solidFill>
                            <a:schemeClr val="tx1"/>
                          </a:solidFill>
                          <a:latin typeface="Candy Beans" pitchFamily="2" charset="0"/>
                        </a:rPr>
                        <a:t>Jueves 14 de Enero</a:t>
                      </a:r>
                      <a:endParaRPr lang="es-MX" dirty="0">
                        <a:solidFill>
                          <a:schemeClr val="tx1"/>
                        </a:solidFill>
                        <a:latin typeface="Candy Beans" pitchFamily="2" charset="0"/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477845324"/>
                  </a:ext>
                </a:extLst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s-MX" sz="1200" smtClean="0">
                          <a:solidFill>
                            <a:schemeClr val="tx1"/>
                          </a:solidFill>
                          <a:latin typeface="DK Cover Up" pitchFamily="50" charset="0"/>
                        </a:rPr>
                        <a:t>Campo</a:t>
                      </a:r>
                      <a:r>
                        <a:rPr lang="es-MX" sz="1200" baseline="0" smtClean="0">
                          <a:solidFill>
                            <a:schemeClr val="tx1"/>
                          </a:solidFill>
                          <a:latin typeface="DK Cover Up" pitchFamily="50" charset="0"/>
                        </a:rPr>
                        <a:t> formartivo o area personal o social </a:t>
                      </a:r>
                      <a:endParaRPr lang="es-MX" sz="1200" dirty="0">
                        <a:solidFill>
                          <a:schemeClr val="tx1"/>
                        </a:solidFill>
                        <a:latin typeface="DK Cover Up" pitchFamily="50" charset="0"/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s-MX" sz="1600" dirty="0">
                          <a:solidFill>
                            <a:schemeClr val="tx1"/>
                          </a:solidFill>
                          <a:latin typeface="DK Cover Up" pitchFamily="50" charset="0"/>
                        </a:rPr>
                        <a:t>Actividades, organización e</a:t>
                      </a:r>
                      <a:r>
                        <a:rPr lang="es-MX" sz="1600" baseline="0" dirty="0">
                          <a:solidFill>
                            <a:schemeClr val="tx1"/>
                          </a:solidFill>
                          <a:latin typeface="DK Cover Up" pitchFamily="50" charset="0"/>
                        </a:rPr>
                        <a:t> indicaciones</a:t>
                      </a:r>
                      <a:endParaRPr lang="es-MX" sz="1600" dirty="0">
                        <a:solidFill>
                          <a:schemeClr val="tx1"/>
                        </a:solidFill>
                        <a:latin typeface="DK Cover Up" pitchFamily="50" charset="0"/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s-MX" sz="1600" dirty="0">
                          <a:solidFill>
                            <a:schemeClr val="tx1"/>
                          </a:solidFill>
                          <a:latin typeface="DK Cover Up" pitchFamily="50" charset="0"/>
                        </a:rPr>
                        <a:t>Recursos </a:t>
                      </a: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15666534"/>
                  </a:ext>
                </a:extLst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s-MX" sz="1200" smtClean="0">
                          <a:latin typeface="Century Gothic" pitchFamily="34" charset="0"/>
                        </a:rPr>
                        <a:t>Regalo de lectura</a:t>
                      </a:r>
                      <a:endParaRPr lang="es-MX" sz="1200" dirty="0">
                        <a:latin typeface="Century Gothic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/>
                      <a:r>
                        <a:rPr lang="es-MX" sz="1200" smtClean="0">
                          <a:latin typeface="Century Gothic" pitchFamily="34" charset="0"/>
                        </a:rPr>
                        <a:t>Todos los días, de lunes a viernes, dedique 10 minutos a leer en voz alta a su hija o hijo. Puede elegir algún texto de los siguientes libros: 1. Libro Integrado de Preescolar 2. Libros del CONAFE 3. Libro de Texto Gratuito de Español de primer grado 4. Libros de texto virtuales que puede encontrar en: https://tripulantes.sep.gob.mx/ 5. O un libro o revista que tenga en casa</a:t>
                      </a:r>
                      <a:endParaRPr lang="es-MX" sz="1200" dirty="0">
                        <a:latin typeface="Century Gothic" pitchFamily="34" charset="0"/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200" smtClean="0">
                          <a:latin typeface="Century Gothic" pitchFamily="34" charset="0"/>
                        </a:rPr>
                        <a:t>Libros sugeridos</a:t>
                      </a:r>
                      <a:endParaRPr lang="es-MX" sz="1200">
                        <a:latin typeface="Century Gothic" pitchFamily="34" charset="0"/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474664672"/>
                  </a:ext>
                </a:extLst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s-MX" sz="1200" b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Pensamiento</a:t>
                      </a:r>
                      <a:r>
                        <a:rPr lang="es-MX" sz="1200" b="0" baseline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 matematico </a:t>
                      </a:r>
                      <a:endParaRPr lang="es-MX" sz="1200" b="0" dirty="0">
                        <a:solidFill>
                          <a:schemeClr val="tx1"/>
                        </a:solidFill>
                        <a:latin typeface="Century Gothic" pitchFamily="34" charset="0"/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smtClean="0">
                          <a:latin typeface="Century Gothic" pitchFamily="34" charset="0"/>
                        </a:rPr>
                        <a:t>Realiza</a:t>
                      </a:r>
                      <a:r>
                        <a:rPr lang="es-MX" sz="1200" baseline="0" smtClean="0">
                          <a:latin typeface="Century Gothic" pitchFamily="34" charset="0"/>
                        </a:rPr>
                        <a:t> </a:t>
                      </a:r>
                      <a:r>
                        <a:rPr lang="es-MX" sz="1200" smtClean="0">
                          <a:latin typeface="Century Gothic" pitchFamily="34" charset="0"/>
                        </a:rPr>
                        <a:t>el ejercicio del libro La Maestra Pati: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smtClean="0">
                          <a:latin typeface="Century Gothic" pitchFamily="34" charset="0"/>
                        </a:rPr>
                        <a:t>• Preescolar 1. Si el niño tiene entre 3 y 4 años: Página 26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smtClean="0">
                          <a:latin typeface="Century Gothic" pitchFamily="34" charset="0"/>
                        </a:rPr>
                        <a:t>• Preescolar 2. Si el niño (a) tiene entre 4 y 5 años: Página 26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smtClean="0">
                          <a:latin typeface="Century Gothic" pitchFamily="34" charset="0"/>
                        </a:rPr>
                        <a:t>• Preescolar 3. Si el niño (a) tiene entre 5 y 6 años: Página 26</a:t>
                      </a: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200" smtClean="0">
                          <a:latin typeface="Century Gothic" pitchFamily="34" charset="0"/>
                        </a:rPr>
                        <a:t>Libro</a:t>
                      </a:r>
                      <a:r>
                        <a:rPr lang="es-MX" sz="1200" baseline="0" smtClean="0">
                          <a:latin typeface="Century Gothic" pitchFamily="34" charset="0"/>
                        </a:rPr>
                        <a:t> maestra paty</a:t>
                      </a:r>
                      <a:endParaRPr lang="es-MX" sz="1200">
                        <a:latin typeface="Century Gothic" pitchFamily="34" charset="0"/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5173257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1200" b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Lenguaje</a:t>
                      </a:r>
                      <a:r>
                        <a:rPr lang="es-MX" sz="1200" b="0" baseline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 y comunicacion</a:t>
                      </a:r>
                      <a:endParaRPr lang="es-MX" sz="1200" b="0" dirty="0">
                        <a:solidFill>
                          <a:schemeClr val="tx1"/>
                        </a:solidFill>
                        <a:latin typeface="Century Gothic" pitchFamily="34" charset="0"/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smtClean="0">
                          <a:latin typeface="Century Gothic" pitchFamily="34" charset="0"/>
                        </a:rPr>
                        <a:t>Inicio:</a:t>
                      </a:r>
                      <a:r>
                        <a:rPr lang="es-MX" sz="1200" baseline="0" smtClean="0">
                          <a:latin typeface="Century Gothic" pitchFamily="34" charset="0"/>
                        </a:rPr>
                        <a:t> Escucha la siguiente rima «</a:t>
                      </a:r>
                      <a:r>
                        <a:rPr lang="es-MX" sz="1200" smtClean="0">
                          <a:latin typeface="Century Gothic" pitchFamily="34" charset="0"/>
                        </a:rPr>
                        <a:t>El conejo rabito se metió en su huequito calientito se durmió y de mañana despertó.. .</a:t>
                      </a:r>
                      <a:r>
                        <a:rPr lang="es-MX" sz="1200" baseline="0" smtClean="0">
                          <a:latin typeface="Century Gothic" pitchFamily="34" charset="0"/>
                        </a:rPr>
                        <a:t> Lo repite varias veces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smtClean="0">
                          <a:latin typeface="Century Gothic" pitchFamily="34" charset="0"/>
                        </a:rPr>
                        <a:t> Desarrollo:</a:t>
                      </a:r>
                      <a:r>
                        <a:rPr lang="es-MX" sz="1200" baseline="0" smtClean="0">
                          <a:latin typeface="Century Gothic" pitchFamily="34" charset="0"/>
                        </a:rPr>
                        <a:t> Con apoyo de la mamà  cambia </a:t>
                      </a:r>
                      <a:r>
                        <a:rPr lang="es-MX" sz="1200" smtClean="0">
                          <a:latin typeface="Century Gothic" pitchFamily="34" charset="0"/>
                        </a:rPr>
                        <a:t>de orden las palabras que conforman la rima para que aprecien la diferencia de cuando no se respeta la rima. Por ejemplo, en la rima: El conejo rabito se metió en su huequito calientito se durmió y de mañana despertó.. Cambiando el orden: El conejo rabito, calientito se metió en su huequillo y despertó de mañana.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smtClean="0">
                          <a:latin typeface="Century Gothic" pitchFamily="34" charset="0"/>
                        </a:rPr>
                        <a:t>Cierre:Responde</a:t>
                      </a:r>
                      <a:r>
                        <a:rPr lang="es-MX" sz="1200" baseline="0" smtClean="0">
                          <a:latin typeface="Century Gothic" pitchFamily="34" charset="0"/>
                        </a:rPr>
                        <a:t> a cuestionamientos ¿Fue dificil? ¿Qué es una rima?</a:t>
                      </a:r>
                      <a:endParaRPr lang="es-MX" sz="1200" smtClean="0">
                        <a:latin typeface="Century Gothic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200" smtClean="0">
                          <a:latin typeface="Century Gothic" pitchFamily="34" charset="0"/>
                        </a:rPr>
                        <a:t>Cuaderno </a:t>
                      </a:r>
                    </a:p>
                    <a:p>
                      <a:r>
                        <a:rPr lang="es-MX" sz="1200" smtClean="0">
                          <a:latin typeface="Century Gothic" pitchFamily="34" charset="0"/>
                        </a:rPr>
                        <a:t>Lapiz </a:t>
                      </a:r>
                    </a:p>
                    <a:p>
                      <a:r>
                        <a:rPr lang="es-MX" sz="1200" smtClean="0">
                          <a:latin typeface="Century Gothic" pitchFamily="34" charset="0"/>
                        </a:rPr>
                        <a:t>Colores</a:t>
                      </a:r>
                      <a:endParaRPr lang="es-MX" sz="1200">
                        <a:latin typeface="Century Gothic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9741837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1200" b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Pausa</a:t>
                      </a:r>
                      <a:r>
                        <a:rPr lang="es-MX" sz="1200" b="0" baseline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 Activa</a:t>
                      </a:r>
                      <a:endParaRPr lang="es-MX" sz="1200" b="0" dirty="0">
                        <a:solidFill>
                          <a:schemeClr val="tx1"/>
                        </a:solidFill>
                        <a:latin typeface="Century Gothic" pitchFamily="34" charset="0"/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1200" b="0" baseline="0" smtClean="0">
                          <a:latin typeface="Century Gothic" pitchFamily="34" charset="0"/>
                        </a:rPr>
                        <a:t>Buscar una pausa activa en  cuadernillo aprende en casa en la paguina 5</a:t>
                      </a:r>
                      <a:endParaRPr lang="es-MX" sz="1200" b="0" baseline="0" dirty="0">
                        <a:latin typeface="Century Gothic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200" smtClean="0">
                          <a:latin typeface="Century Gothic" pitchFamily="34" charset="0"/>
                        </a:rPr>
                        <a:t>Cuadernillo</a:t>
                      </a:r>
                      <a:r>
                        <a:rPr lang="es-MX" sz="1200" baseline="0" smtClean="0">
                          <a:latin typeface="Century Gothic" pitchFamily="34" charset="0"/>
                        </a:rPr>
                        <a:t> aprende en casa </a:t>
                      </a:r>
                      <a:endParaRPr lang="es-MX" sz="1200">
                        <a:latin typeface="Century Gothic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4563933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96461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in de Lucy Madrigal en crayolas | Fondos para niños, Fondos escolares,  Marcos para texto"/>
          <p:cNvPicPr>
            <a:picLocks noChangeAspect="1" noChangeArrowheads="1"/>
          </p:cNvPicPr>
          <p:nvPr/>
        </p:nvPicPr>
        <p:blipFill rotWithShape="1"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474"/>
          <a:stretch/>
        </p:blipFill>
        <p:spPr bwMode="auto">
          <a:xfrm>
            <a:off x="0" y="20425"/>
            <a:ext cx="9144000" cy="6837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6453639"/>
              </p:ext>
            </p:extLst>
          </p:nvPr>
        </p:nvGraphicFramePr>
        <p:xfrm>
          <a:off x="179512" y="188640"/>
          <a:ext cx="8696926" cy="6101080"/>
        </p:xfrm>
        <a:graphic>
          <a:graphicData uri="http://schemas.openxmlformats.org/drawingml/2006/table">
            <a:tbl>
              <a:tblPr firstRow="1" bandRow="1"/>
              <a:tblGrid>
                <a:gridCol w="1697596">
                  <a:extLst>
                    <a:ext uri="{9D8B030D-6E8A-4147-A177-3AD203B41FA5}">
                      <a16:colId xmlns:a16="http://schemas.microsoft.com/office/drawing/2014/main" xmlns="" val="813775437"/>
                    </a:ext>
                  </a:extLst>
                </a:gridCol>
                <a:gridCol w="5038098">
                  <a:extLst>
                    <a:ext uri="{9D8B030D-6E8A-4147-A177-3AD203B41FA5}">
                      <a16:colId xmlns:a16="http://schemas.microsoft.com/office/drawing/2014/main" xmlns="" val="1023472308"/>
                    </a:ext>
                  </a:extLst>
                </a:gridCol>
                <a:gridCol w="1961232">
                  <a:extLst>
                    <a:ext uri="{9D8B030D-6E8A-4147-A177-3AD203B41FA5}">
                      <a16:colId xmlns:a16="http://schemas.microsoft.com/office/drawing/2014/main" xmlns="" val="4237675605"/>
                    </a:ext>
                  </a:extLst>
                </a:gridCol>
              </a:tblGrid>
              <a:tr h="370840">
                <a:tc gridSpan="3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s-MX" baseline="0" smtClean="0">
                          <a:solidFill>
                            <a:schemeClr val="tx1"/>
                          </a:solidFill>
                          <a:latin typeface="Candy Beans" pitchFamily="2" charset="0"/>
                        </a:rPr>
                        <a:t>Viernes 15 de Enero</a:t>
                      </a:r>
                      <a:endParaRPr lang="es-MX" dirty="0">
                        <a:solidFill>
                          <a:schemeClr val="tx1"/>
                        </a:solidFill>
                        <a:latin typeface="Candy Beans" pitchFamily="2" charset="0"/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477845324"/>
                  </a:ext>
                </a:extLst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s-MX" sz="1200" smtClean="0">
                          <a:solidFill>
                            <a:schemeClr val="tx1"/>
                          </a:solidFill>
                          <a:latin typeface="DK Cover Up" pitchFamily="50" charset="0"/>
                        </a:rPr>
                        <a:t>Campo</a:t>
                      </a:r>
                      <a:r>
                        <a:rPr lang="es-MX" sz="1200" baseline="0" smtClean="0">
                          <a:solidFill>
                            <a:schemeClr val="tx1"/>
                          </a:solidFill>
                          <a:latin typeface="DK Cover Up" pitchFamily="50" charset="0"/>
                        </a:rPr>
                        <a:t> formartivo o area personal o social </a:t>
                      </a:r>
                      <a:endParaRPr lang="es-MX" sz="1200" dirty="0">
                        <a:solidFill>
                          <a:schemeClr val="tx1"/>
                        </a:solidFill>
                        <a:latin typeface="DK Cover Up" pitchFamily="50" charset="0"/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s-MX" sz="1600" dirty="0">
                          <a:solidFill>
                            <a:schemeClr val="tx1"/>
                          </a:solidFill>
                          <a:latin typeface="DK Cover Up" pitchFamily="50" charset="0"/>
                        </a:rPr>
                        <a:t>Actividades, organización e</a:t>
                      </a:r>
                      <a:r>
                        <a:rPr lang="es-MX" sz="1600" baseline="0" dirty="0">
                          <a:solidFill>
                            <a:schemeClr val="tx1"/>
                          </a:solidFill>
                          <a:latin typeface="DK Cover Up" pitchFamily="50" charset="0"/>
                        </a:rPr>
                        <a:t> indicaciones</a:t>
                      </a:r>
                      <a:endParaRPr lang="es-MX" sz="1600" dirty="0">
                        <a:solidFill>
                          <a:schemeClr val="tx1"/>
                        </a:solidFill>
                        <a:latin typeface="DK Cover Up" pitchFamily="50" charset="0"/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s-MX" sz="1600" dirty="0">
                          <a:solidFill>
                            <a:schemeClr val="tx1"/>
                          </a:solidFill>
                          <a:latin typeface="DK Cover Up" pitchFamily="50" charset="0"/>
                        </a:rPr>
                        <a:t>Recursos </a:t>
                      </a: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15666534"/>
                  </a:ext>
                </a:extLst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s-MX" sz="1400" smtClean="0">
                          <a:latin typeface="Century Gothic" pitchFamily="34" charset="0"/>
                        </a:rPr>
                        <a:t>Regalo de lectura</a:t>
                      </a:r>
                      <a:endParaRPr lang="es-MX" sz="1400" dirty="0">
                        <a:latin typeface="Century Gothic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/>
                      <a:r>
                        <a:rPr lang="es-MX" sz="1400" smtClean="0">
                          <a:latin typeface="Century Gothic" pitchFamily="34" charset="0"/>
                        </a:rPr>
                        <a:t>Todos los días, de lunes a viernes, dedique 10 minutos a leer en voz alta a su hija o hijo. Puede elegir algún texto de los siguientes libros: 1. Libro Integrado de Preescolar 2. Libros del CONAFE 3. Libro de Texto Gratuito de Español de primer grado 4. Libros de texto virtuales que puede encontrar en: https://tripulantes.sep.gob.mx/ 5. O un libro o revista que tenga en casa</a:t>
                      </a:r>
                      <a:endParaRPr lang="es-MX" sz="1400" dirty="0">
                        <a:latin typeface="Century Gothic" pitchFamily="34" charset="0"/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400" smtClean="0">
                          <a:latin typeface="Century Gothic" pitchFamily="34" charset="0"/>
                        </a:rPr>
                        <a:t>Libros sugeridos</a:t>
                      </a:r>
                      <a:endParaRPr lang="es-MX" sz="1400">
                        <a:latin typeface="Century Gothic" pitchFamily="34" charset="0"/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474664672"/>
                  </a:ext>
                </a:extLst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s-MX" sz="1400" b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Mundo</a:t>
                      </a:r>
                      <a:r>
                        <a:rPr lang="es-MX" sz="1400" b="0" baseline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 natural y social</a:t>
                      </a:r>
                      <a:endParaRPr lang="es-MX" sz="1400" b="0" dirty="0">
                        <a:solidFill>
                          <a:schemeClr val="tx1"/>
                        </a:solidFill>
                        <a:latin typeface="Century Gothic" pitchFamily="34" charset="0"/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/>
                      <a:r>
                        <a:rPr lang="es-MX" sz="1400" b="1" smtClean="0">
                          <a:latin typeface="Century Gothic" pitchFamily="34" charset="0"/>
                        </a:rPr>
                        <a:t>Inicio: </a:t>
                      </a:r>
                      <a:r>
                        <a:rPr lang="es-MX" sz="1400" smtClean="0">
                          <a:latin typeface="Century Gothic" pitchFamily="34" charset="0"/>
                        </a:rPr>
                        <a:t>Reponde</a:t>
                      </a:r>
                      <a:r>
                        <a:rPr lang="es-MX" sz="1400" baseline="0" smtClean="0">
                          <a:latin typeface="Century Gothic" pitchFamily="34" charset="0"/>
                        </a:rPr>
                        <a:t> a cuestionamientos </a:t>
                      </a:r>
                      <a:r>
                        <a:rPr lang="es-MX" sz="1400" smtClean="0">
                          <a:latin typeface="Century Gothic" pitchFamily="34" charset="0"/>
                        </a:rPr>
                        <a:t>¿Cómo somos? ¿Quién es más grande? ¿Crees que siempre has sido así? ¿Crees que siempre he sido de este tamaño? </a:t>
                      </a:r>
                    </a:p>
                    <a:p>
                      <a:pPr algn="l"/>
                      <a:r>
                        <a:rPr lang="es-MX" sz="1400" b="1" smtClean="0">
                          <a:latin typeface="Century Gothic" pitchFamily="34" charset="0"/>
                        </a:rPr>
                        <a:t>Desarrollo:</a:t>
                      </a:r>
                      <a:r>
                        <a:rPr lang="es-MX" sz="1400" b="1" baseline="0" smtClean="0">
                          <a:latin typeface="Century Gothic" pitchFamily="34" charset="0"/>
                        </a:rPr>
                        <a:t> </a:t>
                      </a:r>
                      <a:r>
                        <a:rPr lang="es-MX" sz="1400" baseline="0" smtClean="0">
                          <a:latin typeface="Century Gothic" pitchFamily="34" charset="0"/>
                        </a:rPr>
                        <a:t>Hace </a:t>
                      </a:r>
                      <a:r>
                        <a:rPr lang="es-MX" sz="1400" smtClean="0">
                          <a:latin typeface="Century Gothic" pitchFamily="34" charset="0"/>
                        </a:rPr>
                        <a:t>un dibujo sobre sí misma (o).</a:t>
                      </a:r>
                    </a:p>
                    <a:p>
                      <a:pPr algn="l"/>
                      <a:r>
                        <a:rPr lang="es-MX" sz="1400" b="1" smtClean="0">
                          <a:latin typeface="Century Gothic" pitchFamily="34" charset="0"/>
                        </a:rPr>
                        <a:t>Cierre: </a:t>
                      </a:r>
                      <a:r>
                        <a:rPr lang="es-MX" sz="1400" smtClean="0">
                          <a:latin typeface="Century Gothic" pitchFamily="34" charset="0"/>
                        </a:rPr>
                        <a:t>Responde a cuestionamientos</a:t>
                      </a:r>
                      <a:r>
                        <a:rPr lang="es-MX" sz="1400" baseline="0" smtClean="0">
                          <a:latin typeface="Century Gothic" pitchFamily="34" charset="0"/>
                        </a:rPr>
                        <a:t>: </a:t>
                      </a:r>
                      <a:r>
                        <a:rPr lang="es-MX" sz="1400" smtClean="0">
                          <a:latin typeface="Century Gothic" pitchFamily="34" charset="0"/>
                        </a:rPr>
                        <a:t>¿Eres igual? ¿Tus manos son del mismo tamaño? ¿Cómo eras? Finalmente</a:t>
                      </a: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400" smtClean="0">
                          <a:latin typeface="Century Gothic" pitchFamily="34" charset="0"/>
                        </a:rPr>
                        <a:t>Cuaderno</a:t>
                      </a:r>
                    </a:p>
                    <a:p>
                      <a:r>
                        <a:rPr lang="es-MX" sz="1400" smtClean="0">
                          <a:latin typeface="Century Gothic" pitchFamily="34" charset="0"/>
                        </a:rPr>
                        <a:t>Lapiz</a:t>
                      </a:r>
                    </a:p>
                    <a:p>
                      <a:r>
                        <a:rPr lang="es-MX" sz="1400" smtClean="0">
                          <a:latin typeface="Century Gothic" pitchFamily="34" charset="0"/>
                        </a:rPr>
                        <a:t>Colores</a:t>
                      </a:r>
                    </a:p>
                    <a:p>
                      <a:r>
                        <a:rPr lang="es-MX" sz="1400" smtClean="0">
                          <a:latin typeface="Century Gothic" pitchFamily="34" charset="0"/>
                        </a:rPr>
                        <a:t>Fotos</a:t>
                      </a:r>
                      <a:endParaRPr lang="es-MX" sz="1400">
                        <a:latin typeface="Century Gothic" pitchFamily="34" charset="0"/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5173257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1400" b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Arte</a:t>
                      </a:r>
                      <a:endParaRPr lang="es-MX" sz="1400" b="0" dirty="0">
                        <a:solidFill>
                          <a:schemeClr val="tx1"/>
                        </a:solidFill>
                        <a:latin typeface="Century Gothic" pitchFamily="34" charset="0"/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1400" smtClean="0">
                          <a:latin typeface="Century Gothic" pitchFamily="34" charset="0"/>
                        </a:rPr>
                        <a:t>Dígale a su hija (o) que jugarán a mover el cuerpo. Coméntele que esto</a:t>
                      </a:r>
                    </a:p>
                    <a:p>
                      <a:pPr algn="l"/>
                      <a:r>
                        <a:rPr lang="es-MX" sz="1400" smtClean="0">
                          <a:latin typeface="Century Gothic" pitchFamily="34" charset="0"/>
                        </a:rPr>
                        <a:t>será poco a poco: comenzarán con los pies; después, la cintura, los brazos, las muñecas, los hombros, la cabeza. Póngale diferentes canciones</a:t>
                      </a:r>
                    </a:p>
                    <a:p>
                      <a:pPr algn="l"/>
                      <a:r>
                        <a:rPr lang="es-MX" sz="1400" smtClean="0">
                          <a:latin typeface="Century Gothic" pitchFamily="34" charset="0"/>
                        </a:rPr>
                        <a:t>y jueguen a mover las partes de cuerpo, de acuerdo con el ritmo de</a:t>
                      </a:r>
                      <a:r>
                        <a:rPr lang="es-MX" sz="1400" baseline="0" smtClean="0">
                          <a:latin typeface="Century Gothic" pitchFamily="34" charset="0"/>
                        </a:rPr>
                        <a:t> </a:t>
                      </a:r>
                      <a:r>
                        <a:rPr lang="es-MX" sz="1400" smtClean="0">
                          <a:latin typeface="Century Gothic" pitchFamily="34" charset="0"/>
                        </a:rPr>
                        <a:t>cada canción.</a:t>
                      </a:r>
                      <a:endParaRPr lang="es-MX" sz="1400" dirty="0">
                        <a:latin typeface="Century Gothic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400" smtClean="0">
                          <a:latin typeface="Century Gothic" pitchFamily="34" charset="0"/>
                        </a:rPr>
                        <a:t>Musica</a:t>
                      </a: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9741837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1400" b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Pausa</a:t>
                      </a:r>
                      <a:r>
                        <a:rPr lang="es-MX" sz="1400" b="0" baseline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 Activa</a:t>
                      </a:r>
                      <a:endParaRPr lang="es-MX" sz="1400" b="0" dirty="0">
                        <a:solidFill>
                          <a:schemeClr val="tx1"/>
                        </a:solidFill>
                        <a:latin typeface="Century Gothic" pitchFamily="34" charset="0"/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1400" b="0" baseline="0" smtClean="0">
                          <a:latin typeface="Century Gothic" pitchFamily="34" charset="0"/>
                        </a:rPr>
                        <a:t>Buscar una pausa activa en  cuadernillo aprende en casa en la paguina 5</a:t>
                      </a:r>
                      <a:endParaRPr lang="es-MX" sz="1400" b="0" baseline="0" dirty="0">
                        <a:latin typeface="Century Gothic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400" smtClean="0">
                          <a:latin typeface="Century Gothic" pitchFamily="34" charset="0"/>
                        </a:rPr>
                        <a:t>Cuadernillo</a:t>
                      </a:r>
                      <a:r>
                        <a:rPr lang="es-MX" sz="1400" baseline="0" smtClean="0">
                          <a:latin typeface="Century Gothic" pitchFamily="34" charset="0"/>
                        </a:rPr>
                        <a:t> aprende en casa </a:t>
                      </a:r>
                      <a:endParaRPr lang="es-MX" sz="1400">
                        <a:latin typeface="Century Gothic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4563933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2728694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</TotalTime>
  <Words>1554</Words>
  <Application>Microsoft Office PowerPoint</Application>
  <PresentationFormat>Presentación en pantalla (4:3)</PresentationFormat>
  <Paragraphs>160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vg690</dc:creator>
  <cp:lastModifiedBy>vg690</cp:lastModifiedBy>
  <cp:revision>11</cp:revision>
  <dcterms:created xsi:type="dcterms:W3CDTF">2021-01-10T19:31:00Z</dcterms:created>
  <dcterms:modified xsi:type="dcterms:W3CDTF">2021-01-10T21:54:25Z</dcterms:modified>
</cp:coreProperties>
</file>