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  <p:sldId id="279" r:id="rId3"/>
    <p:sldId id="280" r:id="rId4"/>
    <p:sldId id="281" r:id="rId5"/>
    <p:sldId id="282" r:id="rId6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37BB"/>
    <a:srgbClr val="FCFA58"/>
    <a:srgbClr val="FCE833"/>
    <a:srgbClr val="0DDEFF"/>
    <a:srgbClr val="FD9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B64B-2558-469F-9B45-7BDFF5E4424B}" type="datetimeFigureOut">
              <a:rPr lang="es-MX" smtClean="0"/>
              <a:t>09/01/2021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5802-0536-47F8-945F-8F0A5B5B5A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8216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B64B-2558-469F-9B45-7BDFF5E4424B}" type="datetimeFigureOut">
              <a:rPr lang="es-MX" smtClean="0"/>
              <a:t>09/01/2021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5802-0536-47F8-945F-8F0A5B5B5A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7798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B64B-2558-469F-9B45-7BDFF5E4424B}" type="datetimeFigureOut">
              <a:rPr lang="es-MX" smtClean="0"/>
              <a:t>09/01/2021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5802-0536-47F8-945F-8F0A5B5B5A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318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B64B-2558-469F-9B45-7BDFF5E4424B}" type="datetimeFigureOut">
              <a:rPr lang="es-MX" smtClean="0"/>
              <a:t>09/01/2021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5802-0536-47F8-945F-8F0A5B5B5A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4506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B64B-2558-469F-9B45-7BDFF5E4424B}" type="datetimeFigureOut">
              <a:rPr lang="es-MX" smtClean="0"/>
              <a:t>09/01/2021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5802-0536-47F8-945F-8F0A5B5B5A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4509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B64B-2558-469F-9B45-7BDFF5E4424B}" type="datetimeFigureOut">
              <a:rPr lang="es-MX" smtClean="0"/>
              <a:t>09/01/2021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5802-0536-47F8-945F-8F0A5B5B5A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2743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B64B-2558-469F-9B45-7BDFF5E4424B}" type="datetimeFigureOut">
              <a:rPr lang="es-MX" smtClean="0"/>
              <a:t>09/01/2021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5802-0536-47F8-945F-8F0A5B5B5A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7189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B64B-2558-469F-9B45-7BDFF5E4424B}" type="datetimeFigureOut">
              <a:rPr lang="es-MX" smtClean="0"/>
              <a:t>09/01/2021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5802-0536-47F8-945F-8F0A5B5B5A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84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B64B-2558-469F-9B45-7BDFF5E4424B}" type="datetimeFigureOut">
              <a:rPr lang="es-MX" smtClean="0"/>
              <a:t>09/01/2021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5802-0536-47F8-945F-8F0A5B5B5A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2027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B64B-2558-469F-9B45-7BDFF5E4424B}" type="datetimeFigureOut">
              <a:rPr lang="es-MX" smtClean="0"/>
              <a:t>09/01/2021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5802-0536-47F8-945F-8F0A5B5B5A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7264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B64B-2558-469F-9B45-7BDFF5E4424B}" type="datetimeFigureOut">
              <a:rPr lang="es-MX" smtClean="0"/>
              <a:t>09/01/2021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5802-0536-47F8-945F-8F0A5B5B5A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3595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DB64B-2558-469F-9B45-7BDFF5E4424B}" type="datetimeFigureOut">
              <a:rPr lang="es-MX" smtClean="0"/>
              <a:t>09/01/2021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05802-0536-47F8-945F-8F0A5B5B5A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148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40AEF40A-4A1B-449E-A7F6-5088E57967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237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3 Tabla">
            <a:extLst>
              <a:ext uri="{FF2B5EF4-FFF2-40B4-BE49-F238E27FC236}">
                <a16:creationId xmlns:a16="http://schemas.microsoft.com/office/drawing/2014/main" id="{FD92B1E1-CB10-4396-B393-EBED3F352E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870616"/>
              </p:ext>
            </p:extLst>
          </p:nvPr>
        </p:nvGraphicFramePr>
        <p:xfrm>
          <a:off x="565003" y="2332763"/>
          <a:ext cx="8013994" cy="373516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855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12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04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71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6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Actividades, Organización y Consignas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Recurso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Día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Aprendizaje Esperado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93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sng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Adivinanzas.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u="sng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Inicio: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Observa el video con la explicación del concepto de adivinanza.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Desarrollo: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Escucha diversos ejemplos de adivinanzas de animales con tres opciones diferentes y encuentra el animal que se describe en el juego de lenguaje.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Cierre: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non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Graba un video haciendo una adivinanza y mencionando la respuesta.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u="non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u="non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sng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Aprende en Casa.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u="sng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non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Realiza la página 40 del libro integrador (Adivinanzas).</a:t>
                      </a: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/>
                        </a:rPr>
                        <a:t>Video de la explicación del concepto de adivinanzas.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/>
                        </a:rPr>
                        <a:t>Libro integrador de preescolar.</a:t>
                      </a: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Lunes 11 de enero.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Martes 12 de enero.</a:t>
                      </a: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>
                          <a:latin typeface="Century Gothic" panose="020B0502020202020204" pitchFamily="34" charset="0"/>
                        </a:rPr>
                        <a:t>Dice rimas, canciones, trabalenguas, adivinanzas y otros juegos del lenguaje.</a:t>
                      </a:r>
                      <a:endParaRPr lang="es-ES" sz="12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71981010-4D3A-4373-A40A-1F0392430C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402010"/>
              </p:ext>
            </p:extLst>
          </p:nvPr>
        </p:nvGraphicFramePr>
        <p:xfrm>
          <a:off x="565003" y="790076"/>
          <a:ext cx="8013994" cy="124078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39183">
                  <a:extLst>
                    <a:ext uri="{9D8B030D-6E8A-4147-A177-3AD203B41FA5}">
                      <a16:colId xmlns:a16="http://schemas.microsoft.com/office/drawing/2014/main" val="3212884811"/>
                    </a:ext>
                  </a:extLst>
                </a:gridCol>
                <a:gridCol w="2715141">
                  <a:extLst>
                    <a:ext uri="{9D8B030D-6E8A-4147-A177-3AD203B41FA5}">
                      <a16:colId xmlns:a16="http://schemas.microsoft.com/office/drawing/2014/main" val="4095285479"/>
                    </a:ext>
                  </a:extLst>
                </a:gridCol>
                <a:gridCol w="2559670">
                  <a:extLst>
                    <a:ext uri="{9D8B030D-6E8A-4147-A177-3AD203B41FA5}">
                      <a16:colId xmlns:a16="http://schemas.microsoft.com/office/drawing/2014/main" val="3805908502"/>
                    </a:ext>
                  </a:extLst>
                </a:gridCol>
              </a:tblGrid>
              <a:tr h="201199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sng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Campo formativo.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u="sng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none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Lenguaje y Comunicación.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Organizador Curricular 1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Aprendizaje esperado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170027"/>
                  </a:ext>
                </a:extLst>
              </a:tr>
              <a:tr h="20119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u="non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Literatura.</a:t>
                      </a:r>
                      <a:endParaRPr lang="es-ES" sz="1200" u="non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>
                          <a:latin typeface="Century Gothic" panose="020B0502020202020204" pitchFamily="34" charset="0"/>
                        </a:rPr>
                        <a:t>Dice rimas, canciones, trabalenguas, adivinanzas y otros juegos del lenguaje.</a:t>
                      </a:r>
                      <a:endParaRPr lang="es-ES" sz="12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6319709"/>
                  </a:ext>
                </a:extLst>
              </a:tr>
              <a:tr h="20119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Organizador Curricular 2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058322"/>
                  </a:ext>
                </a:extLst>
              </a:tr>
              <a:tr h="63718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u="non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Producción, interpretación e intercambio de poemas y juegos literarios.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730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205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3 Tabla">
            <a:extLst>
              <a:ext uri="{FF2B5EF4-FFF2-40B4-BE49-F238E27FC236}">
                <a16:creationId xmlns:a16="http://schemas.microsoft.com/office/drawing/2014/main" id="{FD92B1E1-CB10-4396-B393-EBED3F352E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011106"/>
              </p:ext>
            </p:extLst>
          </p:nvPr>
        </p:nvGraphicFramePr>
        <p:xfrm>
          <a:off x="565003" y="2332763"/>
          <a:ext cx="8013994" cy="373516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510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8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04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71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6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Actividades, Organización y Consignas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Recurso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Día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Aprendizaje Esperado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93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sng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Rimas.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u="sng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Inicio: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Observa el video con la explicación del concepto de rima.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Desarrollo: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Identifica los objetos que se encuentran en las piezas del rompecabezas.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Cierre: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non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Une las piezas de los objetos que terminen con la misma silaba.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u="non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u="non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sng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Aprende en Casa.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u="sng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non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Realiza las páginas 33, 34 y 35 del libro integrador de preescolar (¡Hagamos rimas!).</a:t>
                      </a: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/>
                        </a:rPr>
                        <a:t>Video de la explicación del concepto de rimas.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/>
                        </a:rPr>
                        <a:t>Libro integrador.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/>
                        </a:rPr>
                        <a:t>Rompecabezas de palabras que riman.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/>
                      </a:endParaRP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/>
                        </a:rPr>
                        <a:t>Libro integrador de preescolar.</a:t>
                      </a: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Miércoles 13 de enero.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Jueves 14 de enero.</a:t>
                      </a: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>
                          <a:latin typeface="Century Gothic" panose="020B0502020202020204" pitchFamily="34" charset="0"/>
                        </a:rPr>
                        <a:t>Dice rimas, canciones, trabalenguas, adivinanzas y otros juegos del lenguaje.</a:t>
                      </a:r>
                      <a:endParaRPr lang="es-ES" sz="12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B6322B92-459B-4629-A6C7-FEE4B5CABF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763836"/>
              </p:ext>
            </p:extLst>
          </p:nvPr>
        </p:nvGraphicFramePr>
        <p:xfrm>
          <a:off x="565003" y="761286"/>
          <a:ext cx="8013994" cy="124078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39183">
                  <a:extLst>
                    <a:ext uri="{9D8B030D-6E8A-4147-A177-3AD203B41FA5}">
                      <a16:colId xmlns:a16="http://schemas.microsoft.com/office/drawing/2014/main" val="3212884811"/>
                    </a:ext>
                  </a:extLst>
                </a:gridCol>
                <a:gridCol w="2715141">
                  <a:extLst>
                    <a:ext uri="{9D8B030D-6E8A-4147-A177-3AD203B41FA5}">
                      <a16:colId xmlns:a16="http://schemas.microsoft.com/office/drawing/2014/main" val="4095285479"/>
                    </a:ext>
                  </a:extLst>
                </a:gridCol>
                <a:gridCol w="2559670">
                  <a:extLst>
                    <a:ext uri="{9D8B030D-6E8A-4147-A177-3AD203B41FA5}">
                      <a16:colId xmlns:a16="http://schemas.microsoft.com/office/drawing/2014/main" val="3805908502"/>
                    </a:ext>
                  </a:extLst>
                </a:gridCol>
              </a:tblGrid>
              <a:tr h="201199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sng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Campo formativo.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u="sng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none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Lenguaje y Comunicación.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Organizador Curricular 1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Aprendizaje esperado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170027"/>
                  </a:ext>
                </a:extLst>
              </a:tr>
              <a:tr h="20119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u="non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Literatura.</a:t>
                      </a:r>
                      <a:endParaRPr lang="es-ES" sz="1200" u="non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>
                          <a:latin typeface="Century Gothic" panose="020B0502020202020204" pitchFamily="34" charset="0"/>
                        </a:rPr>
                        <a:t>Dice rimas, canciones, trabalenguas, adivinanzas y otros juegos del lenguaje.</a:t>
                      </a:r>
                      <a:endParaRPr lang="es-ES" sz="12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6319709"/>
                  </a:ext>
                </a:extLst>
              </a:tr>
              <a:tr h="20119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Organizador Curricular 2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058322"/>
                  </a:ext>
                </a:extLst>
              </a:tr>
              <a:tr h="63718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u="non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Producción, interpretación e intercambio de poemas y juegos literarios.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730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5397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3 Tabla">
            <a:extLst>
              <a:ext uri="{FF2B5EF4-FFF2-40B4-BE49-F238E27FC236}">
                <a16:creationId xmlns:a16="http://schemas.microsoft.com/office/drawing/2014/main" id="{FD92B1E1-CB10-4396-B393-EBED3F352E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080573"/>
              </p:ext>
            </p:extLst>
          </p:nvPr>
        </p:nvGraphicFramePr>
        <p:xfrm>
          <a:off x="565003" y="2332763"/>
          <a:ext cx="8013994" cy="153498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510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8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04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71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47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Actividades, Organización y Consignas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Recurso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Día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Aprendizaje Esperado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96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sng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Aprende en Casa.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u="sng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non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Realiza la página 38 del libro integrador (Juegos de palabras).</a:t>
                      </a: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/>
                        </a:rPr>
                        <a:t>Libro integrador de preescolar.</a:t>
                      </a: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Viernes 15 de enero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>
                          <a:latin typeface="Century Gothic" panose="020B0502020202020204" pitchFamily="34" charset="0"/>
                        </a:rPr>
                        <a:t>Dice rimas, canciones, trabalenguas, adivinanzas y otros juegos del lenguaje.</a:t>
                      </a:r>
                      <a:endParaRPr lang="es-ES" sz="12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5941" marR="1594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C2C4DDF6-12A3-4D4B-8161-2D7AF44D7D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144206"/>
              </p:ext>
            </p:extLst>
          </p:nvPr>
        </p:nvGraphicFramePr>
        <p:xfrm>
          <a:off x="565003" y="761286"/>
          <a:ext cx="8013994" cy="124078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39183">
                  <a:extLst>
                    <a:ext uri="{9D8B030D-6E8A-4147-A177-3AD203B41FA5}">
                      <a16:colId xmlns:a16="http://schemas.microsoft.com/office/drawing/2014/main" val="3212884811"/>
                    </a:ext>
                  </a:extLst>
                </a:gridCol>
                <a:gridCol w="2715141">
                  <a:extLst>
                    <a:ext uri="{9D8B030D-6E8A-4147-A177-3AD203B41FA5}">
                      <a16:colId xmlns:a16="http://schemas.microsoft.com/office/drawing/2014/main" val="4095285479"/>
                    </a:ext>
                  </a:extLst>
                </a:gridCol>
                <a:gridCol w="2559670">
                  <a:extLst>
                    <a:ext uri="{9D8B030D-6E8A-4147-A177-3AD203B41FA5}">
                      <a16:colId xmlns:a16="http://schemas.microsoft.com/office/drawing/2014/main" val="3805908502"/>
                    </a:ext>
                  </a:extLst>
                </a:gridCol>
              </a:tblGrid>
              <a:tr h="201199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sng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Campo formativo.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u="sng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none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Lenguaje y Comunicación.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Organizador Curricular 1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Aprendizaje esperado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170027"/>
                  </a:ext>
                </a:extLst>
              </a:tr>
              <a:tr h="20119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u="non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Literatura.</a:t>
                      </a:r>
                      <a:endParaRPr lang="es-ES" sz="1200" u="non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>
                          <a:latin typeface="Century Gothic" panose="020B0502020202020204" pitchFamily="34" charset="0"/>
                        </a:rPr>
                        <a:t>Dice rimas, canciones, trabalenguas, adivinanzas y otros juegos del lenguaje.</a:t>
                      </a:r>
                      <a:endParaRPr lang="es-ES" sz="12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6319709"/>
                  </a:ext>
                </a:extLst>
              </a:tr>
              <a:tr h="20119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Organizador Curricular 2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058322"/>
                  </a:ext>
                </a:extLst>
              </a:tr>
              <a:tr h="63718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u="non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Producción, interpretación e intercambio de poemas y juegos literarios.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730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2523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3B454B3D-2ECC-4079-A071-FDEB82B2B5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328277"/>
              </p:ext>
            </p:extLst>
          </p:nvPr>
        </p:nvGraphicFramePr>
        <p:xfrm>
          <a:off x="638588" y="3110737"/>
          <a:ext cx="7866816" cy="1264158"/>
        </p:xfrm>
        <a:graphic>
          <a:graphicData uri="http://schemas.openxmlformats.org/drawingml/2006/table">
            <a:tbl>
              <a:tblPr firstRow="1" firstCol="1" bandRow="1"/>
              <a:tblGrid>
                <a:gridCol w="7866816">
                  <a:extLst>
                    <a:ext uri="{9D8B030D-6E8A-4147-A177-3AD203B41FA5}">
                      <a16:colId xmlns:a16="http://schemas.microsoft.com/office/drawing/2014/main" val="3426851347"/>
                    </a:ext>
                  </a:extLst>
                </a:gridCol>
              </a:tblGrid>
              <a:tr h="20021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Indicadores: (se redactan en base al aprendizaje esperado)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387132"/>
                  </a:ext>
                </a:extLst>
              </a:tr>
              <a:tr h="20021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rimas en palabras o pequeños poemas.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6982141"/>
                  </a:ext>
                </a:extLst>
              </a:tr>
              <a:tr h="20021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Menciona oralmente pares de palabras que riman.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0704176"/>
                  </a:ext>
                </a:extLst>
              </a:tr>
              <a:tr h="20021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Construye adivinanzas a partir de objetos/personas/animales de su entorno.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0786703"/>
                  </a:ext>
                </a:extLst>
              </a:tr>
              <a:tr h="20021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Resuelve la adivinanza mediante el razonamiento y la comprensión lectora.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642774"/>
                  </a:ext>
                </a:extLst>
              </a:tr>
              <a:tr h="20021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Expresa adivinanzas que conoce.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4996968"/>
                  </a:ext>
                </a:extLst>
              </a:tr>
            </a:tbl>
          </a:graphicData>
        </a:graphic>
      </p:graphicFrame>
      <p:sp>
        <p:nvSpPr>
          <p:cNvPr id="9" name="Rectangle 1">
            <a:extLst>
              <a:ext uri="{FF2B5EF4-FFF2-40B4-BE49-F238E27FC236}">
                <a16:creationId xmlns:a16="http://schemas.microsoft.com/office/drawing/2014/main" id="{136C88E5-7FFA-4245-91DB-133C497B3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591" y="964539"/>
            <a:ext cx="786681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Alumno: 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</a:t>
            </a:r>
            <a:r>
              <a:rPr lang="es-MX" altLang="es-MX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</a:t>
            </a:r>
            <a:r>
              <a:rPr lang="es-MX" altLang="es-MX" sz="1400" dirty="0">
                <a:solidFill>
                  <a:srgbClr val="00B0F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Fecha: 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</a:t>
            </a: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4499439D-CDFE-45DF-A1B3-AE7F5D2A33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496699"/>
              </p:ext>
            </p:extLst>
          </p:nvPr>
        </p:nvGraphicFramePr>
        <p:xfrm>
          <a:off x="638589" y="1584301"/>
          <a:ext cx="7866815" cy="129933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88877">
                  <a:extLst>
                    <a:ext uri="{9D8B030D-6E8A-4147-A177-3AD203B41FA5}">
                      <a16:colId xmlns:a16="http://schemas.microsoft.com/office/drawing/2014/main" val="3212884811"/>
                    </a:ext>
                  </a:extLst>
                </a:gridCol>
                <a:gridCol w="2665277">
                  <a:extLst>
                    <a:ext uri="{9D8B030D-6E8A-4147-A177-3AD203B41FA5}">
                      <a16:colId xmlns:a16="http://schemas.microsoft.com/office/drawing/2014/main" val="4095285479"/>
                    </a:ext>
                  </a:extLst>
                </a:gridCol>
                <a:gridCol w="2512661">
                  <a:extLst>
                    <a:ext uri="{9D8B030D-6E8A-4147-A177-3AD203B41FA5}">
                      <a16:colId xmlns:a16="http://schemas.microsoft.com/office/drawing/2014/main" val="3805908502"/>
                    </a:ext>
                  </a:extLst>
                </a:gridCol>
              </a:tblGrid>
              <a:tr h="107396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u="sng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Campo formativo.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u="sng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u="none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Lenguaje y Comunicación.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Organizador Curricular 1</a:t>
                      </a:r>
                      <a:endParaRPr lang="es-MX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Aprendizaje esperado</a:t>
                      </a:r>
                      <a:endParaRPr lang="es-MX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17002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u="non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Literatura.</a:t>
                      </a:r>
                      <a:endParaRPr lang="es-ES" sz="1400" u="non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>
                          <a:latin typeface="Century Gothic" panose="020B0502020202020204" pitchFamily="34" charset="0"/>
                        </a:rPr>
                        <a:t>Dice rimas, canciones, trabalenguas, adivinanzas y otros juegos del lenguaje.</a:t>
                      </a:r>
                      <a:endParaRPr lang="es-ES" sz="14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63197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Organizador Curricular 2</a:t>
                      </a:r>
                      <a:endParaRPr lang="es-MX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058322"/>
                  </a:ext>
                </a:extLst>
              </a:tr>
              <a:tr h="21717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u="none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Producción, interpretación e intercambio de poemas y juegos literarios.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730711"/>
                  </a:ext>
                </a:extLst>
              </a:tr>
            </a:tbl>
          </a:graphicData>
        </a:graphic>
      </p:graphicFrame>
      <p:sp>
        <p:nvSpPr>
          <p:cNvPr id="12" name="CuadroTexto 11">
            <a:extLst>
              <a:ext uri="{FF2B5EF4-FFF2-40B4-BE49-F238E27FC236}">
                <a16:creationId xmlns:a16="http://schemas.microsoft.com/office/drawing/2014/main" id="{0C83B8CF-AE0E-4C76-800B-769539672B61}"/>
              </a:ext>
            </a:extLst>
          </p:cNvPr>
          <p:cNvSpPr txBox="1"/>
          <p:nvPr/>
        </p:nvSpPr>
        <p:spPr>
          <a:xfrm>
            <a:off x="2819784" y="318208"/>
            <a:ext cx="3504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>
                <a:ln w="12700">
                  <a:noFill/>
                </a:ln>
                <a:solidFill>
                  <a:srgbClr val="00B0F0"/>
                </a:solidFill>
                <a:latin typeface="Mutchin" panose="02000506000000020004" pitchFamily="50" charset="0"/>
              </a:rPr>
              <a:t>Evaluación continua</a:t>
            </a:r>
            <a:endParaRPr lang="es-MX" sz="3600" dirty="0">
              <a:ln w="12700">
                <a:noFill/>
              </a:ln>
              <a:solidFill>
                <a:srgbClr val="00B0F0"/>
              </a:solidFill>
              <a:latin typeface="Mutchin" panose="02000506000000020004" pitchFamily="50" charset="0"/>
            </a:endParaRPr>
          </a:p>
        </p:txBody>
      </p:sp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A41CE963-963F-48AC-843C-58477DFC79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188149"/>
              </p:ext>
            </p:extLst>
          </p:nvPr>
        </p:nvGraphicFramePr>
        <p:xfrm>
          <a:off x="638587" y="4606119"/>
          <a:ext cx="7866816" cy="1740916"/>
        </p:xfrm>
        <a:graphic>
          <a:graphicData uri="http://schemas.openxmlformats.org/drawingml/2006/table">
            <a:tbl>
              <a:tblPr firstRow="1" firstCol="1" bandRow="1"/>
              <a:tblGrid>
                <a:gridCol w="7866816">
                  <a:extLst>
                    <a:ext uri="{9D8B030D-6E8A-4147-A177-3AD203B41FA5}">
                      <a16:colId xmlns:a16="http://schemas.microsoft.com/office/drawing/2014/main" val="2543362434"/>
                    </a:ext>
                  </a:extLst>
                </a:gridCol>
              </a:tblGrid>
              <a:tr h="20021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Describe el proceso del alumno.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5337272"/>
                  </a:ext>
                </a:extLst>
              </a:tr>
              <a:tr h="20021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endParaRPr lang="es-MX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endParaRPr lang="es-MX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endParaRPr lang="es-MX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None/>
                      </a:pPr>
                      <a:endParaRPr lang="es-MX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941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3497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2429</TotalTime>
  <Words>524</Words>
  <Application>Microsoft Office PowerPoint</Application>
  <PresentationFormat>Carta (216 x 279 mm)</PresentationFormat>
  <Paragraphs>139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Mutchin</vt:lpstr>
      <vt:lpstr>Symbol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Espinoza</dc:creator>
  <cp:lastModifiedBy>DANIELA PAOLA ESPINOZA VILLARREAL</cp:lastModifiedBy>
  <cp:revision>127</cp:revision>
  <dcterms:created xsi:type="dcterms:W3CDTF">2020-08-29T23:37:54Z</dcterms:created>
  <dcterms:modified xsi:type="dcterms:W3CDTF">2021-01-10T02:39:57Z</dcterms:modified>
</cp:coreProperties>
</file>