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0" r:id="rId4"/>
    <p:sldId id="279" r:id="rId5"/>
    <p:sldId id="272" r:id="rId6"/>
    <p:sldId id="273" r:id="rId7"/>
    <p:sldId id="275" r:id="rId8"/>
    <p:sldId id="283" r:id="rId9"/>
    <p:sldId id="284" r:id="rId10"/>
    <p:sldId id="281" r:id="rId11"/>
    <p:sldId id="271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4E4"/>
    <a:srgbClr val="F8D7CD"/>
    <a:srgbClr val="FF9933"/>
    <a:srgbClr val="40E4FA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94220" autoAdjust="0"/>
  </p:normalViewPr>
  <p:slideViewPr>
    <p:cSldViewPr snapToGrid="0">
      <p:cViewPr>
        <p:scale>
          <a:sx n="40" d="100"/>
          <a:sy n="40" d="100"/>
        </p:scale>
        <p:origin x="-1819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65D2-458A-4EBA-930F-328FE7A77F73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ED76-8922-4501-ACB8-CC57D3D7F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4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B56C-1EC9-41DF-9CEA-00051CBC2316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1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B56C-1EC9-41DF-9CEA-00051CBC2316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1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B56C-1EC9-41DF-9CEA-00051CBC2316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1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B56C-1EC9-41DF-9CEA-00051CBC2316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1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B56C-1EC9-41DF-9CEA-00051CBC2316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1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90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8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5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5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32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3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08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75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6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1C67-3473-42E0-8A28-6141584E1EF6}" type="datetimeFigureOut">
              <a:rPr lang="es-MX" smtClean="0"/>
              <a:t>10/01/2021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8DFA-213D-4ECB-83DE-0CDC2F9154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4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" y="0"/>
            <a:ext cx="9144000" cy="68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ibujo valor justic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6273" l="4082" r="94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81" y="4505739"/>
            <a:ext cx="2455856" cy="2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06" y="202303"/>
            <a:ext cx="9144000" cy="55297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3300" dirty="0">
                <a:latin typeface="Eras Bold ITC" pitchFamily="34" charset="0"/>
              </a:rPr>
              <a:t>Es</a:t>
            </a:r>
            <a:r>
              <a:rPr lang="es-MX" sz="3300" dirty="0">
                <a:latin typeface="Eras Bold ITC" pitchFamily="34" charset="0"/>
                <a:cs typeface="David" pitchFamily="34" charset="-79"/>
              </a:rPr>
              <a:t>cuela Normal de Educación Preescolar del Estado de Coahuila de Zaragoza</a:t>
            </a: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San Antonio del Jaral</a:t>
            </a:r>
            <a:br>
              <a:rPr lang="es-MX" dirty="0">
                <a:latin typeface="AR CENA" panose="02000000000000000000" pitchFamily="2" charset="0"/>
              </a:rPr>
            </a:br>
            <a:r>
              <a:rPr lang="es-MX" b="1" dirty="0">
                <a:latin typeface="AR CENA" panose="02000000000000000000" pitchFamily="2" charset="0"/>
              </a:rPr>
              <a:t>  Grado en el que realiza su práctica:</a:t>
            </a:r>
            <a:r>
              <a:rPr lang="es-MX" dirty="0">
                <a:latin typeface="AR CENA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Multigrano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Total de niños: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>
                <a:latin typeface="AR CENA" panose="02000000000000000000" pitchFamily="2" charset="0"/>
              </a:rPr>
              <a:t>18</a:t>
            </a:r>
            <a:r>
              <a:rPr lang="es-MX" dirty="0">
                <a:latin typeface="AR CENA" panose="02000000000000000000" pitchFamily="2" charset="0"/>
              </a:rPr>
              <a:t>  Niños</a:t>
            </a:r>
            <a:r>
              <a:rPr lang="es-MX" b="1" dirty="0">
                <a:latin typeface="AR CENA" panose="02000000000000000000" pitchFamily="2" charset="0"/>
              </a:rPr>
              <a:t>: </a:t>
            </a:r>
            <a:r>
              <a:rPr lang="es-MX" u="sng" dirty="0">
                <a:latin typeface="AR CENA" panose="02000000000000000000" pitchFamily="2" charset="0"/>
              </a:rPr>
              <a:t>10</a:t>
            </a:r>
            <a:r>
              <a:rPr lang="es-MX" dirty="0">
                <a:latin typeface="AR CENA" panose="02000000000000000000" pitchFamily="2" charset="0"/>
              </a:rPr>
              <a:t> Niñas</a:t>
            </a:r>
            <a:r>
              <a:rPr lang="es-MX" b="1" dirty="0">
                <a:latin typeface="AR CENA" panose="02000000000000000000" pitchFamily="2" charset="0"/>
              </a:rPr>
              <a:t>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>
                <a:latin typeface="AR CENA" panose="02000000000000000000" pitchFamily="2" charset="0"/>
              </a:rPr>
              <a:t>8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Primer grado :</a:t>
            </a:r>
            <a:r>
              <a:rPr lang="es-MX" u="sng" dirty="0">
                <a:latin typeface="AR CENA" panose="02000000000000000000" pitchFamily="2" charset="0"/>
              </a:rPr>
              <a:t>4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Segundo grado </a:t>
            </a:r>
            <a:r>
              <a:rPr lang="es-MX" u="sng" dirty="0">
                <a:latin typeface="AR CENA" panose="02000000000000000000" pitchFamily="2" charset="0"/>
              </a:rPr>
              <a:t>4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Tercer </a:t>
            </a:r>
            <a:r>
              <a:rPr lang="es-MX" dirty="0" err="1">
                <a:latin typeface="AR CENA" panose="02000000000000000000" pitchFamily="2" charset="0"/>
              </a:rPr>
              <a:t>grado:</a:t>
            </a:r>
            <a:r>
              <a:rPr lang="es-MX" u="sng" dirty="0" err="1">
                <a:latin typeface="AR CENA" panose="02000000000000000000" pitchFamily="2" charset="0"/>
              </a:rPr>
              <a:t>10</a:t>
            </a:r>
            <a:endParaRPr lang="es-MX" u="sng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Periodo de Práctica:</a:t>
            </a:r>
            <a:r>
              <a:rPr lang="es-MX" u="sng" dirty="0">
                <a:latin typeface="AR CENA" panose="02000000000000000000" pitchFamily="2" charset="0"/>
              </a:rPr>
              <a:t> </a:t>
            </a:r>
            <a:r>
              <a:rPr lang="es-US" u="sng" dirty="0">
                <a:latin typeface="AR CENA" panose="02000000000000000000" pitchFamily="2" charset="0"/>
              </a:rPr>
              <a:t>11 de Enero al 5 de Febrero </a:t>
            </a:r>
            <a:r>
              <a:rPr lang="es-MX" u="sng" dirty="0">
                <a:latin typeface="AR CENA" panose="02000000000000000000" pitchFamily="2" charset="0"/>
              </a:rPr>
              <a:t>del 202</a:t>
            </a:r>
            <a:r>
              <a:rPr lang="es-US" u="sng" dirty="0">
                <a:latin typeface="AR CENA" panose="02000000000000000000" pitchFamily="2" charset="0"/>
              </a:rPr>
              <a:t>1</a:t>
            </a:r>
            <a:endParaRPr lang="es-MX" u="sng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Nombre del Alumno Practicante:</a:t>
            </a:r>
            <a:r>
              <a:rPr lang="es-MX" dirty="0">
                <a:latin typeface="AR CENA" panose="02000000000000000000" pitchFamily="2" charset="0"/>
              </a:rPr>
              <a:t> Virginia Libertad Reyna Hidalgo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Grado</a:t>
            </a:r>
            <a:r>
              <a:rPr lang="es-MX" dirty="0">
                <a:latin typeface="AR CENA" panose="02000000000000000000" pitchFamily="2" charset="0"/>
              </a:rPr>
              <a:t>: 4 Sección: A    </a:t>
            </a:r>
            <a:r>
              <a:rPr lang="es-MX" b="1" dirty="0">
                <a:latin typeface="AR CENA" panose="02000000000000000000" pitchFamily="2" charset="0"/>
              </a:rPr>
              <a:t>Número de </a:t>
            </a:r>
            <a:r>
              <a:rPr lang="es-MX" b="1" dirty="0" err="1">
                <a:latin typeface="AR CENA" panose="02000000000000000000" pitchFamily="2" charset="0"/>
              </a:rPr>
              <a:t>Lista</a:t>
            </a:r>
            <a:r>
              <a:rPr lang="es-MX" dirty="0" err="1">
                <a:latin typeface="AR CENA" panose="02000000000000000000" pitchFamily="2" charset="0"/>
              </a:rPr>
              <a:t>:11</a:t>
            </a:r>
            <a:endParaRPr lang="es-MX" dirty="0">
              <a:latin typeface="AR CENA" panose="02000000000000000000" pitchFamily="2" charset="0"/>
              <a:cs typeface="David" pitchFamily="34" charset="-79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931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16" y="783499"/>
            <a:ext cx="1662597" cy="12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Resultado de imagen para maesr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16" y="4849272"/>
            <a:ext cx="1833299" cy="2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0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3144"/>
              </p:ext>
            </p:extLst>
          </p:nvPr>
        </p:nvGraphicFramePr>
        <p:xfrm>
          <a:off x="145119" y="46735"/>
          <a:ext cx="8784976" cy="2989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s-MX" sz="1200" dirty="0" smtClean="0"/>
                        <a:t>Representa la imagen que tiene de sí mismo y expresa ideas mediante modelado, dibujo y pintura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Familiarización con los elementos básicos de las artes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representa la imagen si mismo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el dibujo o la pintura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la </a:t>
                      </a:r>
                      <a:r>
                        <a:rPr lang="es-MX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representar gráficamente para expresar su idea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5402"/>
              </p:ext>
            </p:extLst>
          </p:nvPr>
        </p:nvGraphicFramePr>
        <p:xfrm>
          <a:off x="175599" y="3445255"/>
          <a:ext cx="8784976" cy="3172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Competencia Motriz</a:t>
                      </a:r>
                      <a:endParaRPr lang="es-MX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Utiliza herramientas, instrumentos y materiales en actividades</a:t>
                      </a:r>
                    </a:p>
                    <a:p>
                      <a:pPr algn="ctr"/>
                      <a:r>
                        <a:rPr lang="es-MX" sz="1200" dirty="0" smtClean="0"/>
                        <a:t>que requieren de control y precisión en sus movimientos</a:t>
                      </a:r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Desarrollo de la motricidad</a:t>
                      </a:r>
                      <a:endParaRPr lang="es-MX" sz="1200" b="1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materiales para realizar movimientos motrices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Tiene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un control en los movimientos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Tiene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una precisión en los movimientos </a:t>
                      </a:r>
                      <a:endParaRPr lang="es-MX" sz="12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7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A35681-8EEE-4C26-9543-90064E1A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605" y="4481263"/>
            <a:ext cx="8754789" cy="22542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Observaciones: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6DC2C76-4576-43C3-B104-A2E1C5C84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4605" y="122486"/>
            <a:ext cx="8754789" cy="40965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Adecuaciones Curriculares:</a:t>
            </a:r>
          </a:p>
        </p:txBody>
      </p:sp>
    </p:spTree>
    <p:extLst>
      <p:ext uri="{BB962C8B-B14F-4D97-AF65-F5344CB8AC3E}">
        <p14:creationId xmlns:p14="http://schemas.microsoft.com/office/powerpoint/2010/main" val="42711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Tabla">
            <a:extLst>
              <a:ext uri="{FF2B5EF4-FFF2-40B4-BE49-F238E27FC236}">
                <a16:creationId xmlns:a16="http://schemas.microsoft.com/office/drawing/2014/main" xmlns="" id="{27E809E5-A615-4673-A991-ADC4775E8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27958"/>
              </p:ext>
            </p:extLst>
          </p:nvPr>
        </p:nvGraphicFramePr>
        <p:xfrm>
          <a:off x="1114018" y="2766413"/>
          <a:ext cx="6267578" cy="23940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05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022">
                  <a:extLst>
                    <a:ext uri="{9D8B030D-6E8A-4147-A177-3AD203B41FA5}">
                      <a16:colId xmlns:a16="http://schemas.microsoft.com/office/drawing/2014/main" xmlns="" val="4286298289"/>
                    </a:ext>
                  </a:extLst>
                </a:gridCol>
                <a:gridCol w="1305022">
                  <a:extLst>
                    <a:ext uri="{9D8B030D-6E8A-4147-A177-3AD203B41FA5}">
                      <a16:colId xmlns:a16="http://schemas.microsoft.com/office/drawing/2014/main" xmlns="" val="2125922325"/>
                    </a:ext>
                  </a:extLst>
                </a:gridCol>
                <a:gridCol w="1305022">
                  <a:extLst>
                    <a:ext uri="{9D8B030D-6E8A-4147-A177-3AD203B41FA5}">
                      <a16:colId xmlns:a16="http://schemas.microsoft.com/office/drawing/2014/main" xmlns="" val="3193737347"/>
                    </a:ext>
                  </a:extLst>
                </a:gridCol>
                <a:gridCol w="1047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1618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 smtClean="0">
                          <a:latin typeface="Americana BT" pitchFamily="18" charset="0"/>
                        </a:rPr>
                        <a:t>Lunes 11</a:t>
                      </a:r>
                      <a:endParaRPr lang="es-MX" sz="2000" dirty="0">
                        <a:latin typeface="Americana BT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>
                          <a:latin typeface="Americana BT" pitchFamily="18" charset="0"/>
                        </a:rPr>
                        <a:t>Martes </a:t>
                      </a:r>
                      <a:r>
                        <a:rPr lang="es-US" sz="2000" dirty="0" smtClean="0">
                          <a:latin typeface="Americana BT" pitchFamily="18" charset="0"/>
                        </a:rPr>
                        <a:t>12</a:t>
                      </a:r>
                      <a:endParaRPr lang="es-MX" sz="20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 smtClean="0">
                          <a:latin typeface="Americana BT" pitchFamily="18" charset="0"/>
                        </a:rPr>
                        <a:t>Miércoles 13 </a:t>
                      </a:r>
                      <a:endParaRPr lang="es-MX" sz="20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 smtClean="0">
                          <a:latin typeface="Americana BT" pitchFamily="18" charset="0"/>
                        </a:rPr>
                        <a:t>Jueves 14 </a:t>
                      </a:r>
                      <a:endParaRPr lang="es-MX" sz="20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 smtClean="0">
                          <a:latin typeface="Americana BT" pitchFamily="18" charset="0"/>
                        </a:rPr>
                        <a:t>Viernes15</a:t>
                      </a:r>
                      <a:endParaRPr lang="es-MX" sz="2000" dirty="0">
                        <a:latin typeface="Americana BT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275">
                <a:tc>
                  <a:txBody>
                    <a:bodyPr/>
                    <a:lstStyle/>
                    <a:p>
                      <a:pPr algn="ctr"/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Como he cambiado 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Mostro de colores 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Binoculares 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Combinando Rimas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Dar a comer a los animales 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Controla a enojo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b="1" dirty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La aventura donde vivo </a:t>
                      </a: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23178E4-E557-4B21-8CD1-DA072F432294}"/>
              </a:ext>
            </a:extLst>
          </p:cNvPr>
          <p:cNvSpPr txBox="1"/>
          <p:nvPr/>
        </p:nvSpPr>
        <p:spPr>
          <a:xfrm>
            <a:off x="6544101" y="5515062"/>
            <a:ext cx="2067636" cy="38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 ESSENCE" pitchFamily="2" charset="0"/>
              </a:rPr>
              <a:t>Hora: 9:45-1:15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xmlns="" id="{87D8B5C2-72B9-48C5-9F55-103D8E7B9D2D}"/>
              </a:ext>
            </a:extLst>
          </p:cNvPr>
          <p:cNvSpPr txBox="1"/>
          <p:nvPr/>
        </p:nvSpPr>
        <p:spPr>
          <a:xfrm>
            <a:off x="1262417" y="1114827"/>
            <a:ext cx="5281684" cy="98387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ooper Black" panose="0208090404030B020404" pitchFamily="18" charset="0"/>
              </a:rPr>
              <a:t>Cronograma:</a:t>
            </a:r>
          </a:p>
        </p:txBody>
      </p:sp>
    </p:spTree>
    <p:extLst>
      <p:ext uri="{BB962C8B-B14F-4D97-AF65-F5344CB8AC3E}">
        <p14:creationId xmlns:p14="http://schemas.microsoft.com/office/powerpoint/2010/main" val="35777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53203"/>
              </p:ext>
            </p:extLst>
          </p:nvPr>
        </p:nvGraphicFramePr>
        <p:xfrm>
          <a:off x="212629" y="0"/>
          <a:ext cx="8784976" cy="1546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1: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 , espacio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 medida</a:t>
                      </a:r>
                      <a:endParaRPr lang="es-MX" sz="1200" b="0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Wingdings" pitchFamily="2" charset="2"/>
                        <a:buChar char="Ø"/>
                      </a:pPr>
                      <a:r>
                        <a:rPr lang="es-MX" sz="12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 objetos y lugares cuya ubicación desconoce, a través de la interpretación de</a:t>
                      </a:r>
                    </a:p>
                    <a:p>
                      <a:r>
                        <a:rPr lang="es-MX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relaciones espaciales y puntos de referencia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Ubicación espacial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87669"/>
              </p:ext>
            </p:extLst>
          </p:nvPr>
        </p:nvGraphicFramePr>
        <p:xfrm>
          <a:off x="171891" y="5272737"/>
          <a:ext cx="8784976" cy="1432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0" baseline="0" dirty="0">
                          <a:latin typeface="Arial Black" pitchFamily="34" charset="0"/>
                        </a:rPr>
                        <a:t> Curricular 1</a:t>
                      </a:r>
                      <a:r>
                        <a:rPr lang="es-MX" sz="1200" b="0" i="0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s-MX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Autorregulación</a:t>
                      </a:r>
                      <a:endParaRPr lang="es-MX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99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Reconoce y nombra situaciones que generen alergia , seguridad  , tristeza , miedo o enojo y expresa lo que siente .</a:t>
                      </a:r>
                    </a:p>
                    <a:p>
                      <a:pPr algn="ctr"/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Expresión de las emociones</a:t>
                      </a:r>
                      <a:endParaRPr lang="es-MX" sz="1200" b="1" i="1" baseline="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08594"/>
              </p:ext>
            </p:extLst>
          </p:nvPr>
        </p:nvGraphicFramePr>
        <p:xfrm>
          <a:off x="158117" y="1776657"/>
          <a:ext cx="8784976" cy="1546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Oralidad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Da instrucciones para organizar y realizar diversas actividades en juegos y para armar objetos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Explicación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56956"/>
              </p:ext>
            </p:extLst>
          </p:nvPr>
        </p:nvGraphicFramePr>
        <p:xfrm>
          <a:off x="191384" y="3483537"/>
          <a:ext cx="8784976" cy="1546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1: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Literatura</a:t>
                      </a:r>
                      <a:endParaRPr lang="es-MX" sz="1200" b="0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Construye colectivamente rimas sencillas.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referencia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Producción, interpretación e intercambio de poemas y juegos literarios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8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99795"/>
              </p:ext>
            </p:extLst>
          </p:nvPr>
        </p:nvGraphicFramePr>
        <p:xfrm>
          <a:off x="190941" y="2548587"/>
          <a:ext cx="8784976" cy="1432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0" baseline="0" dirty="0">
                          <a:latin typeface="Arial Black" pitchFamily="34" charset="0"/>
                        </a:rPr>
                        <a:t> Curricular 1</a:t>
                      </a:r>
                      <a:r>
                        <a:rPr lang="es-MX" sz="1200" b="0" i="0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s-MX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Competencia Motriz</a:t>
                      </a:r>
                      <a:endParaRPr lang="es-MX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99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Utiliza herramientas, instrumentos y materiales en actividades</a:t>
                      </a:r>
                    </a:p>
                    <a:p>
                      <a:pPr algn="ctr"/>
                      <a:r>
                        <a:rPr lang="es-MX" sz="1200" dirty="0" smtClean="0"/>
                        <a:t>que requieren de control y precisión en sus movimientos</a:t>
                      </a:r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Desarrollo de la motricidad</a:t>
                      </a:r>
                      <a:endParaRPr lang="es-MX" sz="1200" b="1" i="1" baseline="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12094"/>
              </p:ext>
            </p:extLst>
          </p:nvPr>
        </p:nvGraphicFramePr>
        <p:xfrm>
          <a:off x="134234" y="606987"/>
          <a:ext cx="8784976" cy="148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sz="1200" dirty="0" smtClean="0"/>
                        <a:t>Representa la imagen que tiene de sí mismo y expresa ideas mediante modelado, dibujo y pintura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Familiarización con los elementos básicos de las artes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3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87120"/>
              </p:ext>
            </p:extLst>
          </p:nvPr>
        </p:nvGraphicFramePr>
        <p:xfrm>
          <a:off x="304448" y="0"/>
          <a:ext cx="853510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0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Día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Nombre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Actividades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Recursos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Tiempo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organización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Aprendizaje esperado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itchFamily="18" charset="0"/>
                          <a:cs typeface="Times New Roman" pitchFamily="18" charset="0"/>
                        </a:rPr>
                        <a:t>Lunes </a:t>
                      </a:r>
                      <a:r>
                        <a:rPr lang="es-MX" b="1" dirty="0" smtClean="0"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itchFamily="18" charset="0"/>
                          <a:cs typeface="Times New Roman" pitchFamily="18" charset="0"/>
                        </a:rPr>
                        <a:t>Como he cambiado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US" sz="1200" b="0" dirty="0">
                          <a:latin typeface="Times New Roman" pitchFamily="18" charset="0"/>
                          <a:cs typeface="Times New Roman" pitchFamily="18" charset="0"/>
                        </a:rPr>
                        <a:t>observa fotografías de el desde bebé hasta ahora </a:t>
                      </a:r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Times New Roman" pitchFamily="18" charset="0"/>
                          <a:cs typeface="Times New Roman" pitchFamily="18" charset="0"/>
                        </a:rPr>
                        <a:t>D:</a:t>
                      </a:r>
                      <a:r>
                        <a:rPr lang="es-US" sz="1200" b="0" dirty="0">
                          <a:latin typeface="Times New Roman" pitchFamily="18" charset="0"/>
                          <a:cs typeface="Times New Roman" pitchFamily="18" charset="0"/>
                        </a:rPr>
                        <a:t>Realiza un dibujo de si mismo </a:t>
                      </a:r>
                      <a:r>
                        <a:rPr lang="es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y contesta </a:t>
                      </a:r>
                      <a:r>
                        <a:rPr lang="es-US" sz="1200" b="0" dirty="0">
                          <a:latin typeface="Times New Roman" pitchFamily="18" charset="0"/>
                          <a:cs typeface="Times New Roman" pitchFamily="18" charset="0"/>
                        </a:rPr>
                        <a:t>cuestionamientos </a:t>
                      </a:r>
                      <a:r>
                        <a:rPr lang="es-MX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US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¿</a:t>
                      </a: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Quién está ahí? ¿Cómo son? ¿Dónde vivimos? Señale dónde está ella o él y pregúntele: ¿Eres igual? ¿Tus manos son del mismo tamaño? ¿Cómo eras?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US" sz="1200" b="0" dirty="0">
                          <a:latin typeface="Times New Roman" pitchFamily="18" charset="0"/>
                          <a:cs typeface="Times New Roman" pitchFamily="18" charset="0"/>
                        </a:rPr>
                        <a:t>Expone las repuesta de los cuestionamientos </a:t>
                      </a:r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s-US" sz="1000" dirty="0">
                          <a:latin typeface="Times New Roman" pitchFamily="18" charset="0"/>
                          <a:cs typeface="Times New Roman" pitchFamily="18" charset="0"/>
                        </a:rPr>
                        <a:t>Hojas</a:t>
                      </a:r>
                    </a:p>
                    <a:p>
                      <a:pPr algn="ctr"/>
                      <a:r>
                        <a:rPr lang="es-US" sz="1000" dirty="0">
                          <a:latin typeface="Times New Roman" pitchFamily="18" charset="0"/>
                          <a:cs typeface="Times New Roman" pitchFamily="18" charset="0"/>
                        </a:rPr>
                        <a:t>Crayolas </a:t>
                      </a:r>
                    </a:p>
                    <a:p>
                      <a:pPr algn="ctr"/>
                      <a:r>
                        <a:rPr lang="es-US" sz="1000" dirty="0">
                          <a:latin typeface="Times New Roman" pitchFamily="18" charset="0"/>
                          <a:cs typeface="Times New Roman" pitchFamily="18" charset="0"/>
                        </a:rPr>
                        <a:t>Fotografías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/>
                        <a:t>Representa la imagen que tiene de sí mismo y expresa ideas mediante modelado, dibujo y pintura</a:t>
                      </a:r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1 Tabla">
            <a:extLst>
              <a:ext uri="{FF2B5EF4-FFF2-40B4-BE49-F238E27FC236}">
                <a16:creationId xmlns:a16="http://schemas.microsoft.com/office/drawing/2014/main" xmlns="" id="{D62DCF20-6FE9-49B3-A8AD-368D8933D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08569"/>
              </p:ext>
            </p:extLst>
          </p:nvPr>
        </p:nvGraphicFramePr>
        <p:xfrm>
          <a:off x="304448" y="2042160"/>
          <a:ext cx="8535104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84960">
                <a:tc rowSpan="2"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Martes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lang="es-MX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Monstruo de colores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Observa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 video de l cuento del monstruo de colores; </a:t>
                      </a:r>
                    </a:p>
                    <a:p>
                      <a:pPr algn="l"/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https://www.youtube.com/watch?v=AhXjf9OHcp8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D: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Escucha indicaciones: Colocaremos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 el franco las emociones de Alegría , tristeza , enojo y miedo pegaran recortes o dibujaran de cosas que nos hagan sentir esas emociones .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C: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Expresa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las situaciones que lo hagan sentir cada sentimiento 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Celular o Laptop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Crayolas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Recortes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Pegamento</a:t>
                      </a:r>
                    </a:p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Reconoce y nombra situaciones que generen alergia , seguridad  , tristeza , miedo o enojo y expresa lo que siente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960">
                <a:tc vMerge="1">
                  <a:txBody>
                    <a:bodyPr/>
                    <a:lstStyle/>
                    <a:p>
                      <a:pPr algn="ctr"/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Controla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enojo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Observa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 película  de intensamente (centrada en la emoción de enojo)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s-MX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D: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Escucha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las indicaciones: Cuando nos enojamos podemos llegar a lastimar a alguien con un golpe o rompiendo algo de el , hoy les enseñare como podemos controlar nuestro enojo.</a:t>
                      </a:r>
                      <a:r>
                        <a:rPr lang="es-MX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Vamos a crear un frasco de la calma: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1.-Vaciar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el agua en la botella de agua 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2.- Verter las dos cucharadas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aceite en la botella con agua 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3.-Añadimos los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pedazos de </a:t>
                      </a:r>
                      <a:r>
                        <a:rPr lang="es-MX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foami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recortados en cuadros pequeños, o arroz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si tenemos diamantina o colorante podemos poner también en la botella.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Cuando estemos enojados lo sacuden con todas las fuerzas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respiramos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contando a 5 .</a:t>
                      </a:r>
                    </a:p>
                    <a:p>
                      <a:r>
                        <a:rPr lang="es-MX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Pelota </a:t>
                      </a:r>
                      <a:r>
                        <a:rPr lang="es-MX" sz="105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antiestres</a:t>
                      </a:r>
                      <a:r>
                        <a:rPr lang="es-MX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1.-Vaciamos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 la botella harina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2.-Colocamos la botella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 la boquilla del globo y vaciamos la harina 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3.-Saca el exceso del aire y amaramos el globo</a:t>
                      </a:r>
                    </a:p>
                    <a:p>
                      <a:r>
                        <a:rPr lang="es-MX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Ejercicio de yoga https://www.youtube.com/watch?v=t8748OWc1n</a:t>
                      </a:r>
                    </a:p>
                    <a:p>
                      <a:r>
                        <a:rPr lang="es-MX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C: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Responde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cuestionamiento:</a:t>
                      </a:r>
                    </a:p>
                    <a:p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¿Qué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hizo enojar a Rally?¿Que color  es </a:t>
                      </a:r>
                      <a:r>
                        <a:rPr lang="es-MX" sz="105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firia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?¿Que podemos hacer para no enojarnos?</a:t>
                      </a:r>
                      <a:endParaRPr lang="es-MX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s-MX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Agua 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Aceite 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botella de plástico de 500ml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botones, pedazos de </a:t>
                      </a:r>
                      <a:r>
                        <a:rPr lang="es-MX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foami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recortados en cuadros pequeños, o arroz.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Cuchara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Pelota </a:t>
                      </a:r>
                      <a:r>
                        <a:rPr lang="es-MX" sz="1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antiestres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Harina 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Globo</a:t>
                      </a: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Botella</a:t>
                      </a:r>
                    </a:p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Reconoce y nombra situaciones que generen alergia , seguridad  , tristeza , miedo o enojo y expresa lo que siente .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8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77821"/>
              </p:ext>
            </p:extLst>
          </p:nvPr>
        </p:nvGraphicFramePr>
        <p:xfrm>
          <a:off x="404244" y="4432446"/>
          <a:ext cx="8535104" cy="169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4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83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93385">
                <a:tc>
                  <a:txBody>
                    <a:bodyPr/>
                    <a:lstStyle/>
                    <a:p>
                      <a:pPr algn="ctr"/>
                      <a:r>
                        <a:rPr lang="es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Jueves 14</a:t>
                      </a:r>
                      <a:endParaRPr lang="es-MX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Cambiando</a:t>
                      </a:r>
                      <a:r>
                        <a:rPr lang="es-MX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rimas 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I:Escucha la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explicación de lo que es una </a:t>
                      </a:r>
                      <a:r>
                        <a:rPr lang="es-MX" sz="1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rima:La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rima se forma cuando los sonidos de las palabras se parecen o son iguales .</a:t>
                      </a:r>
                    </a:p>
                    <a:p>
                      <a:pPr algn="l"/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D:Observa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 escucha la siguiente </a:t>
                      </a:r>
                      <a:r>
                        <a:rPr lang="es-MX" sz="1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rima;</a:t>
                      </a:r>
                      <a:r>
                        <a:rPr lang="es-MX" sz="1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conejo rabito se metió en su huequito calientito se durmió y de mañana despertó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pide ayuda de tu papa o mama a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cambiar de orden las palabras que conforman la rima para que aprecien la diferencia de cuando no se respeta la rima. Por ejemplo, en la rima: El conejo rabito se metió en su huequito calientito se durmió y de mañana despertó.. Cambiando el orden: El conejo rabito, calientito se metió en su huequillo y despertó de mañana.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C:Expresa que palabras cambiaron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Hoja</a:t>
                      </a:r>
                    </a:p>
                    <a:p>
                      <a:pPr algn="ctr"/>
                      <a:r>
                        <a:rPr lang="es-MX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Lapiz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Construye colectivamente rimas sencillas.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01726"/>
              </p:ext>
            </p:extLst>
          </p:nvPr>
        </p:nvGraphicFramePr>
        <p:xfrm>
          <a:off x="404244" y="374917"/>
          <a:ext cx="8535104" cy="410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6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0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96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617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Día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Nombre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Actividades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Recursos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Tiempo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organización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Aprendizaje esperado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3885">
                <a:tc rowSpan="2">
                  <a:txBody>
                    <a:bodyPr/>
                    <a:lstStyle/>
                    <a:p>
                      <a:pPr algn="ctr"/>
                      <a:r>
                        <a:rPr lang="es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Miercoles</a:t>
                      </a:r>
                      <a:r>
                        <a:rPr lang="es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13</a:t>
                      </a:r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Times New Roman" pitchFamily="18" charset="0"/>
                          <a:cs typeface="Times New Roman" pitchFamily="18" charset="0"/>
                        </a:rPr>
                        <a:t>Binoculares</a:t>
                      </a:r>
                      <a:r>
                        <a:rPr lang="es-MX" sz="1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MX" sz="1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esponde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cuestionamientos :¿que es un binocular ?¿Donde has visto uno ?</a:t>
                      </a:r>
                    </a:p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Escucha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indicaciones: Realizaremos unos binoculares con material reciclado el cual utilizaremos para otra actividad los pasos son los siguientes:</a:t>
                      </a:r>
                    </a:p>
                    <a:p>
                      <a:pPr algn="l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1.-Coloca los tubos de papel a un lado y colocamos pegamento</a:t>
                      </a:r>
                    </a:p>
                    <a:p>
                      <a:pPr algn="l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2.-Deja que se seque</a:t>
                      </a:r>
                    </a:p>
                    <a:p>
                      <a:pPr algn="l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3.-Haz un agujero a los tubos</a:t>
                      </a:r>
                    </a:p>
                    <a:p>
                      <a:pPr algn="l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4.-Inserta el estambre en los agujeros y haz un nudo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Menciona el orden de los pasos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Rollos de papel 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Pegamento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Cinta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Da instrucciones para organizar y realizar diversas actividades en juegos y para armar objetos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0553">
                <a:tc vMerge="1">
                  <a:txBody>
                    <a:bodyPr/>
                    <a:lstStyle/>
                    <a:p>
                      <a:pPr algn="ctr"/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r>
                        <a:rPr lang="es-MX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aventura donde vivo </a:t>
                      </a:r>
                      <a:endParaRPr lang="es-MX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I: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Responde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cuestionamientos :¿Qué es una representación geográfica?¿En donde has visto o escuchado alguna de estas ?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:Escucha indicaciones :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Exploraras el lugar en donde vives con ayuda de unos binoculares (reciclados) , dibujaras un mapa y pondrás tu casa , jardín , lugares como tiendas, casa de una migo , animales , entre </a:t>
                      </a:r>
                      <a:r>
                        <a:rPr lang="es-MX" sz="1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otors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:Muestra a sus compañeros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que fue lo que el dibujo en su mapa 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s-MX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Binoculares 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Hoja </a:t>
                      </a:r>
                    </a:p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Lapice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 crayolas 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Ubica objetos y lugares cuya ubicación desconoce, a través de la interpretación de relaciones espaciales y puntos de referencia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0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29857"/>
              </p:ext>
            </p:extLst>
          </p:nvPr>
        </p:nvGraphicFramePr>
        <p:xfrm>
          <a:off x="404244" y="248721"/>
          <a:ext cx="85351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9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Día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Nombre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Actividades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Recursos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Tiempo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organización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Baskerville Old Face" pitchFamily="18" charset="0"/>
                        </a:rPr>
                        <a:t>Aprendizaje esperado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Times New Roman" pitchFamily="18" charset="0"/>
                          <a:cs typeface="Times New Roman" pitchFamily="18" charset="0"/>
                        </a:rPr>
                        <a:t>Viernes </a:t>
                      </a:r>
                      <a:r>
                        <a:rPr lang="es-MX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400" b="0" dirty="0">
                          <a:latin typeface="Times New Roman" pitchFamily="18" charset="0"/>
                          <a:cs typeface="Times New Roman" pitchFamily="18" charset="0"/>
                        </a:rPr>
                        <a:t>Dar a com</a:t>
                      </a:r>
                      <a:r>
                        <a:rPr lang="es-MX" sz="1400" b="0" dirty="0">
                          <a:latin typeface="Times New Roman" pitchFamily="18" charset="0"/>
                          <a:cs typeface="Times New Roman" pitchFamily="18" charset="0"/>
                        </a:rPr>
                        <a:t>er a los animales</a:t>
                      </a:r>
                    </a:p>
                    <a:p>
                      <a:pPr algn="ctr"/>
                      <a:endParaRPr lang="es-MX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dirty="0"/>
                        <a:t>I:Observa</a:t>
                      </a:r>
                      <a:r>
                        <a:rPr lang="es-MX" sz="1000" baseline="0" dirty="0"/>
                        <a:t> la caja y las actividades a realizar , responde cuestionando:¿Qué es lo que vamos hacer ?</a:t>
                      </a:r>
                      <a:endParaRPr lang="es-MX" sz="1000" dirty="0"/>
                    </a:p>
                    <a:p>
                      <a:pPr algn="l"/>
                      <a:r>
                        <a:rPr lang="es-MX" sz="1000" dirty="0"/>
                        <a:t>D: Escucha indicaciones :Forma una</a:t>
                      </a:r>
                      <a:r>
                        <a:rPr lang="es-MX" sz="1000" baseline="0" dirty="0"/>
                        <a:t> </a:t>
                      </a:r>
                      <a:r>
                        <a:rPr lang="es-MX" sz="1000" dirty="0"/>
                        <a:t>filas ,enfrente de las</a:t>
                      </a:r>
                      <a:r>
                        <a:rPr lang="es-MX" sz="1000" baseline="0" dirty="0"/>
                        <a:t> cajas , están en diferentes </a:t>
                      </a:r>
                      <a:r>
                        <a:rPr lang="es-MX" sz="1000" dirty="0"/>
                        <a:t>distancias , además de  contar con diferentes</a:t>
                      </a:r>
                      <a:r>
                        <a:rPr lang="es-MX" sz="1000" baseline="0" dirty="0"/>
                        <a:t> retos , en una se tiene un línea con cinta pasaran sobre ella con la pelota en la mano derecha , la otra brincaran con los pies juntos ,separados la pelota estará en la mano izquierda , en  la ultima tomaran un plato y colocaran la pelota pasaran de manera de  zigzag</a:t>
                      </a:r>
                      <a:r>
                        <a:rPr lang="es-MX" sz="1000" dirty="0"/>
                        <a:t>, intentan acertar en la boca del animal.</a:t>
                      </a:r>
                    </a:p>
                    <a:p>
                      <a:pPr algn="l"/>
                      <a:r>
                        <a:rPr lang="es-MX" sz="1000" dirty="0"/>
                        <a:t>C:</a:t>
                      </a:r>
                      <a:r>
                        <a:rPr lang="es-MX" sz="1000" baseline="0" dirty="0"/>
                        <a:t>;Expresa que actividad se te hizo mas difícil o mas fácil y que materiales utilizamos en cada uno de las actividades </a:t>
                      </a:r>
                      <a:endParaRPr lang="es-MX" sz="1000" dirty="0"/>
                    </a:p>
                    <a:p>
                      <a:pPr algn="l"/>
                      <a:endParaRPr lang="es-MX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00" dirty="0"/>
                        <a:t>Cajas</a:t>
                      </a:r>
                      <a:r>
                        <a:rPr lang="es-MX" sz="1000" baseline="0" dirty="0"/>
                        <a:t> </a:t>
                      </a:r>
                    </a:p>
                    <a:p>
                      <a:pPr algn="l"/>
                      <a:r>
                        <a:rPr lang="es-MX" sz="1000" dirty="0"/>
                        <a:t>Pelota</a:t>
                      </a:r>
                    </a:p>
                    <a:p>
                      <a:pPr algn="l"/>
                      <a:r>
                        <a:rPr lang="es-MX" sz="1000" dirty="0"/>
                        <a:t>Cinta</a:t>
                      </a:r>
                      <a:r>
                        <a:rPr lang="es-MX" sz="1000" baseline="0" dirty="0"/>
                        <a:t> </a:t>
                      </a:r>
                    </a:p>
                    <a:p>
                      <a:pPr algn="l"/>
                      <a:r>
                        <a:rPr lang="es-MX" sz="1000" baseline="0" dirty="0"/>
                        <a:t>Plato </a:t>
                      </a:r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s-MX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Times New Roman" pitchFamily="18" charset="0"/>
                          <a:cs typeface="Times New Roman" pitchFamily="18" charset="0"/>
                        </a:rPr>
                        <a:t>Grupal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Utiliza herramientas, instrumentos y materiales en actividades</a:t>
                      </a:r>
                    </a:p>
                    <a:p>
                      <a:pPr algn="ctr"/>
                      <a:r>
                        <a:rPr lang="es-MX" sz="1000" dirty="0"/>
                        <a:t>que requieren de control y precisión en sus movimientos.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70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15705"/>
              </p:ext>
            </p:extLst>
          </p:nvPr>
        </p:nvGraphicFramePr>
        <p:xfrm>
          <a:off x="145119" y="46735"/>
          <a:ext cx="8784976" cy="319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 , espacio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 medida</a:t>
                      </a:r>
                      <a:endParaRPr lang="es-MX" sz="1200" b="0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Wingdings" pitchFamily="2" charset="2"/>
                        <a:buChar char="Ø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 objetos y lugares cuya ubicación desconoce, a través de la interpretación de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relaciones espaciales y puntos de referencia</a:t>
                      </a:r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Ubicación espacial</a:t>
                      </a:r>
                      <a:endParaRPr lang="es-MX" sz="1200" b="0" i="1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Ubica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objetos y lugares de una ubicación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puntos de referencia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Interpreta por medio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 relaciones espaciales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7887"/>
              </p:ext>
            </p:extLst>
          </p:nvPr>
        </p:nvGraphicFramePr>
        <p:xfrm>
          <a:off x="153828" y="3564997"/>
          <a:ext cx="8784976" cy="2715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Oralidad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Da instrucciones para organizar y realizar diversas actividades en juegos y para armar objetos</a:t>
                      </a:r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Explicación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Menciona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las instrucciones para  realizar la actividad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Reconoce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el orden de instrucciones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61533"/>
              </p:ext>
            </p:extLst>
          </p:nvPr>
        </p:nvGraphicFramePr>
        <p:xfrm>
          <a:off x="183219" y="122935"/>
          <a:ext cx="8784976" cy="2666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Literatura</a:t>
                      </a:r>
                      <a:endParaRPr lang="es-MX" sz="1200" b="0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Construye colectivamente rimas sencillas.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s-MX" sz="1200" b="0" dirty="0"/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algn="ctr"/>
                      <a:r>
                        <a:rPr lang="es-MX" sz="1200" dirty="0" smtClean="0"/>
                        <a:t>Producción, interpretación e intercambio de poemas y juegos literarios</a:t>
                      </a:r>
                      <a:endParaRPr lang="es-MX" sz="1200" b="0" i="1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Conoce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lo que es una rima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Construye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rimas sencillas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46846"/>
              </p:ext>
            </p:extLst>
          </p:nvPr>
        </p:nvGraphicFramePr>
        <p:xfrm>
          <a:off x="200999" y="3191255"/>
          <a:ext cx="8784976" cy="3355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Autorregulación</a:t>
                      </a:r>
                      <a:endParaRPr lang="es-MX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Reconoce y nombra situaciones que generen alergia , seguridad  , tristeza , miedo o enojo y expresa lo que siente 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Expresión de las emociones</a:t>
                      </a:r>
                      <a:endParaRPr lang="es-MX" sz="1200" b="1" i="1" baseline="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Conoce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que es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alergia , seguridad  , tristeza , miedo o enojo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nombra situaciones que generen alergia , seguridad  , tristeza , miedo o enojo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Expresa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como se siente</a:t>
                      </a:r>
                      <a:endParaRPr lang="es-MX" sz="12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42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1710</Words>
  <Application>Microsoft Office PowerPoint</Application>
  <PresentationFormat>Carta (216 x 279 mm)</PresentationFormat>
  <Paragraphs>327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Daniela Martinez</cp:lastModifiedBy>
  <cp:revision>51</cp:revision>
  <dcterms:created xsi:type="dcterms:W3CDTF">2020-10-04T14:14:33Z</dcterms:created>
  <dcterms:modified xsi:type="dcterms:W3CDTF">2021-01-11T04:16:05Z</dcterms:modified>
</cp:coreProperties>
</file>