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61" r:id="rId4"/>
    <p:sldId id="259" r:id="rId5"/>
    <p:sldId id="260"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48" d="100"/>
          <a:sy n="48" d="100"/>
        </p:scale>
        <p:origin x="208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21/12/2020</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FA31D06-0757-4BC9-A7D1-58B32505EED8}"/>
              </a:ext>
            </a:extLst>
          </p:cNvPr>
          <p:cNvSpPr txBox="1"/>
          <p:nvPr/>
        </p:nvSpPr>
        <p:spPr>
          <a:xfrm>
            <a:off x="122748" y="240890"/>
            <a:ext cx="7337453" cy="1200265"/>
          </a:xfrm>
          <a:prstGeom prst="rect">
            <a:avLst/>
          </a:prstGeom>
          <a:noFill/>
        </p:spPr>
        <p:txBody>
          <a:bodyPr wrap="square">
            <a:spAutoFit/>
          </a:bodyPr>
          <a:lstStyle/>
          <a:p>
            <a:pPr algn="ctr">
              <a:lnSpc>
                <a:spcPct val="107000"/>
              </a:lnSpc>
            </a:pPr>
            <a:r>
              <a:rPr lang="es-MX" sz="28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Escuela Normal de Educación Preescolar</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s-MX" sz="20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Licenciatura en educación preescolar. </a:t>
            </a:r>
            <a:r>
              <a:rPr lang="es-MX" sz="24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 </a:t>
            </a:r>
          </a:p>
          <a:p>
            <a:pPr algn="ctr">
              <a:lnSpc>
                <a:spcPct val="107000"/>
              </a:lnSpc>
            </a:pPr>
            <a:r>
              <a:rPr lang="es-MX" sz="16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 </a:t>
            </a:r>
            <a:endParaRPr lang="es-ES" sz="1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image1.png">
            <a:extLst>
              <a:ext uri="{FF2B5EF4-FFF2-40B4-BE49-F238E27FC236}">
                <a16:creationId xmlns:a16="http://schemas.microsoft.com/office/drawing/2014/main" id="{0A97BE0F-3814-4609-9D0D-83C8DC0D0BBC}"/>
              </a:ext>
            </a:extLst>
          </p:cNvPr>
          <p:cNvPicPr/>
          <p:nvPr/>
        </p:nvPicPr>
        <p:blipFill rotWithShape="1">
          <a:blip r:embed="rId2"/>
          <a:srcRect l="18673" r="14641"/>
          <a:stretch/>
        </p:blipFill>
        <p:spPr bwMode="auto">
          <a:xfrm>
            <a:off x="3043975" y="1236232"/>
            <a:ext cx="1494998" cy="1360664"/>
          </a:xfrm>
          <a:prstGeom prst="rect">
            <a:avLst/>
          </a:prstGeom>
          <a:ln>
            <a:noFill/>
          </a:ln>
          <a:extLst>
            <a:ext uri="{53640926-AAD7-44D8-BBD7-CCE9431645EC}">
              <a14:shadowObscured xmlns:a14="http://schemas.microsoft.com/office/drawing/2010/main"/>
            </a:ext>
          </a:extLst>
        </p:spPr>
      </p:pic>
      <p:sp>
        <p:nvSpPr>
          <p:cNvPr id="10" name="CuadroTexto 9">
            <a:extLst>
              <a:ext uri="{FF2B5EF4-FFF2-40B4-BE49-F238E27FC236}">
                <a16:creationId xmlns:a16="http://schemas.microsoft.com/office/drawing/2014/main" id="{9BBC2AFF-0EF0-430B-87B5-B2454239FD23}"/>
              </a:ext>
            </a:extLst>
          </p:cNvPr>
          <p:cNvSpPr txBox="1"/>
          <p:nvPr/>
        </p:nvSpPr>
        <p:spPr>
          <a:xfrm>
            <a:off x="-183936" y="2843828"/>
            <a:ext cx="7950820" cy="6824753"/>
          </a:xfrm>
          <a:prstGeom prst="rect">
            <a:avLst/>
          </a:prstGeom>
          <a:noFill/>
        </p:spPr>
        <p:txBody>
          <a:bodyPr wrap="square">
            <a:spAutoFit/>
          </a:bodyPr>
          <a:lstStyle/>
          <a:p>
            <a:pPr algn="ctr">
              <a:lnSpc>
                <a:spcPct val="107000"/>
              </a:lnSpc>
              <a:spcBef>
                <a:spcPts val="1200"/>
              </a:spcBef>
              <a:spcAft>
                <a:spcPts val="800"/>
              </a:spcAft>
            </a:pPr>
            <a:r>
              <a:rPr lang="es-MX" sz="24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Curso:</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 Innovación y trabajo docente</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Maestra:</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Dolores Patricia Segovia Gómez.</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Alumna:</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Leyda Estefanía Gaytán Bernal. #6</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 </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“Formato de diario de campo”</a:t>
            </a:r>
            <a:endParaRPr lang="es-ES" sz="12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4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 </a:t>
            </a:r>
            <a:r>
              <a:rPr lang="es-MX" sz="18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 </a:t>
            </a:r>
            <a:endParaRPr lang="es-ES" sz="105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1800" dirty="0">
                <a:solidFill>
                  <a:srgbClr val="332C33"/>
                </a:solidFill>
                <a:effectLst/>
                <a:latin typeface="Calibri" panose="020F0502020204030204" pitchFamily="34" charset="0"/>
                <a:ea typeface="Calibri" panose="020F0502020204030204" pitchFamily="34" charset="0"/>
                <a:cs typeface="Arial" panose="020B0604020202020204" pitchFamily="34" charset="0"/>
              </a:rPr>
              <a:t> </a:t>
            </a:r>
            <a:endParaRPr lang="es-ES" sz="105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es-MX" sz="20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Saltillo Coahuila de zaragoza                 20</a:t>
            </a:r>
            <a:r>
              <a:rPr lang="es-MX" sz="2000" b="1" dirty="0">
                <a:solidFill>
                  <a:srgbClr val="332C33"/>
                </a:solidFill>
                <a:latin typeface="Calibri" panose="020F0502020204030204" pitchFamily="34" charset="0"/>
                <a:ea typeface="Calibri" panose="020F0502020204030204" pitchFamily="34" charset="0"/>
                <a:cs typeface="Arial" panose="020B0604020202020204" pitchFamily="34" charset="0"/>
              </a:rPr>
              <a:t> </a:t>
            </a:r>
            <a:r>
              <a:rPr lang="es-MX" sz="20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de noviembre del 2020</a:t>
            </a:r>
            <a:r>
              <a:rPr lang="es-MX" sz="1400" b="1" dirty="0">
                <a:solidFill>
                  <a:srgbClr val="332C33"/>
                </a:solidFill>
                <a:effectLst/>
                <a:latin typeface="Calibri" panose="020F0502020204030204" pitchFamily="34" charset="0"/>
                <a:ea typeface="Calibri" panose="020F0502020204030204" pitchFamily="34" charset="0"/>
                <a:cs typeface="Arial" panose="020B0604020202020204" pitchFamily="34" charset="0"/>
              </a:rPr>
              <a:t>.</a:t>
            </a:r>
            <a:endParaRPr lang="es-ES" sz="105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95233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79546" y="77076"/>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52155" y="1181573"/>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8833" y="189096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50656" y="1898137"/>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30471" y="2330823"/>
              <a:ext cx="7591028" cy="641369"/>
              <a:chOff x="-285822" y="2141911"/>
              <a:chExt cx="7591028" cy="64136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285822" y="2157482"/>
                <a:ext cx="1443895" cy="562832"/>
                <a:chOff x="-444388" y="212213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250739" y="2122131"/>
                  <a:ext cx="1483359"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444388" y="2130932"/>
                  <a:ext cx="1892685" cy="523221"/>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990058" y="2141911"/>
                <a:ext cx="1443895" cy="562832"/>
                <a:chOff x="-343976" y="2104929"/>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139313" y="2104929"/>
                  <a:ext cx="1483359"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343976" y="2114758"/>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4"/>
                <a:chOff x="-204663" y="2121401"/>
                <a:chExt cx="1892684" cy="692085"/>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40171"/>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20124" y="286775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dirty="0">
                  <a:solidFill>
                    <a:schemeClr val="bg1"/>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EF6DCE56-AA03-44F5-81EA-05861330F9E8}"/>
              </a:ext>
            </a:extLst>
          </p:cNvPr>
          <p:cNvSpPr txBox="1"/>
          <p:nvPr/>
        </p:nvSpPr>
        <p:spPr>
          <a:xfrm>
            <a:off x="485080" y="203691"/>
            <a:ext cx="488043" cy="369332"/>
          </a:xfrm>
          <a:prstGeom prst="rect">
            <a:avLst/>
          </a:prstGeom>
          <a:noFill/>
          <a:ln>
            <a:noFill/>
          </a:ln>
        </p:spPr>
        <p:txBody>
          <a:bodyPr wrap="square" rtlCol="0">
            <a:spAutoFit/>
          </a:bodyPr>
          <a:lstStyle/>
          <a:p>
            <a:r>
              <a:rPr lang="es-ES" dirty="0"/>
              <a:t>14</a:t>
            </a:r>
          </a:p>
        </p:txBody>
      </p:sp>
      <p:sp>
        <p:nvSpPr>
          <p:cNvPr id="7" name="CuadroTexto 6">
            <a:extLst>
              <a:ext uri="{FF2B5EF4-FFF2-40B4-BE49-F238E27FC236}">
                <a16:creationId xmlns:a16="http://schemas.microsoft.com/office/drawing/2014/main" id="{F3076BD1-6412-48CA-A7E1-FFD3788D6EEC}"/>
              </a:ext>
            </a:extLst>
          </p:cNvPr>
          <p:cNvSpPr txBox="1"/>
          <p:nvPr/>
        </p:nvSpPr>
        <p:spPr>
          <a:xfrm>
            <a:off x="1406914" y="228997"/>
            <a:ext cx="423556" cy="369332"/>
          </a:xfrm>
          <a:prstGeom prst="rect">
            <a:avLst/>
          </a:prstGeom>
          <a:noFill/>
          <a:ln>
            <a:noFill/>
          </a:ln>
        </p:spPr>
        <p:txBody>
          <a:bodyPr wrap="square" rtlCol="0">
            <a:spAutoFit/>
          </a:bodyPr>
          <a:lstStyle/>
          <a:p>
            <a:r>
              <a:rPr lang="es-ES" dirty="0"/>
              <a:t>11</a:t>
            </a:r>
          </a:p>
        </p:txBody>
      </p:sp>
      <p:sp>
        <p:nvSpPr>
          <p:cNvPr id="9" name="CuadroTexto 8">
            <a:extLst>
              <a:ext uri="{FF2B5EF4-FFF2-40B4-BE49-F238E27FC236}">
                <a16:creationId xmlns:a16="http://schemas.microsoft.com/office/drawing/2014/main" id="{B3C5E95F-575A-43F0-B5B9-A85AEA6EB7A6}"/>
              </a:ext>
            </a:extLst>
          </p:cNvPr>
          <p:cNvSpPr txBox="1"/>
          <p:nvPr/>
        </p:nvSpPr>
        <p:spPr>
          <a:xfrm>
            <a:off x="2061656" y="210439"/>
            <a:ext cx="816412" cy="369332"/>
          </a:xfrm>
          <a:prstGeom prst="rect">
            <a:avLst/>
          </a:prstGeom>
          <a:noFill/>
          <a:ln>
            <a:noFill/>
          </a:ln>
        </p:spPr>
        <p:txBody>
          <a:bodyPr wrap="square" rtlCol="0">
            <a:spAutoFit/>
          </a:bodyPr>
          <a:lstStyle/>
          <a:p>
            <a:r>
              <a:rPr lang="es-ES" dirty="0"/>
              <a:t>2020</a:t>
            </a:r>
          </a:p>
        </p:txBody>
      </p:sp>
      <p:cxnSp>
        <p:nvCxnSpPr>
          <p:cNvPr id="17" name="Conector recto 16">
            <a:extLst>
              <a:ext uri="{FF2B5EF4-FFF2-40B4-BE49-F238E27FC236}">
                <a16:creationId xmlns:a16="http://schemas.microsoft.com/office/drawing/2014/main" id="{7439CD5C-BD00-4B34-A7D6-10DC6C77339B}"/>
              </a:ext>
            </a:extLst>
          </p:cNvPr>
          <p:cNvCxnSpPr/>
          <p:nvPr/>
        </p:nvCxnSpPr>
        <p:spPr>
          <a:xfrm>
            <a:off x="1298228" y="632399"/>
            <a:ext cx="637964" cy="493622"/>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0" name="CuadroTexto 19">
            <a:extLst>
              <a:ext uri="{FF2B5EF4-FFF2-40B4-BE49-F238E27FC236}">
                <a16:creationId xmlns:a16="http://schemas.microsoft.com/office/drawing/2014/main" id="{1F9B16A1-F5FD-4BB6-8AA0-CE5E13EBA10A}"/>
              </a:ext>
            </a:extLst>
          </p:cNvPr>
          <p:cNvSpPr txBox="1"/>
          <p:nvPr/>
        </p:nvSpPr>
        <p:spPr>
          <a:xfrm>
            <a:off x="2581914" y="1172290"/>
            <a:ext cx="3717930" cy="369332"/>
          </a:xfrm>
          <a:prstGeom prst="rect">
            <a:avLst/>
          </a:prstGeom>
          <a:noFill/>
        </p:spPr>
        <p:txBody>
          <a:bodyPr wrap="square" rtlCol="0">
            <a:spAutoFit/>
          </a:bodyPr>
          <a:lstStyle/>
          <a:p>
            <a:r>
              <a:rPr lang="es-ES" dirty="0"/>
              <a:t>“Los animales del zoológico”</a:t>
            </a:r>
          </a:p>
        </p:txBody>
      </p:sp>
      <p:sp>
        <p:nvSpPr>
          <p:cNvPr id="27" name="Signo de multiplicación 26">
            <a:extLst>
              <a:ext uri="{FF2B5EF4-FFF2-40B4-BE49-F238E27FC236}">
                <a16:creationId xmlns:a16="http://schemas.microsoft.com/office/drawing/2014/main" id="{7F984A29-997D-4008-81AF-8D4109179148}"/>
              </a:ext>
            </a:extLst>
          </p:cNvPr>
          <p:cNvSpPr/>
          <p:nvPr/>
        </p:nvSpPr>
        <p:spPr>
          <a:xfrm>
            <a:off x="6453672" y="2269400"/>
            <a:ext cx="841164"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Signo de multiplicación 28">
            <a:extLst>
              <a:ext uri="{FF2B5EF4-FFF2-40B4-BE49-F238E27FC236}">
                <a16:creationId xmlns:a16="http://schemas.microsoft.com/office/drawing/2014/main" id="{9E059211-ACF9-4A85-ACF6-E9F4C9242EDD}"/>
              </a:ext>
            </a:extLst>
          </p:cNvPr>
          <p:cNvSpPr/>
          <p:nvPr/>
        </p:nvSpPr>
        <p:spPr>
          <a:xfrm>
            <a:off x="3821672" y="2950424"/>
            <a:ext cx="1078066"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Estrella: 5 puntas 35">
            <a:extLst>
              <a:ext uri="{FF2B5EF4-FFF2-40B4-BE49-F238E27FC236}">
                <a16:creationId xmlns:a16="http://schemas.microsoft.com/office/drawing/2014/main" id="{7A58E6E4-D60F-40B8-9D19-8C99C2FF5E3A}"/>
              </a:ext>
            </a:extLst>
          </p:cNvPr>
          <p:cNvSpPr/>
          <p:nvPr/>
        </p:nvSpPr>
        <p:spPr>
          <a:xfrm>
            <a:off x="134346" y="4038131"/>
            <a:ext cx="177223" cy="22880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Estrella: 5 puntas 40">
            <a:extLst>
              <a:ext uri="{FF2B5EF4-FFF2-40B4-BE49-F238E27FC236}">
                <a16:creationId xmlns:a16="http://schemas.microsoft.com/office/drawing/2014/main" id="{12D00BC9-618C-4EFF-B9E0-875424ED5124}"/>
              </a:ext>
            </a:extLst>
          </p:cNvPr>
          <p:cNvSpPr/>
          <p:nvPr/>
        </p:nvSpPr>
        <p:spPr>
          <a:xfrm>
            <a:off x="146906" y="4263283"/>
            <a:ext cx="177223" cy="22880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5" name="Estrella: 5 puntas 44">
            <a:extLst>
              <a:ext uri="{FF2B5EF4-FFF2-40B4-BE49-F238E27FC236}">
                <a16:creationId xmlns:a16="http://schemas.microsoft.com/office/drawing/2014/main" id="{B934983E-7D7F-4695-B764-E020D203B5DD}"/>
              </a:ext>
            </a:extLst>
          </p:cNvPr>
          <p:cNvSpPr/>
          <p:nvPr/>
        </p:nvSpPr>
        <p:spPr>
          <a:xfrm>
            <a:off x="145765" y="4474101"/>
            <a:ext cx="177223" cy="22880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Estrella: 5 puntas 45">
            <a:extLst>
              <a:ext uri="{FF2B5EF4-FFF2-40B4-BE49-F238E27FC236}">
                <a16:creationId xmlns:a16="http://schemas.microsoft.com/office/drawing/2014/main" id="{1446C46B-AED2-4480-94EF-0F30A13EAB68}"/>
              </a:ext>
            </a:extLst>
          </p:cNvPr>
          <p:cNvSpPr/>
          <p:nvPr/>
        </p:nvSpPr>
        <p:spPr>
          <a:xfrm>
            <a:off x="144624" y="4650293"/>
            <a:ext cx="177223" cy="22880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Estrella: 5 puntas 46">
            <a:extLst>
              <a:ext uri="{FF2B5EF4-FFF2-40B4-BE49-F238E27FC236}">
                <a16:creationId xmlns:a16="http://schemas.microsoft.com/office/drawing/2014/main" id="{E979ECBE-51EE-4B27-BB76-8E73E79F06CB}"/>
              </a:ext>
            </a:extLst>
          </p:cNvPr>
          <p:cNvSpPr/>
          <p:nvPr/>
        </p:nvSpPr>
        <p:spPr>
          <a:xfrm>
            <a:off x="143027" y="4846834"/>
            <a:ext cx="177223" cy="22880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Estrella: 5 puntas 47">
            <a:extLst>
              <a:ext uri="{FF2B5EF4-FFF2-40B4-BE49-F238E27FC236}">
                <a16:creationId xmlns:a16="http://schemas.microsoft.com/office/drawing/2014/main" id="{79D86BD2-157A-45F6-86CF-2FBF7885EC0F}"/>
              </a:ext>
            </a:extLst>
          </p:cNvPr>
          <p:cNvSpPr/>
          <p:nvPr/>
        </p:nvSpPr>
        <p:spPr>
          <a:xfrm>
            <a:off x="149129" y="5031556"/>
            <a:ext cx="177223" cy="22880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uadroTexto 48">
            <a:extLst>
              <a:ext uri="{FF2B5EF4-FFF2-40B4-BE49-F238E27FC236}">
                <a16:creationId xmlns:a16="http://schemas.microsoft.com/office/drawing/2014/main" id="{BBD1DD15-95DC-4503-BD7B-4678F210A5A9}"/>
              </a:ext>
            </a:extLst>
          </p:cNvPr>
          <p:cNvSpPr txBox="1"/>
          <p:nvPr/>
        </p:nvSpPr>
        <p:spPr>
          <a:xfrm>
            <a:off x="3876315" y="4179426"/>
            <a:ext cx="3465672" cy="430887"/>
          </a:xfrm>
          <a:prstGeom prst="rect">
            <a:avLst/>
          </a:prstGeom>
          <a:noFill/>
        </p:spPr>
        <p:txBody>
          <a:bodyPr wrap="square" rtlCol="0">
            <a:spAutoFit/>
          </a:bodyPr>
          <a:lstStyle/>
          <a:p>
            <a:r>
              <a:rPr lang="es-ES" sz="1100" dirty="0">
                <a:latin typeface="Arial" panose="020B0604020202020204" pitchFamily="34" charset="0"/>
                <a:cs typeface="Arial" panose="020B0604020202020204" pitchFamily="34" charset="0"/>
              </a:rPr>
              <a:t>No tuve ningún conflicto con la planeación, todo se llevó a cabo en orden y se logró el objetivo. </a:t>
            </a:r>
          </a:p>
        </p:txBody>
      </p:sp>
      <p:sp>
        <p:nvSpPr>
          <p:cNvPr id="50" name="Signo de multiplicación 49">
            <a:extLst>
              <a:ext uri="{FF2B5EF4-FFF2-40B4-BE49-F238E27FC236}">
                <a16:creationId xmlns:a16="http://schemas.microsoft.com/office/drawing/2014/main" id="{9ABFF8CC-728F-4254-9964-BCFA26E47341}"/>
              </a:ext>
            </a:extLst>
          </p:cNvPr>
          <p:cNvSpPr/>
          <p:nvPr/>
        </p:nvSpPr>
        <p:spPr>
          <a:xfrm>
            <a:off x="5140864" y="5967299"/>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Signo de multiplicación 50">
            <a:extLst>
              <a:ext uri="{FF2B5EF4-FFF2-40B4-BE49-F238E27FC236}">
                <a16:creationId xmlns:a16="http://schemas.microsoft.com/office/drawing/2014/main" id="{26A1825C-02AA-451B-AADE-A58D1EF02207}"/>
              </a:ext>
            </a:extLst>
          </p:cNvPr>
          <p:cNvSpPr/>
          <p:nvPr/>
        </p:nvSpPr>
        <p:spPr>
          <a:xfrm>
            <a:off x="4534245" y="6138239"/>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Signo de multiplicación 51">
            <a:extLst>
              <a:ext uri="{FF2B5EF4-FFF2-40B4-BE49-F238E27FC236}">
                <a16:creationId xmlns:a16="http://schemas.microsoft.com/office/drawing/2014/main" id="{90947632-B8E8-414E-AFAA-64D066059A65}"/>
              </a:ext>
            </a:extLst>
          </p:cNvPr>
          <p:cNvSpPr/>
          <p:nvPr/>
        </p:nvSpPr>
        <p:spPr>
          <a:xfrm>
            <a:off x="4537389" y="6317463"/>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Signo de multiplicación 52">
            <a:extLst>
              <a:ext uri="{FF2B5EF4-FFF2-40B4-BE49-F238E27FC236}">
                <a16:creationId xmlns:a16="http://schemas.microsoft.com/office/drawing/2014/main" id="{14648DDA-C405-495B-A3A6-5E000DBC9480}"/>
              </a:ext>
            </a:extLst>
          </p:cNvPr>
          <p:cNvSpPr/>
          <p:nvPr/>
        </p:nvSpPr>
        <p:spPr>
          <a:xfrm>
            <a:off x="4534244" y="6512537"/>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Signo de multiplicación 53">
            <a:extLst>
              <a:ext uri="{FF2B5EF4-FFF2-40B4-BE49-F238E27FC236}">
                <a16:creationId xmlns:a16="http://schemas.microsoft.com/office/drawing/2014/main" id="{34ECCA6F-7C4B-42AA-B817-912670907A16}"/>
              </a:ext>
            </a:extLst>
          </p:cNvPr>
          <p:cNvSpPr/>
          <p:nvPr/>
        </p:nvSpPr>
        <p:spPr>
          <a:xfrm>
            <a:off x="6124754" y="7254576"/>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Signo de multiplicación 54">
            <a:extLst>
              <a:ext uri="{FF2B5EF4-FFF2-40B4-BE49-F238E27FC236}">
                <a16:creationId xmlns:a16="http://schemas.microsoft.com/office/drawing/2014/main" id="{0E434967-6721-4E5C-94BA-8A7CE93DE292}"/>
              </a:ext>
            </a:extLst>
          </p:cNvPr>
          <p:cNvSpPr/>
          <p:nvPr/>
        </p:nvSpPr>
        <p:spPr>
          <a:xfrm>
            <a:off x="6131618" y="7446955"/>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Signo de multiplicación 55">
            <a:extLst>
              <a:ext uri="{FF2B5EF4-FFF2-40B4-BE49-F238E27FC236}">
                <a16:creationId xmlns:a16="http://schemas.microsoft.com/office/drawing/2014/main" id="{BEFE0C03-F732-4B81-8F81-7F8430DAE190}"/>
              </a:ext>
            </a:extLst>
          </p:cNvPr>
          <p:cNvSpPr/>
          <p:nvPr/>
        </p:nvSpPr>
        <p:spPr>
          <a:xfrm>
            <a:off x="6131617" y="7641507"/>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Signo de multiplicación 72">
            <a:extLst>
              <a:ext uri="{FF2B5EF4-FFF2-40B4-BE49-F238E27FC236}">
                <a16:creationId xmlns:a16="http://schemas.microsoft.com/office/drawing/2014/main" id="{DE653C2F-9310-428F-A940-83DFAEEB3E14}"/>
              </a:ext>
            </a:extLst>
          </p:cNvPr>
          <p:cNvSpPr/>
          <p:nvPr/>
        </p:nvSpPr>
        <p:spPr>
          <a:xfrm>
            <a:off x="6141259" y="7835641"/>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5" name="Signo de multiplicación 74">
            <a:extLst>
              <a:ext uri="{FF2B5EF4-FFF2-40B4-BE49-F238E27FC236}">
                <a16:creationId xmlns:a16="http://schemas.microsoft.com/office/drawing/2014/main" id="{E4AB3D14-CA7F-40BE-9047-778CDB7D86F4}"/>
              </a:ext>
            </a:extLst>
          </p:cNvPr>
          <p:cNvSpPr/>
          <p:nvPr/>
        </p:nvSpPr>
        <p:spPr>
          <a:xfrm>
            <a:off x="6131616" y="8030193"/>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7" name="Signo de multiplicación 76">
            <a:extLst>
              <a:ext uri="{FF2B5EF4-FFF2-40B4-BE49-F238E27FC236}">
                <a16:creationId xmlns:a16="http://schemas.microsoft.com/office/drawing/2014/main" id="{71D734E5-D4C2-4CFA-A31E-6A3F870A429B}"/>
              </a:ext>
            </a:extLst>
          </p:cNvPr>
          <p:cNvSpPr/>
          <p:nvPr/>
        </p:nvSpPr>
        <p:spPr>
          <a:xfrm>
            <a:off x="6120591" y="8208947"/>
            <a:ext cx="210107" cy="20280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CuadroTexto 78">
            <a:extLst>
              <a:ext uri="{FF2B5EF4-FFF2-40B4-BE49-F238E27FC236}">
                <a16:creationId xmlns:a16="http://schemas.microsoft.com/office/drawing/2014/main" id="{12918D0C-2ECE-4208-913E-886C37F86727}"/>
              </a:ext>
            </a:extLst>
          </p:cNvPr>
          <p:cNvSpPr txBox="1"/>
          <p:nvPr/>
        </p:nvSpPr>
        <p:spPr>
          <a:xfrm>
            <a:off x="43279" y="8505594"/>
            <a:ext cx="3901420" cy="1166153"/>
          </a:xfrm>
          <a:prstGeom prst="rect">
            <a:avLst/>
          </a:prstGeom>
          <a:noFill/>
        </p:spPr>
        <p:txBody>
          <a:bodyPr wrap="square" rtlCol="0">
            <a:spAutoFit/>
          </a:bodyPr>
          <a:lstStyle/>
          <a:p>
            <a:pPr>
              <a:lnSpc>
                <a:spcPct val="150000"/>
              </a:lnSpc>
            </a:pPr>
            <a:r>
              <a:rPr lang="es-ES" sz="1200" dirty="0">
                <a:latin typeface="Arial" panose="020B0604020202020204" pitchFamily="34" charset="0"/>
                <a:cs typeface="Arial" panose="020B0604020202020204" pitchFamily="34" charset="0"/>
              </a:rPr>
              <a:t>Se logró la adquisición de los aprendizajes esperados de cada campo y área de desarrollo personal y social.</a:t>
            </a:r>
          </a:p>
          <a:p>
            <a:pPr>
              <a:lnSpc>
                <a:spcPct val="150000"/>
              </a:lnSpc>
            </a:pPr>
            <a:r>
              <a:rPr lang="es-ES" sz="1200" dirty="0">
                <a:latin typeface="Arial" panose="020B0604020202020204" pitchFamily="34" charset="0"/>
                <a:cs typeface="Arial" panose="020B0604020202020204" pitchFamily="34" charset="0"/>
              </a:rPr>
              <a:t>Las actividades les gustaron y fueron las adecuadas.</a:t>
            </a:r>
          </a:p>
          <a:p>
            <a:pPr>
              <a:lnSpc>
                <a:spcPct val="150000"/>
              </a:lnSpc>
            </a:pPr>
            <a:r>
              <a:rPr lang="es-ES" sz="1200" dirty="0">
                <a:latin typeface="Arial" panose="020B0604020202020204" pitchFamily="34" charset="0"/>
                <a:cs typeface="Arial" panose="020B0604020202020204" pitchFamily="34" charset="0"/>
              </a:rPr>
              <a:t>Los niños se divirtieron </a:t>
            </a:r>
            <a:r>
              <a:rPr lang="es-ES" sz="1200">
                <a:latin typeface="Arial" panose="020B0604020202020204" pitchFamily="34" charset="0"/>
                <a:cs typeface="Arial" panose="020B0604020202020204" pitchFamily="34" charset="0"/>
              </a:rPr>
              <a:t>y aprendieron.</a:t>
            </a:r>
            <a:endParaRPr lang="es-ES" sz="1200" dirty="0">
              <a:latin typeface="Arial" panose="020B0604020202020204" pitchFamily="34" charset="0"/>
              <a:cs typeface="Arial" panose="020B0604020202020204" pitchFamily="34" charset="0"/>
            </a:endParaRPr>
          </a:p>
        </p:txBody>
      </p:sp>
      <p:sp>
        <p:nvSpPr>
          <p:cNvPr id="81" name="CuadroTexto 80">
            <a:extLst>
              <a:ext uri="{FF2B5EF4-FFF2-40B4-BE49-F238E27FC236}">
                <a16:creationId xmlns:a16="http://schemas.microsoft.com/office/drawing/2014/main" id="{FCFA85F4-C3E5-4DD1-ADDA-2A90F5277299}"/>
              </a:ext>
            </a:extLst>
          </p:cNvPr>
          <p:cNvSpPr txBox="1"/>
          <p:nvPr/>
        </p:nvSpPr>
        <p:spPr>
          <a:xfrm>
            <a:off x="3911607" y="8579812"/>
            <a:ext cx="3594079" cy="1166153"/>
          </a:xfrm>
          <a:prstGeom prst="rect">
            <a:avLst/>
          </a:prstGeom>
          <a:noFill/>
        </p:spPr>
        <p:txBody>
          <a:bodyPr wrap="square" rtlCol="0">
            <a:spAutoFit/>
          </a:bodyPr>
          <a:lstStyle/>
          <a:p>
            <a:pPr>
              <a:lnSpc>
                <a:spcPct val="150000"/>
              </a:lnSpc>
            </a:pPr>
            <a:r>
              <a:rPr lang="es-ES" sz="1200" dirty="0">
                <a:latin typeface="Arial" panose="020B0604020202020204" pitchFamily="34" charset="0"/>
                <a:cs typeface="Arial" panose="020B0604020202020204" pitchFamily="34" charset="0"/>
              </a:rPr>
              <a:t>El único inconveniente que se tuvo fue el uso del cubrebocas, los niños se desesperaban mucho y constantemente se lo estaban moviendo. </a:t>
            </a:r>
          </a:p>
          <a:p>
            <a:pPr>
              <a:lnSpc>
                <a:spcPct val="150000"/>
              </a:lnSpc>
            </a:pPr>
            <a:endParaRPr lang="es-ES" sz="1200" dirty="0">
              <a:latin typeface="Arial" panose="020B0604020202020204" pitchFamily="34" charset="0"/>
              <a:cs typeface="Arial" panose="020B0604020202020204" pitchFamily="34" charset="0"/>
            </a:endParaRPr>
          </a:p>
        </p:txBody>
      </p:sp>
      <p:cxnSp>
        <p:nvCxnSpPr>
          <p:cNvPr id="154" name="Conector recto 153">
            <a:extLst>
              <a:ext uri="{FF2B5EF4-FFF2-40B4-BE49-F238E27FC236}">
                <a16:creationId xmlns:a16="http://schemas.microsoft.com/office/drawing/2014/main" id="{297EB6AD-987F-4BE2-8D80-BD6037A59C31}"/>
              </a:ext>
            </a:extLst>
          </p:cNvPr>
          <p:cNvCxnSpPr/>
          <p:nvPr/>
        </p:nvCxnSpPr>
        <p:spPr>
          <a:xfrm>
            <a:off x="847827" y="706094"/>
            <a:ext cx="637964" cy="493622"/>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6" name="Conector recto 155">
            <a:extLst>
              <a:ext uri="{FF2B5EF4-FFF2-40B4-BE49-F238E27FC236}">
                <a16:creationId xmlns:a16="http://schemas.microsoft.com/office/drawing/2014/main" id="{D80BDA97-EFC8-4C79-9438-DAA4CF501442}"/>
              </a:ext>
            </a:extLst>
          </p:cNvPr>
          <p:cNvCxnSpPr/>
          <p:nvPr/>
        </p:nvCxnSpPr>
        <p:spPr>
          <a:xfrm>
            <a:off x="265738" y="706433"/>
            <a:ext cx="637964" cy="493622"/>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7" name="Conector recto 156">
            <a:extLst>
              <a:ext uri="{FF2B5EF4-FFF2-40B4-BE49-F238E27FC236}">
                <a16:creationId xmlns:a16="http://schemas.microsoft.com/office/drawing/2014/main" id="{273EF9BA-DA16-462D-B88E-0D5C0A6CAFF2}"/>
              </a:ext>
            </a:extLst>
          </p:cNvPr>
          <p:cNvCxnSpPr/>
          <p:nvPr/>
        </p:nvCxnSpPr>
        <p:spPr>
          <a:xfrm>
            <a:off x="1840494" y="687594"/>
            <a:ext cx="637964" cy="493622"/>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58" name="Conector recto 157">
            <a:extLst>
              <a:ext uri="{FF2B5EF4-FFF2-40B4-BE49-F238E27FC236}">
                <a16:creationId xmlns:a16="http://schemas.microsoft.com/office/drawing/2014/main" id="{75084D00-4FFD-4A91-AFEB-592F28347C02}"/>
              </a:ext>
            </a:extLst>
          </p:cNvPr>
          <p:cNvCxnSpPr/>
          <p:nvPr/>
        </p:nvCxnSpPr>
        <p:spPr>
          <a:xfrm>
            <a:off x="2327504" y="687594"/>
            <a:ext cx="637964" cy="493622"/>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9" name="Signo de multiplicación 158">
            <a:extLst>
              <a:ext uri="{FF2B5EF4-FFF2-40B4-BE49-F238E27FC236}">
                <a16:creationId xmlns:a16="http://schemas.microsoft.com/office/drawing/2014/main" id="{B626A158-78DD-4848-990B-016A8B06DF91}"/>
              </a:ext>
            </a:extLst>
          </p:cNvPr>
          <p:cNvSpPr/>
          <p:nvPr/>
        </p:nvSpPr>
        <p:spPr>
          <a:xfrm>
            <a:off x="5263508" y="2246943"/>
            <a:ext cx="841164"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0" name="Signo de multiplicación 159">
            <a:extLst>
              <a:ext uri="{FF2B5EF4-FFF2-40B4-BE49-F238E27FC236}">
                <a16:creationId xmlns:a16="http://schemas.microsoft.com/office/drawing/2014/main" id="{9E4E9EBA-733B-45F4-A72A-137046A38DCC}"/>
              </a:ext>
            </a:extLst>
          </p:cNvPr>
          <p:cNvSpPr/>
          <p:nvPr/>
        </p:nvSpPr>
        <p:spPr>
          <a:xfrm>
            <a:off x="4074353" y="2265887"/>
            <a:ext cx="841164"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2" name="Signo de multiplicación 161">
            <a:extLst>
              <a:ext uri="{FF2B5EF4-FFF2-40B4-BE49-F238E27FC236}">
                <a16:creationId xmlns:a16="http://schemas.microsoft.com/office/drawing/2014/main" id="{35F62364-C169-4E9B-A4B1-AF3FC8E7BE91}"/>
              </a:ext>
            </a:extLst>
          </p:cNvPr>
          <p:cNvSpPr/>
          <p:nvPr/>
        </p:nvSpPr>
        <p:spPr>
          <a:xfrm>
            <a:off x="2834655" y="2246361"/>
            <a:ext cx="841164"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3" name="Signo de multiplicación 162">
            <a:extLst>
              <a:ext uri="{FF2B5EF4-FFF2-40B4-BE49-F238E27FC236}">
                <a16:creationId xmlns:a16="http://schemas.microsoft.com/office/drawing/2014/main" id="{AD68D24C-0390-41B3-9DA7-C6AB676323F4}"/>
              </a:ext>
            </a:extLst>
          </p:cNvPr>
          <p:cNvSpPr/>
          <p:nvPr/>
        </p:nvSpPr>
        <p:spPr>
          <a:xfrm>
            <a:off x="1528597" y="2245786"/>
            <a:ext cx="841164"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4" name="Signo de multiplicación 163">
            <a:extLst>
              <a:ext uri="{FF2B5EF4-FFF2-40B4-BE49-F238E27FC236}">
                <a16:creationId xmlns:a16="http://schemas.microsoft.com/office/drawing/2014/main" id="{542AF55B-05A5-46C9-9F8A-2FD26A1C33C0}"/>
              </a:ext>
            </a:extLst>
          </p:cNvPr>
          <p:cNvSpPr/>
          <p:nvPr/>
        </p:nvSpPr>
        <p:spPr>
          <a:xfrm>
            <a:off x="302262" y="2265009"/>
            <a:ext cx="841164" cy="627692"/>
          </a:xfrm>
          <a:prstGeom prst="mathMultiply">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8AF7D8B-7193-4BA9-B7AD-A04F3CBC845E}"/>
              </a:ext>
            </a:extLst>
          </p:cNvPr>
          <p:cNvSpPr>
            <a:spLocks noGrp="1"/>
          </p:cNvSpPr>
          <p:nvPr>
            <p:ph idx="1"/>
          </p:nvPr>
        </p:nvSpPr>
        <p:spPr>
          <a:xfrm>
            <a:off x="534680" y="159026"/>
            <a:ext cx="6707803" cy="9382539"/>
          </a:xfrm>
        </p:spPr>
        <p:txBody>
          <a:bodyPr>
            <a:normAutofit lnSpcReduction="10000"/>
          </a:bodyPr>
          <a:lstStyle/>
          <a:p>
            <a:pPr marL="0" indent="0" algn="ctr">
              <a:buNone/>
            </a:pPr>
            <a:r>
              <a:rPr lang="es-ES" sz="1800" b="1" dirty="0">
                <a:latin typeface="Arial" panose="020B0604020202020204" pitchFamily="34" charset="0"/>
                <a:cs typeface="Arial" panose="020B0604020202020204" pitchFamily="34" charset="0"/>
              </a:rPr>
              <a:t>Días:</a:t>
            </a:r>
          </a:p>
          <a:p>
            <a:pPr marL="0" indent="0">
              <a:buNone/>
            </a:pPr>
            <a:r>
              <a:rPr lang="es-ES" sz="1800" b="1" dirty="0">
                <a:latin typeface="Arial" panose="020B0604020202020204" pitchFamily="34" charset="0"/>
                <a:cs typeface="Arial" panose="020B0604020202020204" pitchFamily="34" charset="0"/>
              </a:rPr>
              <a:t>Lunes:</a:t>
            </a:r>
            <a:r>
              <a:rPr lang="es-ES" sz="1800" dirty="0">
                <a:latin typeface="Arial" panose="020B0604020202020204" pitchFamily="34" charset="0"/>
                <a:cs typeface="Arial" panose="020B0604020202020204" pitchFamily="34" charset="0"/>
              </a:rPr>
              <a:t> trabajé la actividad sobre el cuidado del medio ambiente, enfocándome en el acuario ya que estaba viendo los animales del zoológico. La actividad empezó rescatando los aprendizajes previos para posteriormente darles la explicación y ponerles la actividad en la que tenían que poner las acciones buenas y malas del cuidado del agua. Al finalizar compartieron lo que aprendieron. Esta actividad fue exitosa, los niños pudieron aprender y se logró el aprendizaje esperado. </a:t>
            </a:r>
          </a:p>
          <a:p>
            <a:pPr marL="0" indent="0">
              <a:buNone/>
            </a:pPr>
            <a:r>
              <a:rPr lang="es-ES" sz="1800" b="1" dirty="0">
                <a:latin typeface="Arial" panose="020B0604020202020204" pitchFamily="34" charset="0"/>
                <a:cs typeface="Arial" panose="020B0604020202020204" pitchFamily="34" charset="0"/>
              </a:rPr>
              <a:t>Martes:</a:t>
            </a:r>
            <a:r>
              <a:rPr lang="es-ES" sz="1800" dirty="0">
                <a:latin typeface="Arial" panose="020B0604020202020204" pitchFamily="34" charset="0"/>
                <a:cs typeface="Arial" panose="020B0604020202020204" pitchFamily="34" charset="0"/>
              </a:rPr>
              <a:t> trabajé educación física, comencé con estiramientos para posteriormente utilizar aros que los niños pudieran manipular. Se realizaron distintos movimientos de aventar, cachar, girar, aventar el aro y a los niños les gustó mucho. Al finalizar se realizaron respiraciones. La actividad fue bastante sencilla, sin embargo muy divertida y pusieron en práctica la fuerza y la puntería.</a:t>
            </a:r>
          </a:p>
          <a:p>
            <a:pPr marL="0" indent="0">
              <a:buNone/>
            </a:pPr>
            <a:r>
              <a:rPr lang="es-ES" sz="1800" b="1" dirty="0">
                <a:latin typeface="Arial" panose="020B0604020202020204" pitchFamily="34" charset="0"/>
                <a:cs typeface="Arial" panose="020B0604020202020204" pitchFamily="34" charset="0"/>
              </a:rPr>
              <a:t>Miércoles:  </a:t>
            </a:r>
            <a:r>
              <a:rPr lang="es-ES" sz="1800" dirty="0">
                <a:latin typeface="Arial" panose="020B0604020202020204" pitchFamily="34" charset="0"/>
                <a:cs typeface="Arial" panose="020B0604020202020204" pitchFamily="34" charset="0"/>
              </a:rPr>
              <a:t>este día trabajé pensamiento matemático, con el tema de las figuras geométricas, ellos ya sabían que eran las figuras, así que no tuve problemas, realizaron su contorno en una bolsa con gel y comentaron que objetos tenían esas formas. Al finalizar comentaron lo que aprendieron. La actividad de igual manera fue muy divertid para ellos y lo pudieron comprender muy bien.</a:t>
            </a:r>
          </a:p>
          <a:p>
            <a:pPr marL="0" indent="0">
              <a:buNone/>
            </a:pPr>
            <a:r>
              <a:rPr lang="es-ES" sz="1800" b="1" dirty="0">
                <a:latin typeface="Arial" panose="020B0604020202020204" pitchFamily="34" charset="0"/>
                <a:cs typeface="Arial" panose="020B0604020202020204" pitchFamily="34" charset="0"/>
              </a:rPr>
              <a:t>Jueves: </a:t>
            </a:r>
            <a:r>
              <a:rPr lang="es-ES" sz="1800" dirty="0">
                <a:latin typeface="Arial" panose="020B0604020202020204" pitchFamily="34" charset="0"/>
                <a:cs typeface="Arial" panose="020B0604020202020204" pitchFamily="34" charset="0"/>
              </a:rPr>
              <a:t>trabajé educación socioemocional, con el tema de la discapacidad visual, fue una actividad exitosa, porque manipularon objetos con los ojos vendados, de manera que ellos se pusieran en el lugar de los que no pueden ver. Ellos se divirtieron y aprendieron a comprender a los demás.</a:t>
            </a:r>
            <a:endParaRPr lang="es-ES" sz="1800" b="1" dirty="0">
              <a:latin typeface="Arial" panose="020B0604020202020204" pitchFamily="34" charset="0"/>
              <a:cs typeface="Arial" panose="020B0604020202020204" pitchFamily="34" charset="0"/>
            </a:endParaRPr>
          </a:p>
          <a:p>
            <a:pPr marL="0" indent="0">
              <a:buNone/>
            </a:pPr>
            <a:r>
              <a:rPr lang="es-ES" sz="1800" b="1" dirty="0">
                <a:latin typeface="Arial" panose="020B0604020202020204" pitchFamily="34" charset="0"/>
                <a:cs typeface="Arial" panose="020B0604020202020204" pitchFamily="34" charset="0"/>
              </a:rPr>
              <a:t>Viernes: </a:t>
            </a:r>
            <a:r>
              <a:rPr lang="es-ES" sz="1800" dirty="0">
                <a:latin typeface="Arial" panose="020B0604020202020204" pitchFamily="34" charset="0"/>
                <a:cs typeface="Arial" panose="020B0604020202020204" pitchFamily="34" charset="0"/>
              </a:rPr>
              <a:t>apliqué el taller en donde realizaron una manualidad de una animal del zoológico con material reciclado y fue muy efectiva y bonita. Posteriormente trabajé lenguaje y comunicación con las narraciones, en donde ellos tenían que formar una historia y de igual manera partí de los aprendizajes previos, y se divirtieron y aprendieron. </a:t>
            </a:r>
          </a:p>
          <a:p>
            <a:pPr marL="0" indent="0">
              <a:buNone/>
            </a:pPr>
            <a:endParaRPr lang="es-ES" sz="1800" dirty="0">
              <a:latin typeface="Arial" panose="020B0604020202020204" pitchFamily="34" charset="0"/>
              <a:cs typeface="Arial" panose="020B0604020202020204" pitchFamily="34" charset="0"/>
            </a:endParaRPr>
          </a:p>
          <a:p>
            <a:pPr marL="0" indent="0">
              <a:buNone/>
            </a:pPr>
            <a:r>
              <a:rPr lang="es-ES" sz="1800" dirty="0">
                <a:latin typeface="Arial" panose="020B0604020202020204" pitchFamily="34" charset="0"/>
                <a:cs typeface="Arial" panose="020B0604020202020204" pitchFamily="34" charset="0"/>
              </a:rPr>
              <a:t>- En ninguno de los días tuve conflictos, solo que se inquietaban pero supe manejarlo. Pero respecto a las actividades, todo fue correcto.</a:t>
            </a:r>
          </a:p>
          <a:p>
            <a:pPr marL="0" indent="0">
              <a:buNone/>
            </a:pPr>
            <a:endParaRPr lang="es-E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302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F597FC-7ABD-4CA6-997B-C1AAD1BD883B}"/>
              </a:ext>
            </a:extLst>
          </p:cNvPr>
          <p:cNvSpPr>
            <a:spLocks noGrp="1"/>
          </p:cNvSpPr>
          <p:nvPr>
            <p:ph type="title"/>
          </p:nvPr>
        </p:nvSpPr>
        <p:spPr>
          <a:xfrm>
            <a:off x="534680" y="375817"/>
            <a:ext cx="6707803" cy="340646"/>
          </a:xfrm>
        </p:spPr>
        <p:txBody>
          <a:bodyPr>
            <a:normAutofit/>
          </a:bodyPr>
          <a:lstStyle/>
          <a:p>
            <a:pPr algn="ctr"/>
            <a:r>
              <a:rPr lang="es-ES" sz="1400" b="1" dirty="0">
                <a:latin typeface="Arial" panose="020B0604020202020204" pitchFamily="34" charset="0"/>
                <a:cs typeface="Arial" panose="020B0604020202020204" pitchFamily="34" charset="0"/>
              </a:rPr>
              <a:t>Diario de campo.</a:t>
            </a:r>
          </a:p>
        </p:txBody>
      </p:sp>
      <p:sp>
        <p:nvSpPr>
          <p:cNvPr id="3" name="Marcador de contenido 2">
            <a:extLst>
              <a:ext uri="{FF2B5EF4-FFF2-40B4-BE49-F238E27FC236}">
                <a16:creationId xmlns:a16="http://schemas.microsoft.com/office/drawing/2014/main" id="{87C8845B-8945-4666-BA23-871FF4D2EAE6}"/>
              </a:ext>
            </a:extLst>
          </p:cNvPr>
          <p:cNvSpPr>
            <a:spLocks noGrp="1"/>
          </p:cNvSpPr>
          <p:nvPr>
            <p:ph idx="1"/>
          </p:nvPr>
        </p:nvSpPr>
        <p:spPr>
          <a:xfrm>
            <a:off x="534680" y="875490"/>
            <a:ext cx="6707803" cy="9170210"/>
          </a:xfrm>
        </p:spPr>
        <p:txBody>
          <a:bodyPr>
            <a:normAutofit fontScale="92500" lnSpcReduction="10000"/>
          </a:bodyPr>
          <a:lstStyle/>
          <a:p>
            <a:pPr marL="0" indent="0" algn="just">
              <a:lnSpc>
                <a:spcPct val="150000"/>
              </a:lnSpc>
              <a:spcBef>
                <a:spcPts val="0"/>
              </a:spcBef>
              <a:buNone/>
            </a:pPr>
            <a:r>
              <a:rPr lang="es-ES" sz="1400" dirty="0">
                <a:latin typeface="Arial" panose="020B0604020202020204" pitchFamily="34" charset="0"/>
                <a:cs typeface="Arial" panose="020B0604020202020204" pitchFamily="34" charset="0"/>
              </a:rPr>
              <a:t>A lo largo de la semana de práctica, los días 7 al 18 de diciembre trabajé actividades de los tres campos y tres áreas de desarrollo personal y social, con la finalidad de </a:t>
            </a:r>
            <a:r>
              <a:rPr lang="es-MX" sz="1400" dirty="0">
                <a:latin typeface="Arial" panose="020B0604020202020204" pitchFamily="34" charset="0"/>
                <a:cs typeface="Arial" panose="020B0604020202020204" pitchFamily="34" charset="0"/>
              </a:rPr>
              <a:t>q</a:t>
            </a:r>
            <a:r>
              <a:rPr lang="es-MX" sz="1400" dirty="0">
                <a:effectLst/>
                <a:latin typeface="Arial" panose="020B0604020202020204" pitchFamily="34" charset="0"/>
                <a:ea typeface="Calibri" panose="020F0502020204030204" pitchFamily="34" charset="0"/>
                <a:cs typeface="Arial" panose="020B0604020202020204" pitchFamily="34" charset="0"/>
              </a:rPr>
              <a:t>ue los alumnos narraran historias, construyeran configuraciones, cuidaran el medio ambiente e identifiquen, produzcan sonidos, movimientos y expresen con seguridad sus emociones a través de actividades que lograran lo anterior. </a:t>
            </a:r>
            <a:endParaRPr lang="es-MX" sz="14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spcBef>
                <a:spcPts val="0"/>
              </a:spcBef>
              <a:buNone/>
            </a:pPr>
            <a:r>
              <a:rPr lang="es-MX" sz="1400" dirty="0">
                <a:latin typeface="Arial" panose="020B0604020202020204" pitchFamily="34" charset="0"/>
                <a:ea typeface="Calibri" panose="020F0502020204030204" pitchFamily="34" charset="0"/>
                <a:cs typeface="Arial" panose="020B0604020202020204" pitchFamily="34" charset="0"/>
              </a:rPr>
              <a:t>Considero que las actividades aplicadas cumplieron con su función, ya que fueron pensadas para que los niños las pudieran realizar de acuerdo a sus necesidades. El único problema que tuve fue al momento de darles la explicación del tema porque ellos se distraían fácilmente y estaban muy inquietos, sin embargo tuve que darles la explicación más corta pero que con ella realmente aprendieran, además de ejemplificarlo con su vida cotidiana y sus aprendizajes previos. Un punto muy importante que puedo rescatar es sobre los aprendizajes previos, considero que en mi práctica fueron muy importantes y me ayudaron para que los niños pudieran comprender mejor los temas que estaba tratando. </a:t>
            </a:r>
            <a:r>
              <a:rPr lang="es-ES" sz="1400" dirty="0">
                <a:latin typeface="Arial" panose="020B0604020202020204" pitchFamily="34" charset="0"/>
                <a:cs typeface="Arial" panose="020B0604020202020204" pitchFamily="34" charset="0"/>
              </a:rPr>
              <a:t>Clifford menciona que el conocimiento previo es una estructura cognitiva que sufre un proceso de acomodación y asimilación, superponiéndose una a la otra y remplazando esta ultima a la anterior, es decir, el conocimiento previo se ubica como aquel saber que el sujeto ya ha asimilado y que utiliza para acomodar el nuevo conocimientos en un nivel más avanzado. </a:t>
            </a:r>
          </a:p>
          <a:p>
            <a:pPr marL="0" indent="0" algn="just">
              <a:lnSpc>
                <a:spcPct val="150000"/>
              </a:lnSpc>
              <a:spcBef>
                <a:spcPts val="0"/>
              </a:spcBef>
              <a:buNone/>
            </a:pPr>
            <a:r>
              <a:rPr lang="es-ES" sz="1400" dirty="0">
                <a:latin typeface="Arial" panose="020B0604020202020204" pitchFamily="34" charset="0"/>
                <a:ea typeface="Calibri" panose="020F0502020204030204" pitchFamily="34" charset="0"/>
                <a:cs typeface="Arial" panose="020B0604020202020204" pitchFamily="34" charset="0"/>
              </a:rPr>
              <a:t>Al rescatar los aprendizajes previos de mis alumnos y enriquecerlos con más información y actividades adecuadas, pude lograr crear en ellos aprendizajes significativos. </a:t>
            </a:r>
            <a:r>
              <a:rPr lang="es-ES" sz="1400" dirty="0">
                <a:latin typeface="Arial" panose="020B0604020202020204" pitchFamily="34" charset="0"/>
                <a:cs typeface="Arial" panose="020B0604020202020204" pitchFamily="34" charset="0"/>
              </a:rPr>
              <a:t>Ausubel (1976), entiende el aprendizaje significativo como la incorporación de nuevos conocimientos a las estructuras cognitivas del niño. Estos nuevos conocimientos se adquieren mediante la relación de lo ya existente o la que el niño ya conoce, dándole significado a partir de ese conocimiento ya incluido en las estructuras cognitivas. Como menciona el autor, estos aprendizajes se adquieren por medio de los aprendizajes previos y es importante que como educadoras los tomemos en cuenta.</a:t>
            </a:r>
          </a:p>
          <a:p>
            <a:pPr marL="0" indent="0" algn="just">
              <a:lnSpc>
                <a:spcPct val="150000"/>
              </a:lnSpc>
              <a:spcBef>
                <a:spcPts val="0"/>
              </a:spcBef>
              <a:buNone/>
            </a:pPr>
            <a:r>
              <a:rPr lang="es-ES" sz="1400" dirty="0">
                <a:latin typeface="Arial" panose="020B0604020202020204" pitchFamily="34" charset="0"/>
                <a:ea typeface="Calibri" panose="020F0502020204030204" pitchFamily="34" charset="0"/>
                <a:cs typeface="Arial" panose="020B0604020202020204" pitchFamily="34" charset="0"/>
              </a:rPr>
              <a:t>En general fue una práctica buena, las actividades me resultaron adecuadas y realmente los niños mostraron interés. En algunos momentos estaban muy inquietos pero intervenía para que se pudieran calmar. Los aprendizajes de lograron y los niños se divirtieron. </a:t>
            </a:r>
          </a:p>
          <a:p>
            <a:pPr marL="0" indent="0" algn="just">
              <a:lnSpc>
                <a:spcPct val="150000"/>
              </a:lnSpc>
              <a:spcBef>
                <a:spcPts val="0"/>
              </a:spcBef>
              <a:buNone/>
            </a:pPr>
            <a:r>
              <a:rPr lang="es-ES" sz="1400" dirty="0">
                <a:latin typeface="Arial" panose="020B0604020202020204" pitchFamily="34" charset="0"/>
                <a:ea typeface="Calibri" panose="020F0502020204030204" pitchFamily="34" charset="0"/>
                <a:cs typeface="Arial" panose="020B0604020202020204" pitchFamily="34" charset="0"/>
              </a:rPr>
              <a:t>Al finalizar evalué con observación y una lista de cotejo.</a:t>
            </a:r>
            <a:endParaRPr lang="es-ES"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8980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B5B5B-C5B9-4C2C-AEDC-ECE65ED245AE}"/>
              </a:ext>
            </a:extLst>
          </p:cNvPr>
          <p:cNvSpPr>
            <a:spLocks noGrp="1"/>
          </p:cNvSpPr>
          <p:nvPr>
            <p:ph type="title"/>
          </p:nvPr>
        </p:nvSpPr>
        <p:spPr>
          <a:xfrm>
            <a:off x="534680" y="534844"/>
            <a:ext cx="6707803" cy="462750"/>
          </a:xfrm>
        </p:spPr>
        <p:txBody>
          <a:bodyPr>
            <a:normAutofit/>
          </a:bodyPr>
          <a:lstStyle/>
          <a:p>
            <a:pPr algn="ctr"/>
            <a:r>
              <a:rPr lang="es-ES" sz="1400" b="1" dirty="0">
                <a:latin typeface="Arial" panose="020B0604020202020204" pitchFamily="34" charset="0"/>
                <a:cs typeface="Arial" panose="020B0604020202020204" pitchFamily="34" charset="0"/>
              </a:rPr>
              <a:t>Referencias bibliográficas.</a:t>
            </a:r>
          </a:p>
        </p:txBody>
      </p:sp>
      <p:sp>
        <p:nvSpPr>
          <p:cNvPr id="3" name="Marcador de contenido 2">
            <a:extLst>
              <a:ext uri="{FF2B5EF4-FFF2-40B4-BE49-F238E27FC236}">
                <a16:creationId xmlns:a16="http://schemas.microsoft.com/office/drawing/2014/main" id="{F91C864C-E01F-465D-B1FA-1B6959932E1C}"/>
              </a:ext>
            </a:extLst>
          </p:cNvPr>
          <p:cNvSpPr>
            <a:spLocks noGrp="1"/>
          </p:cNvSpPr>
          <p:nvPr>
            <p:ph idx="1"/>
          </p:nvPr>
        </p:nvSpPr>
        <p:spPr>
          <a:xfrm>
            <a:off x="534679" y="997594"/>
            <a:ext cx="6707803" cy="7916537"/>
          </a:xfrm>
        </p:spPr>
        <p:txBody>
          <a:bodyPr>
            <a:normAutofit/>
          </a:bodyPr>
          <a:lstStyle/>
          <a:p>
            <a:pPr algn="ctr"/>
            <a:r>
              <a:rPr lang="es-ES" sz="1200" dirty="0">
                <a:latin typeface="Arial" panose="020B0604020202020204" pitchFamily="34" charset="0"/>
                <a:cs typeface="Arial" panose="020B0604020202020204" pitchFamily="34" charset="0"/>
              </a:rPr>
              <a:t> Ausubel, D., Novak, J. y </a:t>
            </a:r>
            <a:r>
              <a:rPr lang="es-ES" sz="1200" dirty="0" err="1">
                <a:latin typeface="Arial" panose="020B0604020202020204" pitchFamily="34" charset="0"/>
                <a:cs typeface="Arial" panose="020B0604020202020204" pitchFamily="34" charset="0"/>
              </a:rPr>
              <a:t>Hanesian</a:t>
            </a:r>
            <a:r>
              <a:rPr lang="es-ES" sz="1200" dirty="0">
                <a:latin typeface="Arial" panose="020B0604020202020204" pitchFamily="34" charset="0"/>
                <a:cs typeface="Arial" panose="020B0604020202020204" pitchFamily="34" charset="0"/>
              </a:rPr>
              <a:t>, H. (2001) Psicología Educativa: un punto de vista cognoscitiva. México: Editorial Trillas.</a:t>
            </a:r>
          </a:p>
          <a:p>
            <a:pPr algn="ctr"/>
            <a:r>
              <a:rPr lang="es-ES" sz="1200" dirty="0">
                <a:latin typeface="Arial" panose="020B0604020202020204" pitchFamily="34" charset="0"/>
                <a:cs typeface="Arial" panose="020B0604020202020204" pitchFamily="34" charset="0"/>
              </a:rPr>
              <a:t>Clifford, M. (1982). Enciclopedia práctica de la pedagogía (tomo 1), Barcelona, España: Editorial OCEANO. </a:t>
            </a:r>
          </a:p>
        </p:txBody>
      </p:sp>
    </p:spTree>
    <p:extLst>
      <p:ext uri="{BB962C8B-B14F-4D97-AF65-F5344CB8AC3E}">
        <p14:creationId xmlns:p14="http://schemas.microsoft.com/office/powerpoint/2010/main" val="110163818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1131</Words>
  <Application>Microsoft Office PowerPoint</Application>
  <PresentationFormat>Personalizado</PresentationFormat>
  <Paragraphs>92</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Comic Sans MS</vt:lpstr>
      <vt:lpstr>Tema de Office</vt:lpstr>
      <vt:lpstr>Presentación de PowerPoint</vt:lpstr>
      <vt:lpstr>Presentación de PowerPoint</vt:lpstr>
      <vt:lpstr>Presentación de PowerPoint</vt:lpstr>
      <vt:lpstr>Diario de campo.</vt:lpstr>
      <vt:lpstr>Referencias bibliográficas.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leydagaytan05@gmail.com</cp:lastModifiedBy>
  <cp:revision>41</cp:revision>
  <dcterms:created xsi:type="dcterms:W3CDTF">2020-11-09T23:20:30Z</dcterms:created>
  <dcterms:modified xsi:type="dcterms:W3CDTF">2020-12-21T21:24:57Z</dcterms:modified>
</cp:coreProperties>
</file>