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2" r:id="rId3"/>
    <p:sldId id="258" r:id="rId4"/>
    <p:sldId id="263" r:id="rId5"/>
    <p:sldId id="259" r:id="rId6"/>
    <p:sldId id="264" r:id="rId7"/>
    <p:sldId id="260" r:id="rId8"/>
    <p:sldId id="265" r:id="rId9"/>
    <p:sldId id="261" r:id="rId10"/>
    <p:sldId id="266" r:id="rId11"/>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79DCFF"/>
    <a:srgbClr val="9966FF"/>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p:scale>
          <a:sx n="50" d="100"/>
          <a:sy n="50" d="100"/>
        </p:scale>
        <p:origin x="203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19/12/2020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19/12/2020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19/12/2020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19/12/2020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19/12/2020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19/12/2020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19/12/2020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19/12/2020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19/12/2020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19/12/2020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19/12/2020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19/12/2020</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hyperlink" Target="https://dialnet.unirioja.es/descarga/articulo/4997162.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hyperlink" Target="http://www.conisen.mx/memorias/memorias/1/C200117-J003.docx.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hyperlink" Target="https://archivos.csif.es/archivos/andalucia/ensenanza/revistas/csicsif/revista/pdf/Numero_14/MARIA%20TERESA_CEULAR_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hyperlink" Target="https://ocw.ehu.eus/file.php/238/tema_4._EXPRESION_CORPORAL._MUSICA_Y_MOVIMIENTO.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solidFill>
                <a:srgbClr val="FF9999"/>
              </a:solid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La navidad</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solidFill>
                <a:srgbClr val="FF9999"/>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FF9999"/>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solidFill>
                  <a:srgbClr val="FF9999"/>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FF9999"/>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FF9999"/>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FF9999"/>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FF9999"/>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FF9999"/>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FF9999"/>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FF9999"/>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FF9999"/>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lipse 2">
            <a:extLst>
              <a:ext uri="{FF2B5EF4-FFF2-40B4-BE49-F238E27FC236}">
                <a16:creationId xmlns:a16="http://schemas.microsoft.com/office/drawing/2014/main" id="{2F1EF3C2-ECF6-4CA2-93A4-C37C1847BE91}"/>
              </a:ext>
            </a:extLst>
          </p:cNvPr>
          <p:cNvSpPr/>
          <p:nvPr/>
        </p:nvSpPr>
        <p:spPr>
          <a:xfrm>
            <a:off x="3545272" y="2707115"/>
            <a:ext cx="357247" cy="3369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7" name="Elipse 126">
            <a:extLst>
              <a:ext uri="{FF2B5EF4-FFF2-40B4-BE49-F238E27FC236}">
                <a16:creationId xmlns:a16="http://schemas.microsoft.com/office/drawing/2014/main" id="{9C0EAC90-10B4-4333-9014-8742E109AB3C}"/>
              </a:ext>
            </a:extLst>
          </p:cNvPr>
          <p:cNvSpPr/>
          <p:nvPr/>
        </p:nvSpPr>
        <p:spPr>
          <a:xfrm>
            <a:off x="2384590" y="2670734"/>
            <a:ext cx="357247" cy="3369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9" name="Elipse 128">
            <a:extLst>
              <a:ext uri="{FF2B5EF4-FFF2-40B4-BE49-F238E27FC236}">
                <a16:creationId xmlns:a16="http://schemas.microsoft.com/office/drawing/2014/main" id="{85404385-D947-43C6-8D0D-B9AE33F54CDE}"/>
              </a:ext>
            </a:extLst>
          </p:cNvPr>
          <p:cNvSpPr/>
          <p:nvPr/>
        </p:nvSpPr>
        <p:spPr>
          <a:xfrm>
            <a:off x="4770424" y="2691283"/>
            <a:ext cx="357247" cy="3369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a:extLst>
              <a:ext uri="{FF2B5EF4-FFF2-40B4-BE49-F238E27FC236}">
                <a16:creationId xmlns:a16="http://schemas.microsoft.com/office/drawing/2014/main" id="{793B3CF6-8EC5-491F-B22B-AE3638E3C97C}"/>
              </a:ext>
            </a:extLst>
          </p:cNvPr>
          <p:cNvSpPr txBox="1"/>
          <p:nvPr/>
        </p:nvSpPr>
        <p:spPr>
          <a:xfrm>
            <a:off x="3909719" y="4168793"/>
            <a:ext cx="3912051" cy="1277273"/>
          </a:xfrm>
          <a:prstGeom prst="rect">
            <a:avLst/>
          </a:prstGeom>
          <a:noFill/>
        </p:spPr>
        <p:txBody>
          <a:bodyPr wrap="square" rtlCol="0">
            <a:spAutoFit/>
          </a:bodyPr>
          <a:lstStyle/>
          <a:p>
            <a:r>
              <a:rPr lang="es-MX" sz="1100" dirty="0">
                <a:latin typeface="Arial" panose="020B0604020202020204" pitchFamily="34" charset="0"/>
                <a:cs typeface="Arial" panose="020B0604020202020204" pitchFamily="34" charset="0"/>
              </a:rPr>
              <a:t>Considero que los aprendizajes se lograron desarrollar, pues la participación de las alumnas fue muy buena, además el material fue adecuado para la actividad y edad de las niñas, la organización y el nivel de complejidad considero fueron buenos, el tiempo vario según lo que se tenia planeado por observaciones y comentarios que surgieron en la mañana de trabajo </a:t>
            </a:r>
          </a:p>
        </p:txBody>
      </p:sp>
      <p:sp>
        <p:nvSpPr>
          <p:cNvPr id="9" name="Rectángulo 8">
            <a:extLst>
              <a:ext uri="{FF2B5EF4-FFF2-40B4-BE49-F238E27FC236}">
                <a16:creationId xmlns:a16="http://schemas.microsoft.com/office/drawing/2014/main" id="{121E40BA-3634-4E6A-BBF8-D75811E35B3C}"/>
              </a:ext>
            </a:extLst>
          </p:cNvPr>
          <p:cNvSpPr/>
          <p:nvPr/>
        </p:nvSpPr>
        <p:spPr>
          <a:xfrm>
            <a:off x="240393" y="8588256"/>
            <a:ext cx="3014032" cy="120613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a:ln>
                  <a:solidFill>
                    <a:sysClr val="windowText" lastClr="000000"/>
                  </a:solidFill>
                </a:ln>
                <a:solidFill>
                  <a:sysClr val="windowText" lastClr="000000"/>
                </a:solidFill>
                <a:latin typeface="Arial" panose="020B0604020202020204" pitchFamily="34" charset="0"/>
                <a:cs typeface="Arial" panose="020B0604020202020204" pitchFamily="34" charset="0"/>
              </a:rPr>
              <a:t>Considero que los logros que se obtuvieron fueron buenos, pues los niños se apropiaron de conocimientos que le permitieron conocer mas acerca de las costumbres y tradiciones del mundo social que les rodea  </a:t>
            </a:r>
          </a:p>
        </p:txBody>
      </p:sp>
      <p:sp>
        <p:nvSpPr>
          <p:cNvPr id="131" name="Rectángulo 130">
            <a:extLst>
              <a:ext uri="{FF2B5EF4-FFF2-40B4-BE49-F238E27FC236}">
                <a16:creationId xmlns:a16="http://schemas.microsoft.com/office/drawing/2014/main" id="{AA44C868-0C0D-411C-B9E8-5E40CB9E533D}"/>
              </a:ext>
            </a:extLst>
          </p:cNvPr>
          <p:cNvSpPr/>
          <p:nvPr/>
        </p:nvSpPr>
        <p:spPr>
          <a:xfrm>
            <a:off x="4268780" y="8681738"/>
            <a:ext cx="3014032" cy="120613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a:ln>
                  <a:solidFill>
                    <a:sysClr val="windowText" lastClr="000000"/>
                  </a:solidFill>
                </a:ln>
                <a:solidFill>
                  <a:sysClr val="windowText" lastClr="000000"/>
                </a:solidFill>
                <a:latin typeface="Arial" panose="020B0604020202020204" pitchFamily="34" charset="0"/>
                <a:cs typeface="Arial" panose="020B0604020202020204" pitchFamily="34" charset="0"/>
              </a:rPr>
              <a:t>Una dificultad que se aprecio fue que una de las alumnas tenia pena para realizar algunas de las actividades, por ejemplo, bailar, se busco motivar y dar mas opciones a la alumna para poder realizar la actividad. </a:t>
            </a:r>
          </a:p>
        </p:txBody>
      </p:sp>
    </p:spTree>
    <p:extLst>
      <p:ext uri="{BB962C8B-B14F-4D97-AF65-F5344CB8AC3E}">
        <p14:creationId xmlns:p14="http://schemas.microsoft.com/office/powerpoint/2010/main" val="526326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8072ED-2D06-495A-B365-6C084EF4CEDB}"/>
              </a:ext>
            </a:extLst>
          </p:cNvPr>
          <p:cNvSpPr>
            <a:spLocks noGrp="1"/>
          </p:cNvSpPr>
          <p:nvPr>
            <p:ph type="title"/>
          </p:nvPr>
        </p:nvSpPr>
        <p:spPr>
          <a:xfrm>
            <a:off x="534679" y="4051998"/>
            <a:ext cx="6707803" cy="1941704"/>
          </a:xfrm>
        </p:spPr>
        <p:txBody>
          <a:bodyPr>
            <a:noAutofit/>
          </a:bodyPr>
          <a:lstStyle/>
          <a:p>
            <a:r>
              <a:rPr lang="es-MX" sz="3200" dirty="0"/>
              <a:t>Esta es una área que en lo personal me parece muy atractiva y novedosa, además de ser motivadora para los niños pues les permite fomentar la imaginación y creatividad al momento de producir una serie de sonidos con su cuerpo y algunos instrumentos o materiales que se encuentran en casa. </a:t>
            </a:r>
            <a:br>
              <a:rPr lang="es-MX" sz="3200" dirty="0"/>
            </a:br>
            <a:r>
              <a:rPr lang="es-MX" sz="3200" dirty="0"/>
              <a:t>La música además de ser una expresión artística, puede ser utilizada como recurso pedagógico que favorezca</a:t>
            </a:r>
            <a:br>
              <a:rPr lang="es-MX" sz="3200" dirty="0"/>
            </a:br>
            <a:r>
              <a:rPr lang="es-MX" sz="3200" dirty="0"/>
              <a:t>el desarrollo intelectual, motriz y de lenguaje en los niños y las niñas en edad preescolar, a través del</a:t>
            </a:r>
            <a:br>
              <a:rPr lang="es-MX" sz="3200" dirty="0"/>
            </a:br>
            <a:r>
              <a:rPr lang="es-MX" sz="3200" dirty="0"/>
              <a:t>fortalecimiento de procesos cognitivos como la memoria, la atención, la percepción y la motivación. (Diaz, 2014)</a:t>
            </a:r>
            <a:br>
              <a:rPr lang="es-MX" sz="3200" dirty="0"/>
            </a:br>
            <a:br>
              <a:rPr lang="es-MX" sz="3200" dirty="0"/>
            </a:br>
            <a:r>
              <a:rPr lang="es-MX" sz="3200" dirty="0">
                <a:hlinkClick r:id="rId2"/>
              </a:rPr>
              <a:t>https://dialnet.unirioja.es/descarga/articulo/4997162.pdf</a:t>
            </a:r>
            <a:br>
              <a:rPr lang="es-MX" sz="3200" dirty="0"/>
            </a:br>
            <a:endParaRPr lang="es-MX" sz="3200" dirty="0"/>
          </a:p>
        </p:txBody>
      </p:sp>
    </p:spTree>
    <p:extLst>
      <p:ext uri="{BB962C8B-B14F-4D97-AF65-F5344CB8AC3E}">
        <p14:creationId xmlns:p14="http://schemas.microsoft.com/office/powerpoint/2010/main" val="2867483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1FAF29-DE35-4033-AA82-191C4D7AC47B}"/>
              </a:ext>
            </a:extLst>
          </p:cNvPr>
          <p:cNvSpPr>
            <a:spLocks noGrp="1"/>
          </p:cNvSpPr>
          <p:nvPr>
            <p:ph type="title"/>
          </p:nvPr>
        </p:nvSpPr>
        <p:spPr>
          <a:xfrm>
            <a:off x="534679" y="3700073"/>
            <a:ext cx="6707803" cy="3085687"/>
          </a:xfrm>
        </p:spPr>
        <p:txBody>
          <a:bodyPr>
            <a:noAutofit/>
          </a:bodyPr>
          <a:lstStyle/>
          <a:p>
            <a:pPr algn="l">
              <a:buFont typeface="Arial" panose="020B0604020202020204" pitchFamily="34" charset="0"/>
              <a:buChar char="•"/>
            </a:pPr>
            <a:r>
              <a:rPr lang="es-MX" sz="2800" dirty="0">
                <a:latin typeface="Arial" panose="020B0604020202020204" pitchFamily="34" charset="0"/>
                <a:cs typeface="Arial" panose="020B0604020202020204" pitchFamily="34" charset="0"/>
              </a:rPr>
              <a:t>Con la actividad propuesta se pretendía que el niño pudiera reproducir una serie de secuencias con movimientos a través de su cuerpo, pero alguna de las niñas presentaba pena al momento de realizar el baile, se intento motivar a la niña con el fin de que realizara el baile pues este trae consigo una serie de beneficios como lo son</a:t>
            </a:r>
            <a:r>
              <a:rPr lang="es-MX" sz="2800" dirty="0">
                <a:solidFill>
                  <a:srgbClr val="202124"/>
                </a:solidFill>
                <a:latin typeface="Arial" panose="020B0604020202020204" pitchFamily="34" charset="0"/>
                <a:cs typeface="Arial" panose="020B0604020202020204" pitchFamily="34" charset="0"/>
              </a:rPr>
              <a:t>: </a:t>
            </a:r>
            <a:r>
              <a:rPr lang="es-MX" sz="2800" b="0" i="0" dirty="0">
                <a:solidFill>
                  <a:srgbClr val="202124"/>
                </a:solidFill>
                <a:effectLst/>
                <a:latin typeface="Arial" panose="020B0604020202020204" pitchFamily="34" charset="0"/>
                <a:cs typeface="Arial" panose="020B0604020202020204" pitchFamily="34" charset="0"/>
              </a:rPr>
              <a:t>la motricidad gruesa,</a:t>
            </a:r>
            <a:r>
              <a:rPr lang="es-MX" sz="2800" dirty="0">
                <a:solidFill>
                  <a:srgbClr val="202124"/>
                </a:solidFill>
                <a:latin typeface="Arial" panose="020B0604020202020204" pitchFamily="34" charset="0"/>
                <a:cs typeface="Arial" panose="020B0604020202020204" pitchFamily="34" charset="0"/>
              </a:rPr>
              <a:t> </a:t>
            </a:r>
            <a:r>
              <a:rPr lang="es-MX" sz="2800" b="0" i="0" dirty="0">
                <a:solidFill>
                  <a:srgbClr val="202124"/>
                </a:solidFill>
                <a:effectLst/>
                <a:latin typeface="Arial" panose="020B0604020202020204" pitchFamily="34" charset="0"/>
                <a:cs typeface="Arial" panose="020B0604020202020204" pitchFamily="34" charset="0"/>
              </a:rPr>
              <a:t>el estado de ánimo, desarrollo de la creatividad y la memoria, estímulo para el gusto y el oído musical.</a:t>
            </a:r>
            <a:br>
              <a:rPr lang="es-MX" sz="2800" b="0" i="0" dirty="0">
                <a:solidFill>
                  <a:srgbClr val="202124"/>
                </a:solidFill>
                <a:effectLst/>
                <a:latin typeface="Arial" panose="020B0604020202020204" pitchFamily="34" charset="0"/>
                <a:cs typeface="Arial" panose="020B0604020202020204" pitchFamily="34" charset="0"/>
              </a:rPr>
            </a:br>
            <a:r>
              <a:rPr lang="es-MX" sz="2800" b="0" i="0" dirty="0">
                <a:solidFill>
                  <a:srgbClr val="202124"/>
                </a:solidFill>
                <a:effectLst/>
                <a:latin typeface="Arial" panose="020B0604020202020204" pitchFamily="34" charset="0"/>
                <a:cs typeface="Arial" panose="020B0604020202020204" pitchFamily="34" charset="0"/>
              </a:rPr>
              <a:t>La practica sistemática de jugar bailando, de crear con el movimiento corporal, le permite al niño fortalecer la integración de sus personalidad, al mismo tiempo que refuerza su identidad grupal y comunitario (Durán, s/f)</a:t>
            </a:r>
            <a:br>
              <a:rPr lang="es-MX" sz="2800" b="0" i="0" dirty="0">
                <a:solidFill>
                  <a:srgbClr val="202124"/>
                </a:solidFill>
                <a:effectLst/>
                <a:latin typeface="Arial" panose="020B0604020202020204" pitchFamily="34" charset="0"/>
                <a:cs typeface="Arial" panose="020B0604020202020204" pitchFamily="34" charset="0"/>
              </a:rPr>
            </a:br>
            <a:endParaRPr lang="es-MX"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8411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solidFill>
              <a:srgbClr val="FFFF00"/>
            </a:solid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La navidad </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solidFill>
                <a:srgbClr val="FFFF00"/>
              </a:solid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FFFF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FFFF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FFFF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FFFF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FFFF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FFFF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FFFF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FFFF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FFFF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FFFF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lipse 2">
            <a:extLst>
              <a:ext uri="{FF2B5EF4-FFF2-40B4-BE49-F238E27FC236}">
                <a16:creationId xmlns:a16="http://schemas.microsoft.com/office/drawing/2014/main" id="{D901FCE5-05B5-44A2-9B74-7E636374E915}"/>
              </a:ext>
            </a:extLst>
          </p:cNvPr>
          <p:cNvSpPr/>
          <p:nvPr/>
        </p:nvSpPr>
        <p:spPr>
          <a:xfrm>
            <a:off x="1221411" y="2735279"/>
            <a:ext cx="326463" cy="2878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7" name="Elipse 126">
            <a:extLst>
              <a:ext uri="{FF2B5EF4-FFF2-40B4-BE49-F238E27FC236}">
                <a16:creationId xmlns:a16="http://schemas.microsoft.com/office/drawing/2014/main" id="{A824378E-B20F-47EA-94FA-F6AA8EEB3EDF}"/>
              </a:ext>
            </a:extLst>
          </p:cNvPr>
          <p:cNvSpPr/>
          <p:nvPr/>
        </p:nvSpPr>
        <p:spPr>
          <a:xfrm>
            <a:off x="3581330" y="2758844"/>
            <a:ext cx="326463" cy="2878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a:extLst>
              <a:ext uri="{FF2B5EF4-FFF2-40B4-BE49-F238E27FC236}">
                <a16:creationId xmlns:a16="http://schemas.microsoft.com/office/drawing/2014/main" id="{3819285B-55C9-45EC-B178-D877292E1419}"/>
              </a:ext>
            </a:extLst>
          </p:cNvPr>
          <p:cNvSpPr txBox="1"/>
          <p:nvPr/>
        </p:nvSpPr>
        <p:spPr>
          <a:xfrm>
            <a:off x="3790709" y="4210189"/>
            <a:ext cx="3674653" cy="1200329"/>
          </a:xfrm>
          <a:prstGeom prst="rect">
            <a:avLst/>
          </a:prstGeom>
          <a:noFill/>
        </p:spPr>
        <p:txBody>
          <a:bodyPr wrap="square" rtlCol="0">
            <a:spAutoFit/>
          </a:bodyPr>
          <a:lstStyle/>
          <a:p>
            <a:r>
              <a:rPr lang="es-MX" sz="1200" dirty="0"/>
              <a:t>La aplicación de esta actividad considero fue muy buena, el logro de los aprendizajes esperados fue bueno, pues lograron identificar los pasos para realizar el zacate, los materiales fueron apropiados y diseñados de acuerdo a la intención que se tenia y a la edad de las niñas, la organización fue buena igual el tiempo. </a:t>
            </a:r>
          </a:p>
        </p:txBody>
      </p:sp>
      <p:sp>
        <p:nvSpPr>
          <p:cNvPr id="9" name="Rectángulo 8">
            <a:extLst>
              <a:ext uri="{FF2B5EF4-FFF2-40B4-BE49-F238E27FC236}">
                <a16:creationId xmlns:a16="http://schemas.microsoft.com/office/drawing/2014/main" id="{DA610C6A-EBC5-485A-B4BA-6C45386A97F8}"/>
              </a:ext>
            </a:extLst>
          </p:cNvPr>
          <p:cNvSpPr/>
          <p:nvPr/>
        </p:nvSpPr>
        <p:spPr>
          <a:xfrm>
            <a:off x="306410" y="8751477"/>
            <a:ext cx="3377613" cy="939273"/>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ysClr val="windowText" lastClr="000000"/>
                </a:solidFill>
                <a:latin typeface="Arial" panose="020B0604020202020204" pitchFamily="34" charset="0"/>
                <a:cs typeface="Arial" panose="020B0604020202020204" pitchFamily="34" charset="0"/>
              </a:rPr>
              <a:t>Esa actividad fue muy favorable, pues las niñas respondieron muy bien de acuerdo a la actividad, la intervención fue muy buena </a:t>
            </a:r>
            <a:r>
              <a:rPr lang="es-MX" sz="1400" dirty="0" err="1">
                <a:solidFill>
                  <a:sysClr val="windowText" lastClr="000000"/>
                </a:solidFill>
                <a:latin typeface="Arial" panose="020B0604020202020204" pitchFamily="34" charset="0"/>
                <a:cs typeface="Arial" panose="020B0604020202020204" pitchFamily="34" charset="0"/>
              </a:rPr>
              <a:t>asi</a:t>
            </a:r>
            <a:r>
              <a:rPr lang="es-MX" sz="1400" dirty="0">
                <a:solidFill>
                  <a:sysClr val="windowText" lastClr="000000"/>
                </a:solidFill>
                <a:latin typeface="Arial" panose="020B0604020202020204" pitchFamily="34" charset="0"/>
                <a:cs typeface="Arial" panose="020B0604020202020204" pitchFamily="34" charset="0"/>
              </a:rPr>
              <a:t> como la participación, el </a:t>
            </a:r>
            <a:r>
              <a:rPr lang="es-MX" sz="1400" dirty="0" err="1">
                <a:solidFill>
                  <a:sysClr val="windowText" lastClr="000000"/>
                </a:solidFill>
                <a:latin typeface="Arial" panose="020B0604020202020204" pitchFamily="34" charset="0"/>
                <a:cs typeface="Arial" panose="020B0604020202020204" pitchFamily="34" charset="0"/>
              </a:rPr>
              <a:t>interes</a:t>
            </a:r>
            <a:r>
              <a:rPr lang="es-MX" sz="1400" dirty="0">
                <a:solidFill>
                  <a:sysClr val="windowText" lastClr="000000"/>
                </a:solidFill>
                <a:latin typeface="Arial" panose="020B0604020202020204" pitchFamily="34" charset="0"/>
                <a:cs typeface="Arial" panose="020B0604020202020204" pitchFamily="34" charset="0"/>
              </a:rPr>
              <a:t> siempre se mantuvo </a:t>
            </a:r>
          </a:p>
        </p:txBody>
      </p:sp>
      <p:sp>
        <p:nvSpPr>
          <p:cNvPr id="129" name="Rectángulo 128">
            <a:extLst>
              <a:ext uri="{FF2B5EF4-FFF2-40B4-BE49-F238E27FC236}">
                <a16:creationId xmlns:a16="http://schemas.microsoft.com/office/drawing/2014/main" id="{38881501-DE4B-4B6C-926B-58DC9BAFB07C}"/>
              </a:ext>
            </a:extLst>
          </p:cNvPr>
          <p:cNvSpPr/>
          <p:nvPr/>
        </p:nvSpPr>
        <p:spPr>
          <a:xfrm>
            <a:off x="4071037" y="8854877"/>
            <a:ext cx="3377613" cy="939273"/>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ysClr val="windowText" lastClr="000000"/>
                </a:solidFill>
                <a:latin typeface="Arial" panose="020B0604020202020204" pitchFamily="34" charset="0"/>
                <a:cs typeface="Arial" panose="020B0604020202020204" pitchFamily="34" charset="0"/>
              </a:rPr>
              <a:t>Una dificultad dentro de esta actividad fue cuando intentaban descifrar los pasos que se deberían de seguir para la elaboración del zacate  </a:t>
            </a:r>
          </a:p>
        </p:txBody>
      </p:sp>
    </p:spTree>
    <p:extLst>
      <p:ext uri="{BB962C8B-B14F-4D97-AF65-F5344CB8AC3E}">
        <p14:creationId xmlns:p14="http://schemas.microsoft.com/office/powerpoint/2010/main" val="4134889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A1ABEC-D91C-409B-B909-D7E8D6671674}"/>
              </a:ext>
            </a:extLst>
          </p:cNvPr>
          <p:cNvSpPr>
            <a:spLocks noGrp="1"/>
          </p:cNvSpPr>
          <p:nvPr>
            <p:ph type="title"/>
          </p:nvPr>
        </p:nvSpPr>
        <p:spPr>
          <a:xfrm>
            <a:off x="534679" y="3674270"/>
            <a:ext cx="6707803" cy="1941704"/>
          </a:xfrm>
        </p:spPr>
        <p:txBody>
          <a:bodyPr>
            <a:noAutofit/>
          </a:bodyPr>
          <a:lstStyle/>
          <a:p>
            <a:r>
              <a:rPr lang="es-MX" sz="2800" dirty="0"/>
              <a:t>El interés que muestran los alumnos al momento de realizar las actividades es muy gratificante pues dan a entender que las actividades y el material propuestos son interesantes y los motivan a seguir aprendiendo. </a:t>
            </a:r>
            <a:br>
              <a:rPr lang="es-MX" sz="2800" dirty="0"/>
            </a:br>
            <a:r>
              <a:rPr lang="es-MX" sz="2800" dirty="0"/>
              <a:t>Lo que está en juego no es el objeto de conocimiento que media el aprendizaje, sino los sujetos y su experiencia frente al descubrimiento del mundo, nos permite recuperar al niño desde su carga de estética</a:t>
            </a:r>
            <a:br>
              <a:rPr lang="es-MX" sz="2800" dirty="0"/>
            </a:br>
            <a:r>
              <a:rPr lang="es-MX" sz="2800" dirty="0"/>
              <a:t>como punto de partida en las actividades que realizamos dentro del aula, permitiendo darle</a:t>
            </a:r>
            <a:br>
              <a:rPr lang="es-MX" sz="2800" dirty="0"/>
            </a:br>
            <a:r>
              <a:rPr lang="es-MX" sz="2800" dirty="0"/>
              <a:t>un sentido diferente al sujeto pedagógico que se construye en la cotidianidad del aula. (Aguirre, 2017)</a:t>
            </a:r>
            <a:br>
              <a:rPr lang="es-MX" sz="2800" dirty="0"/>
            </a:br>
            <a:br>
              <a:rPr lang="es-MX" sz="2800" dirty="0"/>
            </a:br>
            <a:r>
              <a:rPr lang="es-MX" sz="2800" dirty="0">
                <a:hlinkClick r:id="rId2"/>
              </a:rPr>
              <a:t>http://www.conisen.mx/memorias/memorias/1/C200117-J003.docx.pdf</a:t>
            </a:r>
            <a:r>
              <a:rPr lang="es-MX" sz="2800" dirty="0"/>
              <a:t> </a:t>
            </a:r>
          </a:p>
        </p:txBody>
      </p:sp>
    </p:spTree>
    <p:extLst>
      <p:ext uri="{BB962C8B-B14F-4D97-AF65-F5344CB8AC3E}">
        <p14:creationId xmlns:p14="http://schemas.microsoft.com/office/powerpoint/2010/main" val="1080367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solidFill>
              <a:srgbClr val="00B0F0"/>
            </a:solid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t>
              </a:r>
              <a:r>
                <a:rPr lang="es-MX" dirty="0" err="1"/>
                <a:t>Aprendizaje:la</a:t>
              </a:r>
              <a:r>
                <a:rPr lang="es-MX" dirty="0"/>
                <a:t> navidad </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solidFill>
                <a:srgbClr val="00B0F0"/>
              </a:solid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00B0F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00B0F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00B0F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00B0F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00B0F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00B0F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00B0F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00B0F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00B0F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00B0F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lipse 2">
            <a:extLst>
              <a:ext uri="{FF2B5EF4-FFF2-40B4-BE49-F238E27FC236}">
                <a16:creationId xmlns:a16="http://schemas.microsoft.com/office/drawing/2014/main" id="{36CE9E94-3792-4CFD-8C07-B2496DE0EF40}"/>
              </a:ext>
            </a:extLst>
          </p:cNvPr>
          <p:cNvSpPr/>
          <p:nvPr/>
        </p:nvSpPr>
        <p:spPr>
          <a:xfrm>
            <a:off x="4751406" y="2708787"/>
            <a:ext cx="371713" cy="3250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Elipse 6">
            <a:extLst>
              <a:ext uri="{FF2B5EF4-FFF2-40B4-BE49-F238E27FC236}">
                <a16:creationId xmlns:a16="http://schemas.microsoft.com/office/drawing/2014/main" id="{4F6395D7-9525-4338-90C8-8CB0DAFB66AF}"/>
              </a:ext>
            </a:extLst>
          </p:cNvPr>
          <p:cNvSpPr/>
          <p:nvPr/>
        </p:nvSpPr>
        <p:spPr>
          <a:xfrm>
            <a:off x="6037519" y="2732854"/>
            <a:ext cx="348349" cy="349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Elipse 8">
            <a:extLst>
              <a:ext uri="{FF2B5EF4-FFF2-40B4-BE49-F238E27FC236}">
                <a16:creationId xmlns:a16="http://schemas.microsoft.com/office/drawing/2014/main" id="{4EABE5CA-C275-4D6B-A3DF-C6464B113CC2}"/>
              </a:ext>
            </a:extLst>
          </p:cNvPr>
          <p:cNvSpPr/>
          <p:nvPr/>
        </p:nvSpPr>
        <p:spPr>
          <a:xfrm>
            <a:off x="7238612" y="2683409"/>
            <a:ext cx="330086" cy="3484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a:extLst>
              <a:ext uri="{FF2B5EF4-FFF2-40B4-BE49-F238E27FC236}">
                <a16:creationId xmlns:a16="http://schemas.microsoft.com/office/drawing/2014/main" id="{12561518-E420-4A37-86D5-4C90A46546D8}"/>
              </a:ext>
            </a:extLst>
          </p:cNvPr>
          <p:cNvSpPr/>
          <p:nvPr/>
        </p:nvSpPr>
        <p:spPr>
          <a:xfrm>
            <a:off x="3896601" y="4266048"/>
            <a:ext cx="3672097" cy="8741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a:solidFill>
                  <a:sysClr val="windowText" lastClr="000000"/>
                </a:solidFill>
              </a:rPr>
              <a:t>Dentro de esta actividad los aprendizajes se desarrollaron, además el material fue el adecuado para la  misma, el nivel de complejidad fue el adecuado al igual que la organización y el tiempo.</a:t>
            </a:r>
          </a:p>
        </p:txBody>
      </p:sp>
      <p:sp>
        <p:nvSpPr>
          <p:cNvPr id="20" name="Rectángulo 19">
            <a:extLst>
              <a:ext uri="{FF2B5EF4-FFF2-40B4-BE49-F238E27FC236}">
                <a16:creationId xmlns:a16="http://schemas.microsoft.com/office/drawing/2014/main" id="{81600BEA-87B5-410D-B685-84B2BCD92C9E}"/>
              </a:ext>
            </a:extLst>
          </p:cNvPr>
          <p:cNvSpPr/>
          <p:nvPr/>
        </p:nvSpPr>
        <p:spPr>
          <a:xfrm>
            <a:off x="240392" y="8681738"/>
            <a:ext cx="3327756" cy="1153815"/>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t>Con la aplicación de esta actividad los niños mostraron sus sentimientos y emociones, reflexionaron a partir del cuento que se presento y produjeron una serie de secuencias caporales.</a:t>
            </a:r>
          </a:p>
        </p:txBody>
      </p:sp>
      <p:sp>
        <p:nvSpPr>
          <p:cNvPr id="131" name="Rectángulo 130">
            <a:extLst>
              <a:ext uri="{FF2B5EF4-FFF2-40B4-BE49-F238E27FC236}">
                <a16:creationId xmlns:a16="http://schemas.microsoft.com/office/drawing/2014/main" id="{6E079BC8-3DA1-4171-A998-CA805E668960}"/>
              </a:ext>
            </a:extLst>
          </p:cNvPr>
          <p:cNvSpPr/>
          <p:nvPr/>
        </p:nvSpPr>
        <p:spPr>
          <a:xfrm>
            <a:off x="4137606" y="8715162"/>
            <a:ext cx="3327756" cy="1153815"/>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t>Una de las dificultades que se presento fue la secuencia de movimientos pues aun no tienen desarrolladas todas las habilidades para producir movimientos complejos. </a:t>
            </a:r>
          </a:p>
        </p:txBody>
      </p:sp>
    </p:spTree>
    <p:extLst>
      <p:ext uri="{BB962C8B-B14F-4D97-AF65-F5344CB8AC3E}">
        <p14:creationId xmlns:p14="http://schemas.microsoft.com/office/powerpoint/2010/main" val="3849308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C78378-0363-4CD4-80B0-5F6FF5DAAD29}"/>
              </a:ext>
            </a:extLst>
          </p:cNvPr>
          <p:cNvSpPr>
            <a:spLocks noGrp="1"/>
          </p:cNvSpPr>
          <p:nvPr>
            <p:ph type="title"/>
          </p:nvPr>
        </p:nvSpPr>
        <p:spPr>
          <a:xfrm>
            <a:off x="534679" y="3747600"/>
            <a:ext cx="6707803" cy="1941704"/>
          </a:xfrm>
        </p:spPr>
        <p:txBody>
          <a:bodyPr>
            <a:noAutofit/>
          </a:bodyPr>
          <a:lstStyle/>
          <a:p>
            <a:r>
              <a:rPr lang="es-MX" sz="2800" dirty="0"/>
              <a:t>Dentro de esta actividad se pusieron en practica las áreas de desarrollo personal y social, los alumnos tuvieron la oportunidad de reflexionar, de bailar y de conocer mas acerca de las costumbres y tradiciones que se manifiestan dentro de los grupos sociales. </a:t>
            </a:r>
            <a:br>
              <a:rPr lang="es-MX" sz="2800" dirty="0"/>
            </a:br>
            <a:r>
              <a:rPr lang="es-MX" sz="2800" dirty="0"/>
              <a:t>En esta ocasión se recurrió a la experimentación del cuento motor pues le permite a los niños, todos los cuentos refuerzan la capacidad de imaginar, por ello cuando se esta escuchando un cuento, los niños y las niñas tienden a crearse la imagen de ser ellos los protagonistas de las historias. Esto dentro del cuento motor se multiplica, ya que al niño se le integra plenamente en condición en lo que se esta contando y se hace protagonista al representar lo que se cuenta. (Medina, 2009)</a:t>
            </a:r>
            <a:br>
              <a:rPr lang="es-MX" sz="2800" dirty="0"/>
            </a:br>
            <a:br>
              <a:rPr lang="es-MX" sz="2800" dirty="0"/>
            </a:br>
            <a:r>
              <a:rPr lang="es-MX" sz="2800" dirty="0">
                <a:hlinkClick r:id="rId2"/>
              </a:rPr>
              <a:t>https://archivos.csif.es/archivos/andalucia/ensenanza/revistas/csicsif/revista/pdf/Numero_14/MARIA%20TERESA_CEULAR_1.pdf</a:t>
            </a:r>
            <a:br>
              <a:rPr lang="es-MX" sz="2800" dirty="0"/>
            </a:br>
            <a:endParaRPr lang="es-MX" sz="2800" dirty="0"/>
          </a:p>
        </p:txBody>
      </p:sp>
    </p:spTree>
    <p:extLst>
      <p:ext uri="{BB962C8B-B14F-4D97-AF65-F5344CB8AC3E}">
        <p14:creationId xmlns:p14="http://schemas.microsoft.com/office/powerpoint/2010/main" val="2215950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solidFill>
              <a:srgbClr val="FF0000"/>
            </a:solid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t>
              </a:r>
              <a:r>
                <a:rPr lang="es-MX" dirty="0" err="1"/>
                <a:t>Aprendizaje:LA</a:t>
              </a:r>
              <a:r>
                <a:rPr lang="es-MX" dirty="0"/>
                <a:t> NAVIDAD </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solidFill>
                <a:srgbClr val="FF0000"/>
              </a:solid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0000"/>
                      </a:solidFill>
                    </a:endParaRPr>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lipse 2">
            <a:extLst>
              <a:ext uri="{FF2B5EF4-FFF2-40B4-BE49-F238E27FC236}">
                <a16:creationId xmlns:a16="http://schemas.microsoft.com/office/drawing/2014/main" id="{05D65C17-0529-4259-BF0B-F9FBAA94D0AE}"/>
              </a:ext>
            </a:extLst>
          </p:cNvPr>
          <p:cNvSpPr/>
          <p:nvPr/>
        </p:nvSpPr>
        <p:spPr>
          <a:xfrm>
            <a:off x="4837338" y="2778295"/>
            <a:ext cx="285781" cy="2754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Rectángulo 6">
            <a:extLst>
              <a:ext uri="{FF2B5EF4-FFF2-40B4-BE49-F238E27FC236}">
                <a16:creationId xmlns:a16="http://schemas.microsoft.com/office/drawing/2014/main" id="{0115DFC2-1583-454D-AEDB-A326D370A06F}"/>
              </a:ext>
            </a:extLst>
          </p:cNvPr>
          <p:cNvSpPr/>
          <p:nvPr/>
        </p:nvSpPr>
        <p:spPr>
          <a:xfrm>
            <a:off x="3834988" y="4263674"/>
            <a:ext cx="3591928" cy="94502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a:solidFill>
                  <a:sysClr val="windowText" lastClr="000000"/>
                </a:solidFill>
              </a:rPr>
              <a:t>Los aprendizajes esperados se lograron y los materiales fueron los adecuados, el nivel de complejidad fue el adecuado así como la organización, el tiempo y las actividades planeadas bien.</a:t>
            </a:r>
          </a:p>
        </p:txBody>
      </p:sp>
      <p:sp>
        <p:nvSpPr>
          <p:cNvPr id="9" name="Rectángulo 8">
            <a:extLst>
              <a:ext uri="{FF2B5EF4-FFF2-40B4-BE49-F238E27FC236}">
                <a16:creationId xmlns:a16="http://schemas.microsoft.com/office/drawing/2014/main" id="{D4C7318E-B10E-46DF-B1E1-E3C23B449B1E}"/>
              </a:ext>
            </a:extLst>
          </p:cNvPr>
          <p:cNvSpPr/>
          <p:nvPr/>
        </p:nvSpPr>
        <p:spPr>
          <a:xfrm>
            <a:off x="240392" y="8798820"/>
            <a:ext cx="3443631" cy="103673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Las alumnas reprodujeron una secuencia de movimientos caporales al ritmo de la música además disfrutaron el baile. </a:t>
            </a:r>
          </a:p>
        </p:txBody>
      </p:sp>
      <p:sp>
        <p:nvSpPr>
          <p:cNvPr id="14" name="Rectángulo: esquinas redondeadas 13">
            <a:extLst>
              <a:ext uri="{FF2B5EF4-FFF2-40B4-BE49-F238E27FC236}">
                <a16:creationId xmlns:a16="http://schemas.microsoft.com/office/drawing/2014/main" id="{4BC95664-CC51-45F2-86CA-B6F8ECF52F3C}"/>
              </a:ext>
            </a:extLst>
          </p:cNvPr>
          <p:cNvSpPr/>
          <p:nvPr/>
        </p:nvSpPr>
        <p:spPr>
          <a:xfrm>
            <a:off x="4172771" y="8751477"/>
            <a:ext cx="3292591" cy="99272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Algunos movimientos tenían una complejidad mas elevada a lo que ellas podrías realizar. </a:t>
            </a:r>
          </a:p>
        </p:txBody>
      </p:sp>
    </p:spTree>
    <p:extLst>
      <p:ext uri="{BB962C8B-B14F-4D97-AF65-F5344CB8AC3E}">
        <p14:creationId xmlns:p14="http://schemas.microsoft.com/office/powerpoint/2010/main" val="4249941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4E2454-5A34-4AC8-9AD0-915AC5E97202}"/>
              </a:ext>
            </a:extLst>
          </p:cNvPr>
          <p:cNvSpPr>
            <a:spLocks noGrp="1"/>
          </p:cNvSpPr>
          <p:nvPr>
            <p:ph type="title"/>
          </p:nvPr>
        </p:nvSpPr>
        <p:spPr>
          <a:xfrm>
            <a:off x="705160" y="4051998"/>
            <a:ext cx="6707803" cy="1941704"/>
          </a:xfrm>
        </p:spPr>
        <p:txBody>
          <a:bodyPr>
            <a:noAutofit/>
          </a:bodyPr>
          <a:lstStyle/>
          <a:p>
            <a:r>
              <a:rPr lang="es-MX" sz="2800" dirty="0"/>
              <a:t>Con la aplicación de esta actividad se pretendía que el educando reprodujera una serie de movimientos rítmicos que le ayudaran a conocerse a si mismo y las costumbres y tradiciones de su entorno social. </a:t>
            </a:r>
            <a:br>
              <a:rPr lang="es-MX" sz="2800" dirty="0"/>
            </a:br>
            <a:r>
              <a:rPr lang="es-MX" sz="2800" dirty="0"/>
              <a:t>A través del cuerpo interaccionamos con el mundo que nos rodea comunicándonos con las personas que tenemos a nuestros alrededor y viviendo experiencias a partir de las cuales vamos conociéndonos a nosotros mismos y a los demás, y también nuestro entorno. El niño  y la niña desde que nacen utilizan su cuerpo como medio para expresarse y conocer, puesto que las conexiones entre cuerpo y mente se van formando a través de las relaciones que</a:t>
            </a:r>
            <a:br>
              <a:rPr lang="es-MX" sz="2800" dirty="0"/>
            </a:br>
            <a:r>
              <a:rPr lang="es-MX" sz="2800" dirty="0"/>
              <a:t>establecemos con todo aquello que nos rodea y de las experiencias que se  desarrollan al  entrar en contacto de diversas maneras y niveles.</a:t>
            </a:r>
            <a:br>
              <a:rPr lang="es-MX" sz="2800" dirty="0"/>
            </a:br>
            <a:r>
              <a:rPr lang="es-MX" sz="2800" dirty="0">
                <a:hlinkClick r:id="rId2"/>
              </a:rPr>
              <a:t>https://ocw.ehu.eus/file.php/238/tema_4._EXPRESION_CORPORAL._MUSICA_Y_MOVIMIENTO.pdf</a:t>
            </a:r>
            <a:br>
              <a:rPr lang="es-MX" sz="2800" dirty="0"/>
            </a:br>
            <a:endParaRPr lang="es-MX" sz="2800" dirty="0"/>
          </a:p>
        </p:txBody>
      </p:sp>
    </p:spTree>
    <p:extLst>
      <p:ext uri="{BB962C8B-B14F-4D97-AF65-F5344CB8AC3E}">
        <p14:creationId xmlns:p14="http://schemas.microsoft.com/office/powerpoint/2010/main" val="4253443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solidFill>
              <a:srgbClr val="92D050"/>
            </a:solid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98236" y="2832632"/>
                <a:ext cx="914591" cy="307777"/>
              </a:xfrm>
              <a:prstGeom prst="rect">
                <a:avLst/>
              </a:prstGeom>
              <a:solidFill>
                <a:srgbClr val="92D050"/>
              </a:solid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92D05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solidFill>
                  <a:srgbClr val="92D05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solidFill>
                  <a:srgbClr val="92D05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92D05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92D05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92D05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92D05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92D05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92D05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92D05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lipse 2">
            <a:extLst>
              <a:ext uri="{FF2B5EF4-FFF2-40B4-BE49-F238E27FC236}">
                <a16:creationId xmlns:a16="http://schemas.microsoft.com/office/drawing/2014/main" id="{314664B6-97EC-4869-9662-4C2FEB3CCAAA}"/>
              </a:ext>
            </a:extLst>
          </p:cNvPr>
          <p:cNvSpPr/>
          <p:nvPr/>
        </p:nvSpPr>
        <p:spPr>
          <a:xfrm>
            <a:off x="4677978" y="2639342"/>
            <a:ext cx="473339" cy="3745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Rectángulo: esquinas redondeadas 6">
            <a:extLst>
              <a:ext uri="{FF2B5EF4-FFF2-40B4-BE49-F238E27FC236}">
                <a16:creationId xmlns:a16="http://schemas.microsoft.com/office/drawing/2014/main" id="{F4FE298B-F6FB-42FE-A388-4163453E515E}"/>
              </a:ext>
            </a:extLst>
          </p:cNvPr>
          <p:cNvSpPr/>
          <p:nvPr/>
        </p:nvSpPr>
        <p:spPr>
          <a:xfrm>
            <a:off x="3884153" y="4311244"/>
            <a:ext cx="3726669" cy="98783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a:solidFill>
                  <a:sysClr val="windowText" lastClr="000000"/>
                </a:solidFill>
              </a:rPr>
              <a:t>El logro de los aprendizajes se consiguió, los materiales fueron atractivos y llamativos, el nivel de complejidad se adapto y la organización fue la adecuada así como el tiempo. </a:t>
            </a:r>
          </a:p>
        </p:txBody>
      </p:sp>
      <p:sp>
        <p:nvSpPr>
          <p:cNvPr id="9" name="Rectángulo 8">
            <a:extLst>
              <a:ext uri="{FF2B5EF4-FFF2-40B4-BE49-F238E27FC236}">
                <a16:creationId xmlns:a16="http://schemas.microsoft.com/office/drawing/2014/main" id="{AE05304D-3423-4C19-B0BB-9D1AD52FAD65}"/>
              </a:ext>
            </a:extLst>
          </p:cNvPr>
          <p:cNvSpPr/>
          <p:nvPr/>
        </p:nvSpPr>
        <p:spPr>
          <a:xfrm>
            <a:off x="166339" y="8681738"/>
            <a:ext cx="3411748" cy="115381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t>Las alumnas </a:t>
            </a:r>
            <a:r>
              <a:rPr lang="es-MX" sz="1600" dirty="0" err="1"/>
              <a:t>ocnsiguieron</a:t>
            </a:r>
            <a:r>
              <a:rPr lang="es-MX" sz="1600" dirty="0"/>
              <a:t> </a:t>
            </a:r>
            <a:r>
              <a:rPr lang="es-MX" sz="1600" dirty="0" err="1"/>
              <a:t>reporoducir</a:t>
            </a:r>
            <a:r>
              <a:rPr lang="es-MX" sz="1600" dirty="0"/>
              <a:t> sonidos con su cuerpo y con otros materiales, siguieron el ritmo de la música adecuadamente, </a:t>
            </a:r>
          </a:p>
        </p:txBody>
      </p:sp>
      <p:sp>
        <p:nvSpPr>
          <p:cNvPr id="14" name="Rectángulo 13">
            <a:extLst>
              <a:ext uri="{FF2B5EF4-FFF2-40B4-BE49-F238E27FC236}">
                <a16:creationId xmlns:a16="http://schemas.microsoft.com/office/drawing/2014/main" id="{F17234CC-608A-4007-8F14-858D98F622CB}"/>
              </a:ext>
            </a:extLst>
          </p:cNvPr>
          <p:cNvSpPr/>
          <p:nvPr/>
        </p:nvSpPr>
        <p:spPr>
          <a:xfrm>
            <a:off x="4199077" y="8725944"/>
            <a:ext cx="3194641" cy="100068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t>Algunos movimientos superaban el nivel de complejidad, entonces se adaptaron nuevos pasos o movimientos </a:t>
            </a:r>
          </a:p>
        </p:txBody>
      </p:sp>
    </p:spTree>
    <p:extLst>
      <p:ext uri="{BB962C8B-B14F-4D97-AF65-F5344CB8AC3E}">
        <p14:creationId xmlns:p14="http://schemas.microsoft.com/office/powerpoint/2010/main" val="254379081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432</TotalTime>
  <Words>2019</Words>
  <Application>Microsoft Office PowerPoint</Application>
  <PresentationFormat>Personalizado</PresentationFormat>
  <Paragraphs>279</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Calibri</vt:lpstr>
      <vt:lpstr>Calibri Light</vt:lpstr>
      <vt:lpstr>Comic Sans MS</vt:lpstr>
      <vt:lpstr>Tema de Office</vt:lpstr>
      <vt:lpstr>Presentación de PowerPoint</vt:lpstr>
      <vt:lpstr>Con la actividad propuesta se pretendía que el niño pudiera reproducir una serie de secuencias con movimientos a través de su cuerpo, pero alguna de las niñas presentaba pena al momento de realizar el baile, se intento motivar a la niña con el fin de que realizara el baile pues este trae consigo una serie de beneficios como lo son: la motricidad gruesa, el estado de ánimo, desarrollo de la creatividad y la memoria, estímulo para el gusto y el oído musical. La practica sistemática de jugar bailando, de crear con el movimiento corporal, le permite al niño fortalecer la integración de sus personalidad, al mismo tiempo que refuerza su identidad grupal y comunitario (Durán, s/f) </vt:lpstr>
      <vt:lpstr>Presentación de PowerPoint</vt:lpstr>
      <vt:lpstr>El interés que muestran los alumnos al momento de realizar las actividades es muy gratificante pues dan a entender que las actividades y el material propuestos son interesantes y los motivan a seguir aprendiendo.  Lo que está en juego no es el objeto de conocimiento que media el aprendizaje, sino los sujetos y su experiencia frente al descubrimiento del mundo, nos permite recuperar al niño desde su carga de estética como punto de partida en las actividades que realizamos dentro del aula, permitiendo darle un sentido diferente al sujeto pedagógico que se construye en la cotidianidad del aula. (Aguirre, 2017)  http://www.conisen.mx/memorias/memorias/1/C200117-J003.docx.pdf </vt:lpstr>
      <vt:lpstr>Presentación de PowerPoint</vt:lpstr>
      <vt:lpstr>Dentro de esta actividad se pusieron en practica las áreas de desarrollo personal y social, los alumnos tuvieron la oportunidad de reflexionar, de bailar y de conocer mas acerca de las costumbres y tradiciones que se manifiestan dentro de los grupos sociales.  En esta ocasión se recurrió a la experimentación del cuento motor pues le permite a los niños, todos los cuentos refuerzan la capacidad de imaginar, por ello cuando se esta escuchando un cuento, los niños y las niñas tienden a crearse la imagen de ser ellos los protagonistas de las historias. Esto dentro del cuento motor se multiplica, ya que al niño se le integra plenamente en condición en lo que se esta contando y se hace protagonista al representar lo que se cuenta. (Medina, 2009)  https://archivos.csif.es/archivos/andalucia/ensenanza/revistas/csicsif/revista/pdf/Numero_14/MARIA%20TERESA_CEULAR_1.pdf </vt:lpstr>
      <vt:lpstr>Presentación de PowerPoint</vt:lpstr>
      <vt:lpstr>Con la aplicación de esta actividad se pretendía que el educando reprodujera una serie de movimientos rítmicos que le ayudaran a conocerse a si mismo y las costumbres y tradiciones de su entorno social.  A través del cuerpo interaccionamos con el mundo que nos rodea comunicándonos con las personas que tenemos a nuestros alrededor y viviendo experiencias a partir de las cuales vamos conociéndonos a nosotros mismos y a los demás, y también nuestro entorno. El niño  y la niña desde que nacen utilizan su cuerpo como medio para expresarse y conocer, puesto que las conexiones entre cuerpo y mente se van formando a través de las relaciones que establecemos con todo aquello que nos rodea y de las experiencias que se  desarrollan al  entrar en contacto de diversas maneras y niveles. https://ocw.ehu.eus/file.php/238/tema_4._EXPRESION_CORPORAL._MUSICA_Y_MOVIMIENTO.pdf </vt:lpstr>
      <vt:lpstr>Presentación de PowerPoint</vt:lpstr>
      <vt:lpstr>Esta es una área que en lo personal me parece muy atractiva y novedosa, además de ser motivadora para los niños pues les permite fomentar la imaginación y creatividad al momento de producir una serie de sonidos con su cuerpo y algunos instrumentos o materiales que se encuentran en casa.  La música además de ser una expresión artística, puede ser utilizada como recurso pedagógico que favorezca el desarrollo intelectual, motriz y de lenguaje en los niños y las niñas en edad preescolar, a través del fortalecimiento de procesos cognitivos como la memoria, la atención, la percepción y la motivación. (Diaz, 2014)  https://dialnet.unirioja.es/descarga/articulo/4997162.pdf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nataliagpetorres@outlook.com</cp:lastModifiedBy>
  <cp:revision>27</cp:revision>
  <dcterms:created xsi:type="dcterms:W3CDTF">2020-11-09T23:20:30Z</dcterms:created>
  <dcterms:modified xsi:type="dcterms:W3CDTF">2020-12-19T23:24:32Z</dcterms:modified>
</cp:coreProperties>
</file>