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5" autoAdjust="0"/>
    <p:restoredTop sz="94249" autoAdjust="0"/>
  </p:normalViewPr>
  <p:slideViewPr>
    <p:cSldViewPr snapToGrid="0">
      <p:cViewPr>
        <p:scale>
          <a:sx n="120" d="100"/>
          <a:sy n="120" d="100"/>
        </p:scale>
        <p:origin x="172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21/12/20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21/12/20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21/12/20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21/12/20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21/12/20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21/12/20</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428726EA-438C-5749-BEAA-FF3CAEBD6392}"/>
              </a:ext>
            </a:extLst>
          </p:cNvPr>
          <p:cNvSpPr>
            <a:spLocks noGrp="1"/>
          </p:cNvSpPr>
          <p:nvPr>
            <p:ph idx="1"/>
          </p:nvPr>
        </p:nvSpPr>
        <p:spPr>
          <a:xfrm>
            <a:off x="710427" y="279127"/>
            <a:ext cx="6707803" cy="9574924"/>
          </a:xfrm>
        </p:spPr>
        <p:txBody>
          <a:bodyPr>
            <a:normAutofit fontScale="55000" lnSpcReduction="20000"/>
          </a:bodyPr>
          <a:lstStyle/>
          <a:p>
            <a:pPr marL="0" indent="0" algn="ctr">
              <a:buNone/>
            </a:pPr>
            <a:r>
              <a:rPr lang="es-ES_tradnl" sz="2500" b="1" dirty="0">
                <a:latin typeface="Arial" panose="020B0604020202020204" pitchFamily="34" charset="0"/>
                <a:cs typeface="Arial" panose="020B0604020202020204" pitchFamily="34" charset="0"/>
              </a:rPr>
              <a:t>ESCUELA NORMAL DE EDUCACIÓN PREESCOLAR</a:t>
            </a:r>
            <a:endParaRPr lang="es-US" sz="2500" dirty="0">
              <a:latin typeface="Arial" panose="020B0604020202020204" pitchFamily="34" charset="0"/>
              <a:cs typeface="Arial" panose="020B0604020202020204" pitchFamily="34" charset="0"/>
            </a:endParaRPr>
          </a:p>
          <a:p>
            <a:pPr marL="0" indent="0" algn="ctr">
              <a:buNone/>
            </a:pPr>
            <a:r>
              <a:rPr lang="es-ES_tradnl" sz="2500" b="1" dirty="0">
                <a:latin typeface="Arial" panose="020B0604020202020204" pitchFamily="34" charset="0"/>
                <a:cs typeface="Arial" panose="020B0604020202020204" pitchFamily="34" charset="0"/>
              </a:rPr>
              <a:t>CICLO ESCOLAR 2020-2021</a:t>
            </a:r>
          </a:p>
          <a:p>
            <a:pPr marL="0" indent="0" algn="ctr">
              <a:buNone/>
            </a:pPr>
            <a:endParaRPr lang="es-ES_tradnl" sz="2500" b="1" dirty="0">
              <a:latin typeface="Arial" panose="020B0604020202020204" pitchFamily="34" charset="0"/>
              <a:cs typeface="Arial" panose="020B0604020202020204" pitchFamily="34" charset="0"/>
            </a:endParaRPr>
          </a:p>
          <a:p>
            <a:pPr marL="0" indent="0" algn="ctr">
              <a:buNone/>
            </a:pPr>
            <a:endParaRPr lang="es-ES_tradnl" sz="2500" b="1" dirty="0">
              <a:latin typeface="Arial" panose="020B0604020202020204" pitchFamily="34" charset="0"/>
              <a:cs typeface="Arial" panose="020B0604020202020204" pitchFamily="34" charset="0"/>
            </a:endParaRPr>
          </a:p>
          <a:p>
            <a:pPr marL="0" indent="0" algn="ctr">
              <a:buNone/>
            </a:pPr>
            <a:endParaRPr lang="es-ES_tradnl" sz="2500" b="1" dirty="0">
              <a:latin typeface="Arial" panose="020B0604020202020204" pitchFamily="34" charset="0"/>
              <a:cs typeface="Arial" panose="020B0604020202020204" pitchFamily="34" charset="0"/>
            </a:endParaRPr>
          </a:p>
          <a:p>
            <a:pPr marL="0" indent="0" algn="ctr">
              <a:buNone/>
            </a:pPr>
            <a:endParaRPr lang="es-ES_tradnl" sz="2500" b="1" dirty="0">
              <a:latin typeface="Arial" panose="020B0604020202020204" pitchFamily="34" charset="0"/>
              <a:cs typeface="Arial" panose="020B0604020202020204" pitchFamily="34" charset="0"/>
            </a:endParaRPr>
          </a:p>
          <a:p>
            <a:pPr marL="0" indent="0" algn="ctr">
              <a:buNone/>
            </a:pPr>
            <a:endParaRPr lang="es-ES_tradnl" sz="2500" b="1" dirty="0">
              <a:latin typeface="Arial" panose="020B0604020202020204" pitchFamily="34" charset="0"/>
              <a:cs typeface="Arial" panose="020B0604020202020204" pitchFamily="34" charset="0"/>
            </a:endParaRPr>
          </a:p>
          <a:p>
            <a:pPr marL="0" indent="0" algn="ctr">
              <a:buNone/>
            </a:pPr>
            <a:r>
              <a:rPr lang="es-ES_tradnl" sz="2500" b="1" dirty="0">
                <a:latin typeface="Arial" panose="020B0604020202020204" pitchFamily="34" charset="0"/>
                <a:cs typeface="Arial" panose="020B0604020202020204" pitchFamily="34" charset="0"/>
              </a:rPr>
              <a:t>Innovación y trabajo docente</a:t>
            </a:r>
            <a:endParaRPr lang="es-US" sz="2500" dirty="0">
              <a:latin typeface="Arial" panose="020B0604020202020204" pitchFamily="34" charset="0"/>
              <a:cs typeface="Arial" panose="020B0604020202020204" pitchFamily="34" charset="0"/>
            </a:endParaRPr>
          </a:p>
          <a:p>
            <a:pPr marL="0" indent="0" algn="ctr">
              <a:buNone/>
            </a:pPr>
            <a:r>
              <a:rPr lang="es-ES_tradnl" sz="2500" b="1" dirty="0">
                <a:latin typeface="Arial" panose="020B0604020202020204" pitchFamily="34" charset="0"/>
                <a:cs typeface="Arial" panose="020B0604020202020204" pitchFamily="34" charset="0"/>
              </a:rPr>
              <a:t>Docente:</a:t>
            </a:r>
            <a:r>
              <a:rPr lang="es-ES_tradnl" sz="2500" dirty="0">
                <a:latin typeface="Arial" panose="020B0604020202020204" pitchFamily="34" charset="0"/>
                <a:cs typeface="Arial" panose="020B0604020202020204" pitchFamily="34" charset="0"/>
              </a:rPr>
              <a:t> Dolores Patricia Segovia Gómez </a:t>
            </a:r>
            <a:endParaRPr lang="es-US" sz="2500" dirty="0">
              <a:latin typeface="Arial" panose="020B0604020202020204" pitchFamily="34" charset="0"/>
              <a:cs typeface="Arial" panose="020B0604020202020204" pitchFamily="34" charset="0"/>
            </a:endParaRPr>
          </a:p>
          <a:p>
            <a:pPr marL="0" indent="0" algn="ctr">
              <a:buNone/>
            </a:pPr>
            <a:r>
              <a:rPr lang="es-ES_tradnl" sz="2500" b="1" dirty="0">
                <a:latin typeface="Arial" panose="020B0604020202020204" pitchFamily="34" charset="0"/>
                <a:cs typeface="Arial" panose="020B0604020202020204" pitchFamily="34" charset="0"/>
              </a:rPr>
              <a:t>Alumna</a:t>
            </a:r>
            <a:r>
              <a:rPr lang="es-ES_tradnl" sz="2500" dirty="0">
                <a:latin typeface="Arial" panose="020B0604020202020204" pitchFamily="34" charset="0"/>
                <a:cs typeface="Arial" panose="020B0604020202020204" pitchFamily="34" charset="0"/>
              </a:rPr>
              <a:t>: Jaqueline Morales </a:t>
            </a:r>
            <a:r>
              <a:rPr lang="es-ES_tradnl" sz="2500" dirty="0" err="1">
                <a:latin typeface="Arial" panose="020B0604020202020204" pitchFamily="34" charset="0"/>
                <a:cs typeface="Arial" panose="020B0604020202020204" pitchFamily="34" charset="0"/>
              </a:rPr>
              <a:t>Candia</a:t>
            </a:r>
            <a:r>
              <a:rPr lang="es-ES_tradnl" sz="2500" dirty="0">
                <a:latin typeface="Arial" panose="020B0604020202020204" pitchFamily="34" charset="0"/>
                <a:cs typeface="Arial" panose="020B0604020202020204" pitchFamily="34" charset="0"/>
              </a:rPr>
              <a:t> </a:t>
            </a:r>
            <a:endParaRPr lang="es-US" sz="2500" dirty="0">
              <a:latin typeface="Arial" panose="020B0604020202020204" pitchFamily="34" charset="0"/>
              <a:cs typeface="Arial" panose="020B0604020202020204" pitchFamily="34" charset="0"/>
            </a:endParaRPr>
          </a:p>
          <a:p>
            <a:pPr marL="0" indent="0" algn="ctr">
              <a:buNone/>
            </a:pPr>
            <a:r>
              <a:rPr lang="es-ES_tradnl" sz="2500" dirty="0">
                <a:latin typeface="Arial" panose="020B0604020202020204" pitchFamily="34" charset="0"/>
                <a:cs typeface="Arial" panose="020B0604020202020204" pitchFamily="34" charset="0"/>
              </a:rPr>
              <a:t>No. de lista: 12</a:t>
            </a:r>
            <a:endParaRPr lang="es-US" sz="2500" dirty="0">
              <a:latin typeface="Arial" panose="020B0604020202020204" pitchFamily="34" charset="0"/>
              <a:cs typeface="Arial" panose="020B0604020202020204" pitchFamily="34" charset="0"/>
            </a:endParaRPr>
          </a:p>
          <a:p>
            <a:pPr marL="0" indent="0" algn="ctr">
              <a:buNone/>
            </a:pPr>
            <a:r>
              <a:rPr lang="es-ES_tradnl" sz="2500" dirty="0">
                <a:latin typeface="Arial" panose="020B0604020202020204" pitchFamily="34" charset="0"/>
                <a:cs typeface="Arial" panose="020B0604020202020204" pitchFamily="34" charset="0"/>
              </a:rPr>
              <a:t>3° “B”</a:t>
            </a:r>
            <a:endParaRPr lang="es-US" sz="2500" dirty="0">
              <a:latin typeface="Arial" panose="020B0604020202020204" pitchFamily="34" charset="0"/>
              <a:cs typeface="Arial" panose="020B0604020202020204" pitchFamily="34" charset="0"/>
            </a:endParaRPr>
          </a:p>
          <a:p>
            <a:pPr marL="0" indent="0" algn="ctr">
              <a:buNone/>
            </a:pPr>
            <a:r>
              <a:rPr lang="es-ES_tradnl" sz="2500" b="1" dirty="0">
                <a:latin typeface="Arial" panose="020B0604020202020204" pitchFamily="34" charset="0"/>
                <a:cs typeface="Arial" panose="020B0604020202020204" pitchFamily="34" charset="0"/>
              </a:rPr>
              <a:t>Diario</a:t>
            </a:r>
          </a:p>
          <a:p>
            <a:pPr marL="0" indent="0" algn="ctr">
              <a:buNone/>
            </a:pPr>
            <a:r>
              <a:rPr lang="es-ES_tradnl" sz="2500" b="1" dirty="0">
                <a:latin typeface="Arial" panose="020B0604020202020204" pitchFamily="34" charset="0"/>
                <a:cs typeface="Arial" panose="020B0604020202020204" pitchFamily="34" charset="0"/>
              </a:rPr>
              <a:t>Unidad ll: </a:t>
            </a:r>
            <a:r>
              <a:rPr lang="es-ES_tradnl" sz="2500" dirty="0">
                <a:latin typeface="Arial" panose="020B0604020202020204" pitchFamily="34" charset="0"/>
                <a:cs typeface="Arial" panose="020B0604020202020204" pitchFamily="34" charset="0"/>
              </a:rPr>
              <a:t>Practicas innovadoras; casos, ejemplos, propuestas</a:t>
            </a:r>
            <a:endParaRPr lang="es-US" sz="2500" dirty="0">
              <a:latin typeface="Arial" panose="020B0604020202020204" pitchFamily="34" charset="0"/>
              <a:cs typeface="Arial" panose="020B0604020202020204" pitchFamily="34" charset="0"/>
            </a:endParaRPr>
          </a:p>
          <a:p>
            <a:pPr marL="0" indent="0" algn="ctr">
              <a:buNone/>
            </a:pPr>
            <a:r>
              <a:rPr lang="es-ES_tradnl" sz="2500" b="1" dirty="0">
                <a:latin typeface="Arial" panose="020B0604020202020204" pitchFamily="34" charset="0"/>
                <a:cs typeface="Arial" panose="020B0604020202020204" pitchFamily="34" charset="0"/>
              </a:rPr>
              <a:t>Competencias de unidad: </a:t>
            </a:r>
            <a:endParaRPr lang="es-US" sz="2500" dirty="0">
              <a:latin typeface="Arial" panose="020B0604020202020204" pitchFamily="34" charset="0"/>
              <a:cs typeface="Arial" panose="020B0604020202020204" pitchFamily="34" charset="0"/>
            </a:endParaRPr>
          </a:p>
          <a:p>
            <a:pPr lvl="0"/>
            <a:r>
              <a:rPr lang="es-ES_tradnl" dirty="0"/>
              <a:t>Plantea las necesidades formativas de los alumnos de acuerdo con sus procesos de desarrollo y de aprendizaje, con base en los nuevos enfoques pedagógicos.</a:t>
            </a:r>
            <a:endParaRPr lang="es-US" dirty="0"/>
          </a:p>
          <a:p>
            <a:pPr lvl="0"/>
            <a:r>
              <a:rPr lang="es-ES_tradnl" dirty="0"/>
              <a:t>Establece relaciones entre los principios, conceptos disciplinarios y contenidos del plan y programas de estudio en función del logro de aprendizaje de sus alumnos, asegurando la coherencia y continuidad entre los distintos grados y niveles educativos.</a:t>
            </a:r>
            <a:endParaRPr lang="es-US" dirty="0"/>
          </a:p>
          <a:p>
            <a:pPr lvl="0"/>
            <a:r>
              <a:rPr lang="es-ES_tradnl" dirty="0"/>
              <a:t>Utiliza metodologías pertinentes y actualizadas para promover el aprendizaje de los alumnos en los diferentes campos, áreas y ámbitos que propone el currículum, considerando los contextos y su desarrollo. </a:t>
            </a:r>
            <a:endParaRPr lang="es-US" dirty="0"/>
          </a:p>
          <a:p>
            <a:pPr lvl="0"/>
            <a:r>
              <a:rPr lang="es-ES_tradnl" dirty="0"/>
              <a:t>Incorpora los recursos y medios didácticos idóneos para favorecer el aprendizaje de acuerdo con el conocimiento de los procesos de desarrollo cognitivo y socioemocional de los alumnos. </a:t>
            </a:r>
            <a:endParaRPr lang="es-US" dirty="0"/>
          </a:p>
          <a:p>
            <a:pPr lvl="0"/>
            <a:r>
              <a:rPr lang="es-ES_tradnl" dirty="0"/>
              <a:t>Elabora diagnósticos de los intereses, motivaciones y necesidades formativas de los alumnos para organizar las actividades de aprendizaje, así como las adecuaciones curriculares y didácticas pertinentes.</a:t>
            </a:r>
            <a:endParaRPr lang="es-US" dirty="0"/>
          </a:p>
          <a:p>
            <a:pPr lvl="0"/>
            <a:r>
              <a:rPr lang="es-ES_tradnl" dirty="0"/>
              <a:t>Selecciona estrategias que favorecen el desarrollo intelectual, físico, social y emocional de los alumnos para procurar el logro de los aprendizajes.</a:t>
            </a:r>
            <a:endParaRPr lang="es-US" dirty="0"/>
          </a:p>
          <a:p>
            <a:pPr lvl="0"/>
            <a:r>
              <a:rPr lang="es-ES_tradnl" dirty="0"/>
              <a:t>Emplea los medios tecnológicos y las fuentes de información científica disponibles para mantenerse actualizado respecto a los diversos campos de conocimiento que intervienen en su trabajo docente.</a:t>
            </a:r>
            <a:endParaRPr lang="es-US" dirty="0"/>
          </a:p>
          <a:p>
            <a:pPr lvl="0"/>
            <a:r>
              <a:rPr lang="es-ES_tradnl" dirty="0"/>
              <a:t>Construye escenarios y experiencias de aprendizaje utilizando diversos recursos metodológicos y tecnológicos para favorecer la educación inclusiva.</a:t>
            </a:r>
            <a:endParaRPr lang="es-US" dirty="0"/>
          </a:p>
          <a:p>
            <a:pPr lvl="0"/>
            <a:r>
              <a:rPr lang="es-ES_tradnl" dirty="0"/>
              <a:t>Evalúa el aprendizaje de sus alumnos mediante la aplicación de distintas teorías, métodos e instrumentos considerando las áreas, campos y ámbitos de conocimiento, así como los saberes correspondientes al grado y nivel educativo.</a:t>
            </a:r>
            <a:endParaRPr lang="es-US" dirty="0"/>
          </a:p>
          <a:p>
            <a:pPr lvl="0"/>
            <a:r>
              <a:rPr lang="es-ES_tradnl" dirty="0"/>
              <a:t>Elabora propuestas para mejorar los resultados de su enseñanza y los aprendizajes de sus alumnos.</a:t>
            </a:r>
            <a:endParaRPr lang="es-US" dirty="0"/>
          </a:p>
          <a:p>
            <a:pPr marL="0" lvl="0" indent="0">
              <a:buNone/>
            </a:pPr>
            <a:endParaRPr lang="es-ES_tradnl" sz="2500" dirty="0">
              <a:latin typeface="Arial" panose="020B0604020202020204" pitchFamily="34" charset="0"/>
              <a:cs typeface="Arial" panose="020B0604020202020204" pitchFamily="34" charset="0"/>
            </a:endParaRPr>
          </a:p>
          <a:p>
            <a:pPr marL="0" lvl="0" indent="0">
              <a:buNone/>
            </a:pPr>
            <a:endParaRPr lang="es-ES_tradnl" sz="2500" dirty="0">
              <a:latin typeface="Arial" panose="020B0604020202020204" pitchFamily="34" charset="0"/>
              <a:cs typeface="Arial" panose="020B0604020202020204" pitchFamily="34" charset="0"/>
            </a:endParaRPr>
          </a:p>
          <a:p>
            <a:pPr marL="0" lvl="0" indent="0">
              <a:buNone/>
            </a:pPr>
            <a:r>
              <a:rPr lang="es-ES_tradnl" sz="2500" dirty="0">
                <a:latin typeface="Arial" panose="020B0604020202020204" pitchFamily="34" charset="0"/>
                <a:cs typeface="Arial" panose="020B0604020202020204" pitchFamily="34" charset="0"/>
              </a:rPr>
              <a:t> Saltillo, Coahuila                                                            21 de diciembre de 2020</a:t>
            </a:r>
            <a:r>
              <a:rPr lang="es-US" sz="2500" dirty="0">
                <a:latin typeface="Arial" panose="020B0604020202020204" pitchFamily="34" charset="0"/>
                <a:cs typeface="Arial" panose="020B0604020202020204" pitchFamily="34" charset="0"/>
              </a:rPr>
              <a:t> </a:t>
            </a:r>
          </a:p>
          <a:p>
            <a:pPr marL="0" indent="0">
              <a:buNone/>
            </a:pPr>
            <a:endParaRPr lang="es-ES_tradnl" dirty="0"/>
          </a:p>
        </p:txBody>
      </p:sp>
      <p:pic>
        <p:nvPicPr>
          <p:cNvPr id="5" name="Imagen 4">
            <a:extLst>
              <a:ext uri="{FF2B5EF4-FFF2-40B4-BE49-F238E27FC236}">
                <a16:creationId xmlns:a16="http://schemas.microsoft.com/office/drawing/2014/main" id="{5DAD1FF4-56ED-CD41-84DA-64179EED342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675" y="773222"/>
            <a:ext cx="983306" cy="1205480"/>
          </a:xfrm>
          <a:prstGeom prst="rect">
            <a:avLst/>
          </a:prstGeom>
          <a:noFill/>
          <a:ln>
            <a:noFill/>
          </a:ln>
        </p:spPr>
      </p:pic>
    </p:spTree>
    <p:extLst>
      <p:ext uri="{BB962C8B-B14F-4D97-AF65-F5344CB8AC3E}">
        <p14:creationId xmlns:p14="http://schemas.microsoft.com/office/powerpoint/2010/main" val="2095946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7" name="CuadroTexto 6">
            <a:extLst>
              <a:ext uri="{FF2B5EF4-FFF2-40B4-BE49-F238E27FC236}">
                <a16:creationId xmlns:a16="http://schemas.microsoft.com/office/drawing/2014/main" id="{86E91809-B55F-0E46-B0A8-E3A990035E6D}"/>
              </a:ext>
            </a:extLst>
          </p:cNvPr>
          <p:cNvSpPr txBox="1"/>
          <p:nvPr/>
        </p:nvSpPr>
        <p:spPr>
          <a:xfrm>
            <a:off x="568901" y="254616"/>
            <a:ext cx="573449" cy="369332"/>
          </a:xfrm>
          <a:prstGeom prst="rect">
            <a:avLst/>
          </a:prstGeom>
          <a:noFill/>
        </p:spPr>
        <p:txBody>
          <a:bodyPr wrap="square" rtlCol="0">
            <a:spAutoFit/>
          </a:bodyPr>
          <a:lstStyle/>
          <a:p>
            <a:pPr algn="ctr"/>
            <a:r>
              <a:rPr lang="es-ES_tradnl" dirty="0"/>
              <a:t>17</a:t>
            </a:r>
          </a:p>
        </p:txBody>
      </p:sp>
      <p:sp>
        <p:nvSpPr>
          <p:cNvPr id="9" name="CuadroTexto 8">
            <a:extLst>
              <a:ext uri="{FF2B5EF4-FFF2-40B4-BE49-F238E27FC236}">
                <a16:creationId xmlns:a16="http://schemas.microsoft.com/office/drawing/2014/main" id="{65D5BC78-BA88-0D45-9951-29556AF116DD}"/>
              </a:ext>
            </a:extLst>
          </p:cNvPr>
          <p:cNvSpPr txBox="1"/>
          <p:nvPr/>
        </p:nvSpPr>
        <p:spPr>
          <a:xfrm>
            <a:off x="1315949" y="225234"/>
            <a:ext cx="590606" cy="369332"/>
          </a:xfrm>
          <a:prstGeom prst="rect">
            <a:avLst/>
          </a:prstGeom>
          <a:noFill/>
        </p:spPr>
        <p:txBody>
          <a:bodyPr wrap="square" rtlCol="0">
            <a:spAutoFit/>
          </a:bodyPr>
          <a:lstStyle/>
          <a:p>
            <a:pPr algn="ctr"/>
            <a:r>
              <a:rPr lang="es-ES_tradnl" dirty="0"/>
              <a:t>12</a:t>
            </a:r>
          </a:p>
        </p:txBody>
      </p:sp>
      <p:sp>
        <p:nvSpPr>
          <p:cNvPr id="14" name="CuadroTexto 13">
            <a:extLst>
              <a:ext uri="{FF2B5EF4-FFF2-40B4-BE49-F238E27FC236}">
                <a16:creationId xmlns:a16="http://schemas.microsoft.com/office/drawing/2014/main" id="{5F0EB5FF-6C1C-B34D-A83C-E88002949345}"/>
              </a:ext>
            </a:extLst>
          </p:cNvPr>
          <p:cNvSpPr txBox="1"/>
          <p:nvPr/>
        </p:nvSpPr>
        <p:spPr>
          <a:xfrm>
            <a:off x="2080512" y="240433"/>
            <a:ext cx="520418" cy="369332"/>
          </a:xfrm>
          <a:prstGeom prst="rect">
            <a:avLst/>
          </a:prstGeom>
          <a:noFill/>
        </p:spPr>
        <p:txBody>
          <a:bodyPr wrap="square" rtlCol="0">
            <a:spAutoFit/>
          </a:bodyPr>
          <a:lstStyle/>
          <a:p>
            <a:pPr algn="ctr"/>
            <a:r>
              <a:rPr lang="es-ES_tradnl" dirty="0"/>
              <a:t>20</a:t>
            </a:r>
          </a:p>
        </p:txBody>
      </p:sp>
      <p:sp>
        <p:nvSpPr>
          <p:cNvPr id="20" name="Multiplicación 19">
            <a:extLst>
              <a:ext uri="{FF2B5EF4-FFF2-40B4-BE49-F238E27FC236}">
                <a16:creationId xmlns:a16="http://schemas.microsoft.com/office/drawing/2014/main" id="{01C3033B-44A7-A345-9A63-53FEC39369A4}"/>
              </a:ext>
            </a:extLst>
          </p:cNvPr>
          <p:cNvSpPr/>
          <p:nvPr/>
        </p:nvSpPr>
        <p:spPr>
          <a:xfrm>
            <a:off x="1843836" y="653115"/>
            <a:ext cx="543942" cy="48792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3" name="CuadroTexto 22">
            <a:extLst>
              <a:ext uri="{FF2B5EF4-FFF2-40B4-BE49-F238E27FC236}">
                <a16:creationId xmlns:a16="http://schemas.microsoft.com/office/drawing/2014/main" id="{28FA6258-7987-184A-9009-CAB9394A2D38}"/>
              </a:ext>
            </a:extLst>
          </p:cNvPr>
          <p:cNvSpPr txBox="1"/>
          <p:nvPr/>
        </p:nvSpPr>
        <p:spPr>
          <a:xfrm>
            <a:off x="2537328" y="1291550"/>
            <a:ext cx="4126309" cy="461665"/>
          </a:xfrm>
          <a:prstGeom prst="rect">
            <a:avLst/>
          </a:prstGeom>
          <a:noFill/>
        </p:spPr>
        <p:txBody>
          <a:bodyPr wrap="square" rtlCol="0">
            <a:spAutoFit/>
          </a:bodyPr>
          <a:lstStyle/>
          <a:p>
            <a:pPr algn="just"/>
            <a:r>
              <a:rPr lang="es-ES_tradnl" sz="2400" dirty="0"/>
              <a:t>Compras de ropa de invierno</a:t>
            </a:r>
          </a:p>
        </p:txBody>
      </p:sp>
      <p:sp>
        <p:nvSpPr>
          <p:cNvPr id="133" name="Multiplicación 132">
            <a:extLst>
              <a:ext uri="{FF2B5EF4-FFF2-40B4-BE49-F238E27FC236}">
                <a16:creationId xmlns:a16="http://schemas.microsoft.com/office/drawing/2014/main" id="{F073D0F0-9DC0-FF44-8614-9779E4E08C21}"/>
              </a:ext>
            </a:extLst>
          </p:cNvPr>
          <p:cNvSpPr/>
          <p:nvPr/>
        </p:nvSpPr>
        <p:spPr>
          <a:xfrm>
            <a:off x="213161" y="2277386"/>
            <a:ext cx="1392640" cy="712500"/>
          </a:xfrm>
          <a:prstGeom prst="mathMultiply">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dirty="0"/>
          </a:p>
        </p:txBody>
      </p:sp>
      <p:sp>
        <p:nvSpPr>
          <p:cNvPr id="134" name="Multiplicación 133">
            <a:extLst>
              <a:ext uri="{FF2B5EF4-FFF2-40B4-BE49-F238E27FC236}">
                <a16:creationId xmlns:a16="http://schemas.microsoft.com/office/drawing/2014/main" id="{69E4CD39-4054-5645-9E48-15365439A4AB}"/>
              </a:ext>
            </a:extLst>
          </p:cNvPr>
          <p:cNvSpPr/>
          <p:nvPr/>
        </p:nvSpPr>
        <p:spPr>
          <a:xfrm>
            <a:off x="2964062" y="2999914"/>
            <a:ext cx="644577" cy="56962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56" name="Multiplicación 155">
            <a:extLst>
              <a:ext uri="{FF2B5EF4-FFF2-40B4-BE49-F238E27FC236}">
                <a16:creationId xmlns:a16="http://schemas.microsoft.com/office/drawing/2014/main" id="{214ADCAA-FD3E-5A47-9CA5-9FCBA9AA0B3F}"/>
              </a:ext>
            </a:extLst>
          </p:cNvPr>
          <p:cNvSpPr/>
          <p:nvPr/>
        </p:nvSpPr>
        <p:spPr>
          <a:xfrm flipV="1">
            <a:off x="169284" y="4077687"/>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57" name="Multiplicación 156">
            <a:extLst>
              <a:ext uri="{FF2B5EF4-FFF2-40B4-BE49-F238E27FC236}">
                <a16:creationId xmlns:a16="http://schemas.microsoft.com/office/drawing/2014/main" id="{6A8327D8-B602-B44B-9C18-5A44C31DCD48}"/>
              </a:ext>
            </a:extLst>
          </p:cNvPr>
          <p:cNvSpPr/>
          <p:nvPr/>
        </p:nvSpPr>
        <p:spPr>
          <a:xfrm flipV="1">
            <a:off x="158952" y="4319385"/>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58" name="Multiplicación 157">
            <a:extLst>
              <a:ext uri="{FF2B5EF4-FFF2-40B4-BE49-F238E27FC236}">
                <a16:creationId xmlns:a16="http://schemas.microsoft.com/office/drawing/2014/main" id="{A017A3DB-B573-944E-BF2C-13C0936D45CF}"/>
              </a:ext>
            </a:extLst>
          </p:cNvPr>
          <p:cNvSpPr/>
          <p:nvPr/>
        </p:nvSpPr>
        <p:spPr>
          <a:xfrm flipV="1">
            <a:off x="152642" y="4681743"/>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60" name="Multiplicación 159">
            <a:extLst>
              <a:ext uri="{FF2B5EF4-FFF2-40B4-BE49-F238E27FC236}">
                <a16:creationId xmlns:a16="http://schemas.microsoft.com/office/drawing/2014/main" id="{8A6605A4-6888-884F-977E-909B62B59C9E}"/>
              </a:ext>
            </a:extLst>
          </p:cNvPr>
          <p:cNvSpPr/>
          <p:nvPr/>
        </p:nvSpPr>
        <p:spPr>
          <a:xfrm flipV="1">
            <a:off x="158952" y="5055115"/>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62" name="Multiplicación 161">
            <a:extLst>
              <a:ext uri="{FF2B5EF4-FFF2-40B4-BE49-F238E27FC236}">
                <a16:creationId xmlns:a16="http://schemas.microsoft.com/office/drawing/2014/main" id="{14A6118D-81FB-8940-8593-AF3426A9C5CB}"/>
              </a:ext>
            </a:extLst>
          </p:cNvPr>
          <p:cNvSpPr/>
          <p:nvPr/>
        </p:nvSpPr>
        <p:spPr>
          <a:xfrm flipV="1">
            <a:off x="4571831" y="6147213"/>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63" name="Multiplicación 162">
            <a:extLst>
              <a:ext uri="{FF2B5EF4-FFF2-40B4-BE49-F238E27FC236}">
                <a16:creationId xmlns:a16="http://schemas.microsoft.com/office/drawing/2014/main" id="{89EA4719-F18F-804B-89B1-0F0A4E98A067}"/>
              </a:ext>
            </a:extLst>
          </p:cNvPr>
          <p:cNvSpPr/>
          <p:nvPr/>
        </p:nvSpPr>
        <p:spPr>
          <a:xfrm flipV="1">
            <a:off x="4576405" y="6344219"/>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64" name="Multiplicación 163">
            <a:extLst>
              <a:ext uri="{FF2B5EF4-FFF2-40B4-BE49-F238E27FC236}">
                <a16:creationId xmlns:a16="http://schemas.microsoft.com/office/drawing/2014/main" id="{B5313720-5128-8441-978F-14DDD160D178}"/>
              </a:ext>
            </a:extLst>
          </p:cNvPr>
          <p:cNvSpPr/>
          <p:nvPr/>
        </p:nvSpPr>
        <p:spPr>
          <a:xfrm flipV="1">
            <a:off x="4592365" y="5931717"/>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6" name="Multiplicación 315">
            <a:extLst>
              <a:ext uri="{FF2B5EF4-FFF2-40B4-BE49-F238E27FC236}">
                <a16:creationId xmlns:a16="http://schemas.microsoft.com/office/drawing/2014/main" id="{C9D7569B-B725-DB44-A8F7-AB62DC1FEC51}"/>
              </a:ext>
            </a:extLst>
          </p:cNvPr>
          <p:cNvSpPr/>
          <p:nvPr/>
        </p:nvSpPr>
        <p:spPr>
          <a:xfrm flipV="1">
            <a:off x="4566093" y="6524570"/>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7" name="Multiplicación 316">
            <a:extLst>
              <a:ext uri="{FF2B5EF4-FFF2-40B4-BE49-F238E27FC236}">
                <a16:creationId xmlns:a16="http://schemas.microsoft.com/office/drawing/2014/main" id="{92970308-956B-A441-A1B4-9104D60CEA94}"/>
              </a:ext>
            </a:extLst>
          </p:cNvPr>
          <p:cNvSpPr/>
          <p:nvPr/>
        </p:nvSpPr>
        <p:spPr>
          <a:xfrm flipV="1">
            <a:off x="6172907" y="7260160"/>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8" name="Multiplicación 317">
            <a:extLst>
              <a:ext uri="{FF2B5EF4-FFF2-40B4-BE49-F238E27FC236}">
                <a16:creationId xmlns:a16="http://schemas.microsoft.com/office/drawing/2014/main" id="{D5A5D93B-FEE6-F44D-B4BB-6022387CCF05}"/>
              </a:ext>
            </a:extLst>
          </p:cNvPr>
          <p:cNvSpPr/>
          <p:nvPr/>
        </p:nvSpPr>
        <p:spPr>
          <a:xfrm flipV="1">
            <a:off x="6172907" y="7476484"/>
            <a:ext cx="169723"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19" name="Multiplicación 318">
            <a:extLst>
              <a:ext uri="{FF2B5EF4-FFF2-40B4-BE49-F238E27FC236}">
                <a16:creationId xmlns:a16="http://schemas.microsoft.com/office/drawing/2014/main" id="{86952FD4-CCD2-B044-9E53-25751E7D95B8}"/>
              </a:ext>
            </a:extLst>
          </p:cNvPr>
          <p:cNvSpPr/>
          <p:nvPr/>
        </p:nvSpPr>
        <p:spPr>
          <a:xfrm flipV="1">
            <a:off x="6186070" y="8031391"/>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20" name="Multiplicación 319">
            <a:extLst>
              <a:ext uri="{FF2B5EF4-FFF2-40B4-BE49-F238E27FC236}">
                <a16:creationId xmlns:a16="http://schemas.microsoft.com/office/drawing/2014/main" id="{85C4AD37-3EB5-EE4C-9C95-DE15F1B3EA47}"/>
              </a:ext>
            </a:extLst>
          </p:cNvPr>
          <p:cNvSpPr/>
          <p:nvPr/>
        </p:nvSpPr>
        <p:spPr>
          <a:xfrm flipV="1">
            <a:off x="6165509" y="8250968"/>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21" name="Multiplicación 320">
            <a:extLst>
              <a:ext uri="{FF2B5EF4-FFF2-40B4-BE49-F238E27FC236}">
                <a16:creationId xmlns:a16="http://schemas.microsoft.com/office/drawing/2014/main" id="{C3C46C97-0C68-8749-ACF0-189F7A466293}"/>
              </a:ext>
            </a:extLst>
          </p:cNvPr>
          <p:cNvSpPr/>
          <p:nvPr/>
        </p:nvSpPr>
        <p:spPr>
          <a:xfrm flipV="1">
            <a:off x="6167108" y="7867003"/>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22" name="Multiplicación 321">
            <a:extLst>
              <a:ext uri="{FF2B5EF4-FFF2-40B4-BE49-F238E27FC236}">
                <a16:creationId xmlns:a16="http://schemas.microsoft.com/office/drawing/2014/main" id="{28A635C1-48AD-1641-BB0A-8C1200E5CA24}"/>
              </a:ext>
            </a:extLst>
          </p:cNvPr>
          <p:cNvSpPr/>
          <p:nvPr/>
        </p:nvSpPr>
        <p:spPr>
          <a:xfrm flipV="1">
            <a:off x="6174323" y="7658205"/>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7" name="CuadroTexto 26">
            <a:extLst>
              <a:ext uri="{FF2B5EF4-FFF2-40B4-BE49-F238E27FC236}">
                <a16:creationId xmlns:a16="http://schemas.microsoft.com/office/drawing/2014/main" id="{140E6A43-A245-E245-8B2E-B45CD7415570}"/>
              </a:ext>
            </a:extLst>
          </p:cNvPr>
          <p:cNvSpPr txBox="1"/>
          <p:nvPr/>
        </p:nvSpPr>
        <p:spPr>
          <a:xfrm>
            <a:off x="3952591" y="8590531"/>
            <a:ext cx="3680290" cy="1384995"/>
          </a:xfrm>
          <a:prstGeom prst="rect">
            <a:avLst/>
          </a:prstGeom>
          <a:noFill/>
        </p:spPr>
        <p:txBody>
          <a:bodyPr wrap="square" rtlCol="0">
            <a:spAutoFit/>
          </a:bodyPr>
          <a:lstStyle/>
          <a:p>
            <a:pPr algn="just"/>
            <a:r>
              <a:rPr lang="es-ES_tradnl" sz="1200" dirty="0">
                <a:latin typeface="Arial" panose="020B0604020202020204" pitchFamily="34" charset="0"/>
                <a:cs typeface="Arial" panose="020B0604020202020204" pitchFamily="34" charset="0"/>
              </a:rPr>
              <a:t>Durante las actividades uno de los alumnos se sintió frustrado porque no podía dibujar bien, por este motivo lo dejo ahí, cuando observe esto lo anime para que siguiera pero no quería, entonces lo espere pacientemente a que pasara su enojo, cuando armaron su sobre y que pudo lograrlo se puso feliz y termino su carta.</a:t>
            </a:r>
          </a:p>
        </p:txBody>
      </p:sp>
      <p:sp>
        <p:nvSpPr>
          <p:cNvPr id="323" name="CuadroTexto 322">
            <a:extLst>
              <a:ext uri="{FF2B5EF4-FFF2-40B4-BE49-F238E27FC236}">
                <a16:creationId xmlns:a16="http://schemas.microsoft.com/office/drawing/2014/main" id="{0C2AB867-FEE4-504A-A1D4-2BF95A28E639}"/>
              </a:ext>
            </a:extLst>
          </p:cNvPr>
          <p:cNvSpPr txBox="1"/>
          <p:nvPr/>
        </p:nvSpPr>
        <p:spPr>
          <a:xfrm>
            <a:off x="87505" y="8509291"/>
            <a:ext cx="3737577" cy="1446550"/>
          </a:xfrm>
          <a:prstGeom prst="rect">
            <a:avLst/>
          </a:prstGeom>
          <a:noFill/>
        </p:spPr>
        <p:txBody>
          <a:bodyPr wrap="square" rtlCol="0">
            <a:spAutoFit/>
          </a:bodyPr>
          <a:lstStyle/>
          <a:p>
            <a:pPr algn="just"/>
            <a:r>
              <a:rPr lang="es-ES_tradnl" sz="1100" dirty="0">
                <a:latin typeface="Arial" panose="020B0604020202020204" pitchFamily="34" charset="0"/>
                <a:cs typeface="Arial" panose="020B0604020202020204" pitchFamily="34" charset="0"/>
              </a:rPr>
              <a:t>Todos los alumnos se mostraron muy interesados en la actividad y tuvieron buena comprensión de la explicación aunque no la pudieron aplicar como tal. De acuerdo con el programa de aprendizajes clave (20017) no se pretende que los alumnos en este nivel egresen escribiendo o leyendo, sino que a través este campo puedan comprender que y para que se lee o escribe y puedan expresar ideas, sentimientos, etc.</a:t>
            </a:r>
          </a:p>
        </p:txBody>
      </p:sp>
      <p:sp>
        <p:nvSpPr>
          <p:cNvPr id="324" name="Multiplicación 323">
            <a:extLst>
              <a:ext uri="{FF2B5EF4-FFF2-40B4-BE49-F238E27FC236}">
                <a16:creationId xmlns:a16="http://schemas.microsoft.com/office/drawing/2014/main" id="{1FE9EF2A-B3EF-DF41-A538-D7307F056E38}"/>
              </a:ext>
            </a:extLst>
          </p:cNvPr>
          <p:cNvSpPr/>
          <p:nvPr/>
        </p:nvSpPr>
        <p:spPr>
          <a:xfrm flipV="1">
            <a:off x="160029" y="4882484"/>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54" name="Multiplicación 153">
            <a:extLst>
              <a:ext uri="{FF2B5EF4-FFF2-40B4-BE49-F238E27FC236}">
                <a16:creationId xmlns:a16="http://schemas.microsoft.com/office/drawing/2014/main" id="{F47359C2-EABD-3B4C-9D28-871CDE187175}"/>
              </a:ext>
            </a:extLst>
          </p:cNvPr>
          <p:cNvSpPr/>
          <p:nvPr/>
        </p:nvSpPr>
        <p:spPr>
          <a:xfrm flipV="1">
            <a:off x="152642" y="4501788"/>
            <a:ext cx="153768" cy="233157"/>
          </a:xfrm>
          <a:prstGeom prst="mathMultipl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3" name="CuadroTexto 2">
            <a:extLst>
              <a:ext uri="{FF2B5EF4-FFF2-40B4-BE49-F238E27FC236}">
                <a16:creationId xmlns:a16="http://schemas.microsoft.com/office/drawing/2014/main" id="{3730C277-FF50-3A41-B9DD-9E0A2B9EEFB0}"/>
              </a:ext>
            </a:extLst>
          </p:cNvPr>
          <p:cNvSpPr txBox="1"/>
          <p:nvPr/>
        </p:nvSpPr>
        <p:spPr>
          <a:xfrm>
            <a:off x="3893600" y="4191607"/>
            <a:ext cx="3571762" cy="830997"/>
          </a:xfrm>
          <a:prstGeom prst="rect">
            <a:avLst/>
          </a:prstGeom>
          <a:noFill/>
        </p:spPr>
        <p:txBody>
          <a:bodyPr wrap="square" rtlCol="0">
            <a:spAutoFit/>
          </a:bodyPr>
          <a:lstStyle/>
          <a:p>
            <a:r>
              <a:rPr lang="es-ES_tradnl" sz="1200" dirty="0">
                <a:latin typeface="Arial" panose="020B0604020202020204" pitchFamily="34" charset="0"/>
                <a:cs typeface="Arial" panose="020B0604020202020204" pitchFamily="34" charset="0"/>
              </a:rPr>
              <a:t>Aunque todos no estaban en el mismo nivel de </a:t>
            </a:r>
            <a:r>
              <a:rPr lang="es-ES_tradnl" sz="1200" dirty="0" err="1">
                <a:latin typeface="Arial" panose="020B0604020202020204" pitchFamily="34" charset="0"/>
                <a:cs typeface="Arial" panose="020B0604020202020204" pitchFamily="34" charset="0"/>
              </a:rPr>
              <a:t>lecto</a:t>
            </a:r>
            <a:r>
              <a:rPr lang="es-ES_tradnl" sz="1200" dirty="0">
                <a:latin typeface="Arial" panose="020B0604020202020204" pitchFamily="34" charset="0"/>
                <a:cs typeface="Arial" panose="020B0604020202020204" pitchFamily="34" charset="0"/>
              </a:rPr>
              <a:t>- escritura fue algo que se puedo adecuar para todos, los materiales fueron los adecuados para la explicación de la actividad. </a:t>
            </a:r>
          </a:p>
        </p:txBody>
      </p:sp>
    </p:spTree>
    <p:extLst>
      <p:ext uri="{BB962C8B-B14F-4D97-AF65-F5344CB8AC3E}">
        <p14:creationId xmlns:p14="http://schemas.microsoft.com/office/powerpoint/2010/main" val="249057986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352</TotalTime>
  <Words>671</Words>
  <Application>Microsoft Macintosh PowerPoint</Application>
  <PresentationFormat>Personalizado</PresentationFormat>
  <Paragraphs>87</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Comic Sans MS</vt:lpstr>
      <vt:lpstr>Tema de Office</vt:lpstr>
      <vt:lpstr>Presentación de PowerPoint</vt:lpstr>
      <vt:lpstr>Presentación de PowerPoint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Patricia Segovia Gomez</dc:creator>
  <cp:keywords/>
  <dc:description/>
  <cp:lastModifiedBy>Microsoft Office User</cp:lastModifiedBy>
  <cp:revision>23</cp:revision>
  <dcterms:created xsi:type="dcterms:W3CDTF">2020-11-09T23:20:30Z</dcterms:created>
  <dcterms:modified xsi:type="dcterms:W3CDTF">2020-12-22T00:13:22Z</dcterms:modified>
  <cp:category/>
</cp:coreProperties>
</file>