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4" r:id="rId2"/>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1" d="100"/>
          <a:sy n="41" d="100"/>
        </p:scale>
        <p:origin x="253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887" indent="0" algn="ctr">
              <a:buNone/>
              <a:defRPr sz="1500"/>
            </a:lvl2pPr>
            <a:lvl3pPr marL="685773" indent="0" algn="ctr">
              <a:buNone/>
              <a:defRPr sz="1350"/>
            </a:lvl3pPr>
            <a:lvl4pPr marL="1028660" indent="0" algn="ctr">
              <a:buNone/>
              <a:defRPr sz="1200"/>
            </a:lvl4pPr>
            <a:lvl5pPr marL="1371546" indent="0" algn="ctr">
              <a:buNone/>
              <a:defRPr sz="1200"/>
            </a:lvl5pPr>
            <a:lvl6pPr marL="1714433" indent="0" algn="ctr">
              <a:buNone/>
              <a:defRPr sz="1200"/>
            </a:lvl6pPr>
            <a:lvl7pPr marL="2057321" indent="0" algn="ctr">
              <a:buNone/>
              <a:defRPr sz="1200"/>
            </a:lvl7pPr>
            <a:lvl8pPr marL="2400207" indent="0" algn="ctr">
              <a:buNone/>
              <a:defRPr sz="1200"/>
            </a:lvl8pPr>
            <a:lvl9pPr marL="2743094"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17/12/2020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571091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17/12/2020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290607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8" y="649112"/>
            <a:ext cx="1478756" cy="1033215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649112"/>
            <a:ext cx="4350544" cy="1033215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17/12/2020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791589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17/12/2020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097428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7" y="3039538"/>
            <a:ext cx="5915025" cy="5071532"/>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7" y="8159048"/>
            <a:ext cx="5915025" cy="2666999"/>
          </a:xfrm>
        </p:spPr>
        <p:txBody>
          <a:bodyPr/>
          <a:lstStyle>
            <a:lvl1pPr marL="0" indent="0">
              <a:buNone/>
              <a:defRPr sz="1800">
                <a:solidFill>
                  <a:schemeClr val="tx1"/>
                </a:solidFill>
              </a:defRPr>
            </a:lvl1pPr>
            <a:lvl2pPr marL="342887" indent="0">
              <a:buNone/>
              <a:defRPr sz="1500">
                <a:solidFill>
                  <a:schemeClr val="tx1">
                    <a:tint val="75000"/>
                  </a:schemeClr>
                </a:solidFill>
              </a:defRPr>
            </a:lvl2pPr>
            <a:lvl3pPr marL="685773" indent="0">
              <a:buNone/>
              <a:defRPr sz="1350">
                <a:solidFill>
                  <a:schemeClr val="tx1">
                    <a:tint val="75000"/>
                  </a:schemeClr>
                </a:solidFill>
              </a:defRPr>
            </a:lvl3pPr>
            <a:lvl4pPr marL="1028660" indent="0">
              <a:buNone/>
              <a:defRPr sz="1200">
                <a:solidFill>
                  <a:schemeClr val="tx1">
                    <a:tint val="75000"/>
                  </a:schemeClr>
                </a:solidFill>
              </a:defRPr>
            </a:lvl4pPr>
            <a:lvl5pPr marL="1371546" indent="0">
              <a:buNone/>
              <a:defRPr sz="1200">
                <a:solidFill>
                  <a:schemeClr val="tx1">
                    <a:tint val="75000"/>
                  </a:schemeClr>
                </a:solidFill>
              </a:defRPr>
            </a:lvl5pPr>
            <a:lvl6pPr marL="1714433" indent="0">
              <a:buNone/>
              <a:defRPr sz="1200">
                <a:solidFill>
                  <a:schemeClr val="tx1">
                    <a:tint val="75000"/>
                  </a:schemeClr>
                </a:solidFill>
              </a:defRPr>
            </a:lvl6pPr>
            <a:lvl7pPr marL="2057321" indent="0">
              <a:buNone/>
              <a:defRPr sz="1200">
                <a:solidFill>
                  <a:schemeClr val="tx1">
                    <a:tint val="75000"/>
                  </a:schemeClr>
                </a:solidFill>
              </a:defRPr>
            </a:lvl7pPr>
            <a:lvl8pPr marL="2400207" indent="0">
              <a:buNone/>
              <a:defRPr sz="1200">
                <a:solidFill>
                  <a:schemeClr val="tx1">
                    <a:tint val="75000"/>
                  </a:schemeClr>
                </a:solidFill>
              </a:defRPr>
            </a:lvl8pPr>
            <a:lvl9pPr marL="2743094"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17/12/2020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442580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7" y="3245556"/>
            <a:ext cx="2914650" cy="773571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17/12/2020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969941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2" y="2988734"/>
            <a:ext cx="2901255" cy="1464733"/>
          </a:xfrm>
        </p:spPr>
        <p:txBody>
          <a:bodyPr anchor="b"/>
          <a:lstStyle>
            <a:lvl1pPr marL="0" indent="0">
              <a:buNone/>
              <a:defRPr sz="1800" b="1"/>
            </a:lvl1pPr>
            <a:lvl2pPr marL="342887" indent="0">
              <a:buNone/>
              <a:defRPr sz="1500" b="1"/>
            </a:lvl2pPr>
            <a:lvl3pPr marL="685773" indent="0">
              <a:buNone/>
              <a:defRPr sz="1350" b="1"/>
            </a:lvl3pPr>
            <a:lvl4pPr marL="1028660" indent="0">
              <a:buNone/>
              <a:defRPr sz="1200" b="1"/>
            </a:lvl4pPr>
            <a:lvl5pPr marL="1371546" indent="0">
              <a:buNone/>
              <a:defRPr sz="1200" b="1"/>
            </a:lvl5pPr>
            <a:lvl6pPr marL="1714433" indent="0">
              <a:buNone/>
              <a:defRPr sz="1200" b="1"/>
            </a:lvl6pPr>
            <a:lvl7pPr marL="2057321" indent="0">
              <a:buNone/>
              <a:defRPr sz="1200" b="1"/>
            </a:lvl7pPr>
            <a:lvl8pPr marL="2400207" indent="0">
              <a:buNone/>
              <a:defRPr sz="1200" b="1"/>
            </a:lvl8pPr>
            <a:lvl9pPr marL="2743094"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2" y="4453467"/>
            <a:ext cx="2901255" cy="655037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988734"/>
            <a:ext cx="2915543" cy="1464733"/>
          </a:xfrm>
        </p:spPr>
        <p:txBody>
          <a:bodyPr anchor="b"/>
          <a:lstStyle>
            <a:lvl1pPr marL="0" indent="0">
              <a:buNone/>
              <a:defRPr sz="1800" b="1"/>
            </a:lvl1pPr>
            <a:lvl2pPr marL="342887" indent="0">
              <a:buNone/>
              <a:defRPr sz="1500" b="1"/>
            </a:lvl2pPr>
            <a:lvl3pPr marL="685773" indent="0">
              <a:buNone/>
              <a:defRPr sz="1350" b="1"/>
            </a:lvl3pPr>
            <a:lvl4pPr marL="1028660" indent="0">
              <a:buNone/>
              <a:defRPr sz="1200" b="1"/>
            </a:lvl4pPr>
            <a:lvl5pPr marL="1371546" indent="0">
              <a:buNone/>
              <a:defRPr sz="1200" b="1"/>
            </a:lvl5pPr>
            <a:lvl6pPr marL="1714433" indent="0">
              <a:buNone/>
              <a:defRPr sz="1200" b="1"/>
            </a:lvl6pPr>
            <a:lvl7pPr marL="2057321" indent="0">
              <a:buNone/>
              <a:defRPr sz="1200" b="1"/>
            </a:lvl7pPr>
            <a:lvl8pPr marL="2400207" indent="0">
              <a:buNone/>
              <a:defRPr sz="1200" b="1"/>
            </a:lvl8pPr>
            <a:lvl9pPr marL="2743094"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4453467"/>
            <a:ext cx="2915543" cy="655037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17/12/2020</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213704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17/12/2020</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791845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17/12/2020</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151275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3" cy="28448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3657601"/>
            <a:ext cx="2211883" cy="6776157"/>
          </a:xfrm>
        </p:spPr>
        <p:txBody>
          <a:bodyPr/>
          <a:lstStyle>
            <a:lvl1pPr marL="0" indent="0">
              <a:buNone/>
              <a:defRPr sz="1200"/>
            </a:lvl1pPr>
            <a:lvl2pPr marL="342887" indent="0">
              <a:buNone/>
              <a:defRPr sz="1050"/>
            </a:lvl2pPr>
            <a:lvl3pPr marL="685773" indent="0">
              <a:buNone/>
              <a:defRPr sz="900"/>
            </a:lvl3pPr>
            <a:lvl4pPr marL="1028660" indent="0">
              <a:buNone/>
              <a:defRPr sz="750"/>
            </a:lvl4pPr>
            <a:lvl5pPr marL="1371546" indent="0">
              <a:buNone/>
              <a:defRPr sz="750"/>
            </a:lvl5pPr>
            <a:lvl6pPr marL="1714433" indent="0">
              <a:buNone/>
              <a:defRPr sz="750"/>
            </a:lvl6pPr>
            <a:lvl7pPr marL="2057321" indent="0">
              <a:buNone/>
              <a:defRPr sz="750"/>
            </a:lvl7pPr>
            <a:lvl8pPr marL="2400207" indent="0">
              <a:buNone/>
              <a:defRPr sz="750"/>
            </a:lvl8pPr>
            <a:lvl9pPr marL="2743094"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17/12/2020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736259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3" cy="28448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887" indent="0">
              <a:buNone/>
              <a:defRPr sz="2100"/>
            </a:lvl2pPr>
            <a:lvl3pPr marL="685773" indent="0">
              <a:buNone/>
              <a:defRPr sz="1800"/>
            </a:lvl3pPr>
            <a:lvl4pPr marL="1028660" indent="0">
              <a:buNone/>
              <a:defRPr sz="1500"/>
            </a:lvl4pPr>
            <a:lvl5pPr marL="1371546" indent="0">
              <a:buNone/>
              <a:defRPr sz="1500"/>
            </a:lvl5pPr>
            <a:lvl6pPr marL="1714433" indent="0">
              <a:buNone/>
              <a:defRPr sz="1500"/>
            </a:lvl6pPr>
            <a:lvl7pPr marL="2057321" indent="0">
              <a:buNone/>
              <a:defRPr sz="1500"/>
            </a:lvl7pPr>
            <a:lvl8pPr marL="2400207" indent="0">
              <a:buNone/>
              <a:defRPr sz="1500"/>
            </a:lvl8pPr>
            <a:lvl9pPr marL="2743094"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3657601"/>
            <a:ext cx="2211883" cy="6776157"/>
          </a:xfrm>
        </p:spPr>
        <p:txBody>
          <a:bodyPr/>
          <a:lstStyle>
            <a:lvl1pPr marL="0" indent="0">
              <a:buNone/>
              <a:defRPr sz="1200"/>
            </a:lvl1pPr>
            <a:lvl2pPr marL="342887" indent="0">
              <a:buNone/>
              <a:defRPr sz="1050"/>
            </a:lvl2pPr>
            <a:lvl3pPr marL="685773" indent="0">
              <a:buNone/>
              <a:defRPr sz="900"/>
            </a:lvl3pPr>
            <a:lvl4pPr marL="1028660" indent="0">
              <a:buNone/>
              <a:defRPr sz="750"/>
            </a:lvl4pPr>
            <a:lvl5pPr marL="1371546" indent="0">
              <a:buNone/>
              <a:defRPr sz="750"/>
            </a:lvl5pPr>
            <a:lvl6pPr marL="1714433" indent="0">
              <a:buNone/>
              <a:defRPr sz="750"/>
            </a:lvl6pPr>
            <a:lvl7pPr marL="2057321" indent="0">
              <a:buNone/>
              <a:defRPr sz="750"/>
            </a:lvl7pPr>
            <a:lvl8pPr marL="2400207" indent="0">
              <a:buNone/>
              <a:defRPr sz="750"/>
            </a:lvl8pPr>
            <a:lvl9pPr marL="2743094"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17/12/2020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592791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11300181"/>
            <a:ext cx="1543050" cy="649112"/>
          </a:xfrm>
          <a:prstGeom prst="rect">
            <a:avLst/>
          </a:prstGeom>
        </p:spPr>
        <p:txBody>
          <a:bodyPr vert="horz" lIns="91440" tIns="45720" rIns="91440" bIns="45720" rtlCol="0" anchor="ctr"/>
          <a:lstStyle>
            <a:lvl1pPr algn="l">
              <a:defRPr sz="900">
                <a:solidFill>
                  <a:schemeClr val="tx1">
                    <a:tint val="75000"/>
                  </a:schemeClr>
                </a:solidFill>
              </a:defRPr>
            </a:lvl1pPr>
          </a:lstStyle>
          <a:p>
            <a:fld id="{036E05AD-77F0-46F8-BB92-E0498C440A86}" type="datetimeFigureOut">
              <a:rPr lang="es-MX" smtClean="0"/>
              <a:t>17/12/2020</a:t>
            </a:fld>
            <a:endParaRPr lang="es-MX"/>
          </a:p>
        </p:txBody>
      </p:sp>
      <p:sp>
        <p:nvSpPr>
          <p:cNvPr id="5" name="Footer Placeholder 4"/>
          <p:cNvSpPr>
            <a:spLocks noGrp="1"/>
          </p:cNvSpPr>
          <p:nvPr>
            <p:ph type="ftr" sz="quarter" idx="3"/>
          </p:nvPr>
        </p:nvSpPr>
        <p:spPr>
          <a:xfrm>
            <a:off x="2271713" y="11300181"/>
            <a:ext cx="2314575" cy="649112"/>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2" y="11300181"/>
            <a:ext cx="1543050" cy="649112"/>
          </a:xfrm>
          <a:prstGeom prst="rect">
            <a:avLst/>
          </a:prstGeom>
        </p:spPr>
        <p:txBody>
          <a:bodyPr vert="horz" lIns="91440" tIns="45720" rIns="91440" bIns="45720" rtlCol="0" anchor="ctr"/>
          <a:lstStyle>
            <a:lvl1pPr algn="r">
              <a:defRPr sz="900">
                <a:solidFill>
                  <a:schemeClr val="tx1">
                    <a:tint val="75000"/>
                  </a:schemeClr>
                </a:solidFill>
              </a:defRPr>
            </a:lvl1pPr>
          </a:lstStyle>
          <a:p>
            <a:fld id="{56E56E53-024C-46EB-AC88-735A2590F808}" type="slidenum">
              <a:rPr lang="es-MX" smtClean="0"/>
              <a:t>‹Nº›</a:t>
            </a:fld>
            <a:endParaRPr lang="es-MX"/>
          </a:p>
        </p:txBody>
      </p:sp>
    </p:spTree>
    <p:extLst>
      <p:ext uri="{BB962C8B-B14F-4D97-AF65-F5344CB8AC3E}">
        <p14:creationId xmlns:p14="http://schemas.microsoft.com/office/powerpoint/2010/main" val="22606155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77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3" indent="-171443" algn="l" defTabSz="685773"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30" indent="-171443" algn="l" defTabSz="68577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17" indent="-171443" algn="l" defTabSz="68577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03" indent="-171443" algn="l" defTabSz="68577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2990" indent="-171443" algn="l" defTabSz="68577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877" indent="-171443" algn="l" defTabSz="68577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64" indent="-171443" algn="l" defTabSz="68577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51" indent="-171443" algn="l" defTabSz="68577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37" indent="-171443" algn="l" defTabSz="68577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73" rtl="0" eaLnBrk="1" latinLnBrk="0" hangingPunct="1">
        <a:defRPr sz="1350" kern="1200">
          <a:solidFill>
            <a:schemeClr val="tx1"/>
          </a:solidFill>
          <a:latin typeface="+mn-lt"/>
          <a:ea typeface="+mn-ea"/>
          <a:cs typeface="+mn-cs"/>
        </a:defRPr>
      </a:lvl1pPr>
      <a:lvl2pPr marL="342887" algn="l" defTabSz="685773" rtl="0" eaLnBrk="1" latinLnBrk="0" hangingPunct="1">
        <a:defRPr sz="1350" kern="1200">
          <a:solidFill>
            <a:schemeClr val="tx1"/>
          </a:solidFill>
          <a:latin typeface="+mn-lt"/>
          <a:ea typeface="+mn-ea"/>
          <a:cs typeface="+mn-cs"/>
        </a:defRPr>
      </a:lvl2pPr>
      <a:lvl3pPr marL="685773" algn="l" defTabSz="685773" rtl="0" eaLnBrk="1" latinLnBrk="0" hangingPunct="1">
        <a:defRPr sz="1350" kern="1200">
          <a:solidFill>
            <a:schemeClr val="tx1"/>
          </a:solidFill>
          <a:latin typeface="+mn-lt"/>
          <a:ea typeface="+mn-ea"/>
          <a:cs typeface="+mn-cs"/>
        </a:defRPr>
      </a:lvl3pPr>
      <a:lvl4pPr marL="1028660" algn="l" defTabSz="685773" rtl="0" eaLnBrk="1" latinLnBrk="0" hangingPunct="1">
        <a:defRPr sz="1350" kern="1200">
          <a:solidFill>
            <a:schemeClr val="tx1"/>
          </a:solidFill>
          <a:latin typeface="+mn-lt"/>
          <a:ea typeface="+mn-ea"/>
          <a:cs typeface="+mn-cs"/>
        </a:defRPr>
      </a:lvl4pPr>
      <a:lvl5pPr marL="1371546" algn="l" defTabSz="685773" rtl="0" eaLnBrk="1" latinLnBrk="0" hangingPunct="1">
        <a:defRPr sz="1350" kern="1200">
          <a:solidFill>
            <a:schemeClr val="tx1"/>
          </a:solidFill>
          <a:latin typeface="+mn-lt"/>
          <a:ea typeface="+mn-ea"/>
          <a:cs typeface="+mn-cs"/>
        </a:defRPr>
      </a:lvl5pPr>
      <a:lvl6pPr marL="1714433" algn="l" defTabSz="685773" rtl="0" eaLnBrk="1" latinLnBrk="0" hangingPunct="1">
        <a:defRPr sz="1350" kern="1200">
          <a:solidFill>
            <a:schemeClr val="tx1"/>
          </a:solidFill>
          <a:latin typeface="+mn-lt"/>
          <a:ea typeface="+mn-ea"/>
          <a:cs typeface="+mn-cs"/>
        </a:defRPr>
      </a:lvl6pPr>
      <a:lvl7pPr marL="2057321" algn="l" defTabSz="685773" rtl="0" eaLnBrk="1" latinLnBrk="0" hangingPunct="1">
        <a:defRPr sz="1350" kern="1200">
          <a:solidFill>
            <a:schemeClr val="tx1"/>
          </a:solidFill>
          <a:latin typeface="+mn-lt"/>
          <a:ea typeface="+mn-ea"/>
          <a:cs typeface="+mn-cs"/>
        </a:defRPr>
      </a:lvl7pPr>
      <a:lvl8pPr marL="2400207" algn="l" defTabSz="685773" rtl="0" eaLnBrk="1" latinLnBrk="0" hangingPunct="1">
        <a:defRPr sz="1350" kern="1200">
          <a:solidFill>
            <a:schemeClr val="tx1"/>
          </a:solidFill>
          <a:latin typeface="+mn-lt"/>
          <a:ea typeface="+mn-ea"/>
          <a:cs typeface="+mn-cs"/>
        </a:defRPr>
      </a:lvl8pPr>
      <a:lvl9pPr marL="2743094" algn="l" defTabSz="68577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53008" y="1756439"/>
            <a:ext cx="7232793" cy="86482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32126" cy="535611"/>
              <a:chOff x="325120" y="927110"/>
              <a:chExt cx="432126" cy="535611"/>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407562" cy="535611"/>
              </a:xfrm>
              <a:prstGeom prst="rect">
                <a:avLst/>
              </a:prstGeom>
              <a:noFill/>
            </p:spPr>
            <p:txBody>
              <a:bodyPr wrap="none" rtlCol="0">
                <a:spAutoFit/>
              </a:bodyPr>
              <a:lstStyle/>
              <a:p>
                <a:pPr defTabSz="403159"/>
                <a:r>
                  <a:rPr lang="es-MX" sz="2469" dirty="0">
                    <a:solidFill>
                      <a:prstClr val="black"/>
                    </a:solidFill>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25722" cy="535612"/>
            </a:xfrm>
            <a:prstGeom prst="rect">
              <a:avLst/>
            </a:prstGeom>
            <a:noFill/>
          </p:spPr>
          <p:txBody>
            <a:bodyPr wrap="none" rtlCol="0">
              <a:spAutoFit/>
            </a:bodyPr>
            <a:lstStyle/>
            <a:p>
              <a:pPr defTabSz="403159"/>
              <a:r>
                <a:rPr lang="es-MX" sz="2469" dirty="0">
                  <a:solidFill>
                    <a:prstClr val="black"/>
                  </a:solidFill>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25722" cy="535612"/>
            </a:xfrm>
            <a:prstGeom prst="rect">
              <a:avLst/>
            </a:prstGeom>
            <a:noFill/>
          </p:spPr>
          <p:txBody>
            <a:bodyPr wrap="none" rtlCol="0">
              <a:spAutoFit/>
            </a:bodyPr>
            <a:lstStyle/>
            <a:p>
              <a:pPr defTabSz="403159"/>
              <a:r>
                <a:rPr lang="es-MX" sz="2469" dirty="0">
                  <a:solidFill>
                    <a:prstClr val="black"/>
                  </a:solidFill>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r>
                <a:rPr lang="es-MX" sz="1587" dirty="0">
                  <a:solidFill>
                    <a:prstClr val="white"/>
                  </a:solidFill>
                  <a:latin typeface="Calibri" panose="020F0502020204030204"/>
                </a:rPr>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35612"/>
            </a:xfrm>
            <a:prstGeom prst="rect">
              <a:avLst/>
            </a:prstGeom>
            <a:noFill/>
          </p:spPr>
          <p:txBody>
            <a:bodyPr wrap="square" rtlCol="0">
              <a:spAutoFit/>
            </a:bodyPr>
            <a:lstStyle/>
            <a:p>
              <a:pPr defTabSz="403159"/>
              <a:r>
                <a:rPr lang="es-MX" sz="2469" dirty="0">
                  <a:solidFill>
                    <a:prstClr val="black"/>
                  </a:solidFill>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2" y="714322"/>
              <a:ext cx="442101" cy="535612"/>
            </a:xfrm>
            <a:prstGeom prst="rect">
              <a:avLst/>
            </a:prstGeom>
            <a:noFill/>
          </p:spPr>
          <p:txBody>
            <a:bodyPr wrap="none" rtlCol="0">
              <a:spAutoFit/>
            </a:bodyPr>
            <a:lstStyle/>
            <a:p>
              <a:pPr defTabSz="403159"/>
              <a:r>
                <a:rPr lang="es-MX" sz="2469" dirty="0">
                  <a:solidFill>
                    <a:prstClr val="black"/>
                  </a:solidFill>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658643"/>
            </a:xfrm>
            <a:prstGeom prst="rect">
              <a:avLst/>
            </a:prstGeom>
            <a:noFill/>
          </p:spPr>
          <p:txBody>
            <a:bodyPr wrap="square" rtlCol="0">
              <a:spAutoFit/>
            </a:bodyPr>
            <a:lstStyle/>
            <a:p>
              <a:pPr defTabSz="403159"/>
              <a:r>
                <a:rPr lang="es-MX" sz="1587" dirty="0">
                  <a:solidFill>
                    <a:prstClr val="black"/>
                  </a:solidFill>
                  <a:latin typeface="Calibri" panose="020F0502020204030204"/>
                </a:rPr>
                <a:t>Situación de Aprendizaje: _____________________________________________</a:t>
              </a:r>
            </a:p>
            <a:p>
              <a:pPr defTabSz="403159"/>
              <a:r>
                <a:rPr lang="es-MX" sz="1587" dirty="0">
                  <a:solidFill>
                    <a:prstClr val="black"/>
                  </a:solidFill>
                  <a:latin typeface="Calibri" panose="020F0502020204030204"/>
                </a:rPr>
                <a:t>__________________________________________________________________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50918"/>
            </a:xfrm>
            <a:prstGeom prst="rect">
              <a:avLst/>
            </a:prstGeom>
            <a:noFill/>
          </p:spPr>
          <p:txBody>
            <a:bodyPr wrap="square" rtlCol="0">
              <a:spAutoFit/>
            </a:bodyPr>
            <a:lstStyle/>
            <a:p>
              <a:pPr algn="ctr" defTabSz="403159"/>
              <a:r>
                <a:rPr lang="es-MX" sz="1411" b="1" dirty="0">
                  <a:solidFill>
                    <a:prstClr val="white"/>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38839"/>
              <a:chOff x="-75901" y="2156819"/>
              <a:chExt cx="7381107" cy="638839"/>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91887"/>
                </a:xfrm>
                <a:prstGeom prst="rect">
                  <a:avLst/>
                </a:prstGeom>
                <a:noFill/>
              </p:spPr>
              <p:txBody>
                <a:bodyPr wrap="square" rtlCol="0">
                  <a:spAutoFit/>
                </a:bodyPr>
                <a:lstStyle/>
                <a:p>
                  <a:pPr algn="ctr" defTabSz="403159"/>
                  <a:r>
                    <a:rPr lang="es-MX" sz="1235" b="1" dirty="0">
                      <a:solidFill>
                        <a:prstClr val="white"/>
                      </a:solidFill>
                      <a:latin typeface="Comic Sans MS" panose="030F0702030302020204" pitchFamily="66" charset="0"/>
                    </a:rPr>
                    <a:t>Lenguaje y</a:t>
                  </a:r>
                </a:p>
                <a:p>
                  <a:pPr algn="ctr" defTabSz="403159"/>
                  <a:r>
                    <a:rPr lang="es-MX" sz="1235" b="1" dirty="0">
                      <a:solidFill>
                        <a:prstClr val="white"/>
                      </a:solidFill>
                      <a:latin typeface="Comic Sans MS" panose="030F0702030302020204" pitchFamily="66" charset="0"/>
                    </a:rPr>
                    <a:t>comunicación</a:t>
                  </a:r>
                  <a:endParaRPr lang="es-MX" sz="1587" b="1" dirty="0">
                    <a:solidFill>
                      <a:prstClr val="white"/>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91887"/>
                </a:xfrm>
                <a:prstGeom prst="rect">
                  <a:avLst/>
                </a:prstGeom>
                <a:noFill/>
              </p:spPr>
              <p:txBody>
                <a:bodyPr wrap="square" rtlCol="0">
                  <a:spAutoFit/>
                </a:bodyPr>
                <a:lstStyle/>
                <a:p>
                  <a:pPr algn="ctr" defTabSz="403159"/>
                  <a:r>
                    <a:rPr lang="es-MX" sz="1235" b="1" dirty="0">
                      <a:solidFill>
                        <a:prstClr val="white"/>
                      </a:solidFill>
                      <a:latin typeface="Comic Sans MS" panose="030F0702030302020204" pitchFamily="66" charset="0"/>
                    </a:rPr>
                    <a:t>Pensamiento </a:t>
                  </a:r>
                </a:p>
                <a:p>
                  <a:pPr algn="ctr" defTabSz="403159"/>
                  <a:r>
                    <a:rPr lang="es-MX" sz="1235" b="1" dirty="0">
                      <a:solidFill>
                        <a:prstClr val="white"/>
                      </a:solidFill>
                      <a:latin typeface="Comic Sans MS" panose="030F0702030302020204" pitchFamily="66" charset="0"/>
                    </a:rPr>
                    <a:t>matemático</a:t>
                  </a:r>
                  <a:endParaRPr lang="es-MX" sz="1587" b="1" dirty="0">
                    <a:solidFill>
                      <a:prstClr val="white"/>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38832"/>
                <a:chOff x="-204663" y="2121401"/>
                <a:chExt cx="1892685" cy="705760"/>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76717"/>
                </a:xfrm>
                <a:prstGeom prst="rect">
                  <a:avLst/>
                </a:prstGeom>
                <a:noFill/>
              </p:spPr>
              <p:txBody>
                <a:bodyPr wrap="square" rtlCol="0">
                  <a:spAutoFit/>
                </a:bodyPr>
                <a:lstStyle/>
                <a:p>
                  <a:pPr algn="ctr" defTabSz="403159"/>
                  <a:r>
                    <a:rPr lang="es-MX" sz="970" b="1" dirty="0">
                      <a:solidFill>
                        <a:prstClr val="white"/>
                      </a:solidFill>
                      <a:latin typeface="Comic Sans MS" panose="030F0702030302020204" pitchFamily="66" charset="0"/>
                    </a:rPr>
                    <a:t>Exploración del mundo natural y social</a:t>
                  </a:r>
                  <a:endParaRPr lang="es-MX" sz="1235" b="1" dirty="0">
                    <a:solidFill>
                      <a:prstClr val="white"/>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53783"/>
                </a:xfrm>
                <a:prstGeom prst="rect">
                  <a:avLst/>
                </a:prstGeom>
                <a:noFill/>
              </p:spPr>
              <p:txBody>
                <a:bodyPr wrap="square" rtlCol="0">
                  <a:spAutoFit/>
                </a:bodyPr>
                <a:lstStyle/>
                <a:p>
                  <a:pPr algn="ctr" defTabSz="403159"/>
                  <a:r>
                    <a:rPr lang="es-MX" sz="1235" b="1" dirty="0">
                      <a:solidFill>
                        <a:prstClr val="white"/>
                      </a:solidFill>
                      <a:latin typeface="Comic Sans MS" panose="030F0702030302020204" pitchFamily="66" charset="0"/>
                    </a:rPr>
                    <a:t>Artes</a:t>
                  </a:r>
                  <a:endParaRPr lang="es-MX" sz="1587" b="1" dirty="0">
                    <a:solidFill>
                      <a:prstClr val="white"/>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91887"/>
                </a:xfrm>
                <a:prstGeom prst="rect">
                  <a:avLst/>
                </a:prstGeom>
                <a:noFill/>
              </p:spPr>
              <p:txBody>
                <a:bodyPr wrap="square" rtlCol="0">
                  <a:spAutoFit/>
                </a:bodyPr>
                <a:lstStyle/>
                <a:p>
                  <a:pPr algn="ctr" defTabSz="403159"/>
                  <a:r>
                    <a:rPr lang="es-MX" sz="1235" b="1" dirty="0">
                      <a:solidFill>
                        <a:prstClr val="white"/>
                      </a:solidFill>
                      <a:latin typeface="Comic Sans MS" panose="030F0702030302020204" pitchFamily="66" charset="0"/>
                    </a:rPr>
                    <a:t>Educación </a:t>
                  </a:r>
                </a:p>
                <a:p>
                  <a:pPr algn="ctr" defTabSz="403159"/>
                  <a:r>
                    <a:rPr lang="es-MX" sz="1235" b="1" dirty="0">
                      <a:solidFill>
                        <a:prstClr val="white"/>
                      </a:solidFill>
                      <a:latin typeface="Comic Sans MS" panose="030F0702030302020204" pitchFamily="66" charset="0"/>
                    </a:rPr>
                    <a:t>Física</a:t>
                  </a:r>
                  <a:endParaRPr lang="es-MX" sz="1587" b="1" dirty="0">
                    <a:solidFill>
                      <a:prstClr val="white"/>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89705"/>
                </a:xfrm>
                <a:prstGeom prst="rect">
                  <a:avLst/>
                </a:prstGeom>
                <a:noFill/>
              </p:spPr>
              <p:txBody>
                <a:bodyPr wrap="square" rtlCol="0">
                  <a:spAutoFit/>
                </a:bodyPr>
                <a:lstStyle/>
                <a:p>
                  <a:pPr algn="ctr" defTabSz="403159"/>
                  <a:r>
                    <a:rPr lang="es-MX" sz="970" b="1" dirty="0">
                      <a:solidFill>
                        <a:prstClr val="white"/>
                      </a:solidFill>
                      <a:latin typeface="Comic Sans MS" panose="030F0702030302020204" pitchFamily="66" charset="0"/>
                    </a:rPr>
                    <a:t>Educación Socioemocional</a:t>
                  </a:r>
                  <a:endParaRPr lang="es-MX" sz="1235" b="1" dirty="0">
                    <a:solidFill>
                      <a:prstClr val="white"/>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81677"/>
              </a:xfrm>
              <a:prstGeom prst="rect">
                <a:avLst/>
              </a:prstGeom>
              <a:noFill/>
            </p:spPr>
            <p:txBody>
              <a:bodyPr wrap="square" rtlCol="0">
                <a:spAutoFit/>
              </a:bodyPr>
              <a:lstStyle/>
              <a:p>
                <a:pPr defTabSz="403159"/>
                <a:r>
                  <a:rPr lang="es-MX" sz="1411" dirty="0">
                    <a:solidFill>
                      <a:prstClr val="black"/>
                    </a:solidFill>
                    <a:latin typeface="Comic Sans MS" panose="030F0702030302020204" pitchFamily="66" charset="0"/>
                  </a:rPr>
                  <a:t>La jornada de trabajo fue</a:t>
                </a:r>
                <a:r>
                  <a:rPr lang="es-MX" sz="1587" dirty="0">
                    <a:solidFill>
                      <a:prstClr val="black"/>
                    </a:solidFill>
                    <a:latin typeface="Calibri" panose="020F0502020204030204"/>
                  </a:rPr>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20233"/>
              </a:xfrm>
              <a:prstGeom prst="rect">
                <a:avLst/>
              </a:prstGeom>
              <a:noFill/>
            </p:spPr>
            <p:txBody>
              <a:bodyPr wrap="square" rtlCol="0">
                <a:spAutoFit/>
              </a:bodyPr>
              <a:lstStyle/>
              <a:p>
                <a:pPr defTabSz="403159"/>
                <a:r>
                  <a:rPr lang="es-MX" sz="1235" dirty="0">
                    <a:solidFill>
                      <a:prstClr val="black"/>
                    </a:solidFill>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1" cy="320233"/>
              </a:xfrm>
              <a:prstGeom prst="rect">
                <a:avLst/>
              </a:prstGeom>
              <a:noFill/>
            </p:spPr>
            <p:txBody>
              <a:bodyPr wrap="square" rtlCol="0">
                <a:spAutoFit/>
              </a:bodyPr>
              <a:lstStyle/>
              <a:p>
                <a:pPr defTabSz="403159"/>
                <a:r>
                  <a:rPr lang="es-MX" sz="1235" dirty="0">
                    <a:solidFill>
                      <a:prstClr val="black"/>
                    </a:solidFill>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5" y="2894967"/>
                <a:ext cx="914401" cy="320233"/>
              </a:xfrm>
              <a:prstGeom prst="rect">
                <a:avLst/>
              </a:prstGeom>
              <a:noFill/>
            </p:spPr>
            <p:txBody>
              <a:bodyPr wrap="square" rtlCol="0">
                <a:spAutoFit/>
              </a:bodyPr>
              <a:lstStyle/>
              <a:p>
                <a:pPr defTabSz="403159"/>
                <a:r>
                  <a:rPr lang="es-MX" sz="1235" dirty="0">
                    <a:solidFill>
                      <a:prstClr val="black"/>
                    </a:solidFill>
                    <a:latin typeface="Comic Sans MS" panose="030F0702030302020204" pitchFamily="66" charset="0"/>
                  </a:rPr>
                  <a:t>Regular</a:t>
                </a:r>
                <a:endParaRPr lang="es-MX" sz="970" dirty="0">
                  <a:solidFill>
                    <a:prstClr val="black"/>
                  </a:solidFill>
                  <a:latin typeface="Calibri" panose="020F0502020204030204"/>
                </a:endParaRPr>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1" cy="320233"/>
              </a:xfrm>
              <a:prstGeom prst="rect">
                <a:avLst/>
              </a:prstGeom>
              <a:noFill/>
            </p:spPr>
            <p:txBody>
              <a:bodyPr wrap="square" rtlCol="0">
                <a:spAutoFit/>
              </a:bodyPr>
              <a:lstStyle/>
              <a:p>
                <a:pPr defTabSz="403159"/>
                <a:r>
                  <a:rPr lang="es-MX" sz="1235" dirty="0">
                    <a:solidFill>
                      <a:prstClr val="black"/>
                    </a:solidFill>
                    <a:latin typeface="Comic Sans MS" panose="030F0702030302020204" pitchFamily="66" charset="0"/>
                  </a:rPr>
                  <a:t>Mala</a:t>
                </a:r>
                <a:endParaRPr lang="es-MX" sz="1235" dirty="0">
                  <a:solidFill>
                    <a:prstClr val="black"/>
                  </a:solidFill>
                  <a:latin typeface="Calibri" panose="020F0502020204030204"/>
                </a:endParaRPr>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943464" cy="1849947"/>
              <a:chOff x="-104586" y="3258293"/>
              <a:chExt cx="7943464" cy="1849947"/>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50918"/>
                </a:xfrm>
                <a:prstGeom prst="rect">
                  <a:avLst/>
                </a:prstGeom>
                <a:noFill/>
              </p:spPr>
              <p:txBody>
                <a:bodyPr wrap="square" rtlCol="0">
                  <a:spAutoFit/>
                </a:bodyPr>
                <a:lstStyle/>
                <a:p>
                  <a:pPr algn="ctr" defTabSz="403159"/>
                  <a:r>
                    <a:rPr lang="es-MX" sz="1411" b="1" dirty="0">
                      <a:solidFill>
                        <a:prstClr val="white"/>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89764"/>
              </a:xfrm>
              <a:prstGeom prst="rect">
                <a:avLst/>
              </a:prstGeom>
              <a:noFill/>
            </p:spPr>
            <p:txBody>
              <a:bodyPr wrap="square" rtlCol="0">
                <a:spAutoFit/>
              </a:bodyPr>
              <a:lstStyle/>
              <a:p>
                <a:pPr defTabSz="403159"/>
                <a:r>
                  <a:rPr lang="es-MX" sz="1235" dirty="0">
                    <a:solidFill>
                      <a:prstClr val="black"/>
                    </a:solidFill>
                    <a:latin typeface="Comic Sans MS" panose="030F0702030302020204" pitchFamily="66" charset="0"/>
                  </a:rPr>
                  <a:t>      </a:t>
                </a:r>
                <a:r>
                  <a:rPr lang="es-MX" sz="1058" dirty="0">
                    <a:solidFill>
                      <a:prstClr val="black"/>
                    </a:solidFill>
                    <a:latin typeface="Comic Sans MS" panose="030F0702030302020204" pitchFamily="66" charset="0"/>
                  </a:rPr>
                  <a:t>Logro de los aprendizajes esperados </a:t>
                </a:r>
                <a:endParaRPr lang="es-MX" sz="1235" dirty="0">
                  <a:solidFill>
                    <a:prstClr val="black"/>
                  </a:solidFill>
                  <a:latin typeface="Comic Sans MS" panose="030F0702030302020204" pitchFamily="66" charset="0"/>
                </a:endParaRPr>
              </a:p>
              <a:p>
                <a:pPr defTabSz="403159"/>
                <a:r>
                  <a:rPr lang="es-MX" sz="1235" dirty="0">
                    <a:solidFill>
                      <a:prstClr val="black"/>
                    </a:solidFill>
                    <a:latin typeface="Comic Sans MS" panose="030F0702030302020204" pitchFamily="66" charset="0"/>
                  </a:rPr>
                  <a:t>      </a:t>
                </a:r>
                <a:r>
                  <a:rPr lang="es-MX" sz="1058" dirty="0">
                    <a:solidFill>
                      <a:prstClr val="black"/>
                    </a:solidFill>
                    <a:latin typeface="Comic Sans MS" panose="030F0702030302020204" pitchFamily="66" charset="0"/>
                  </a:rPr>
                  <a:t>Materiales educativos adecuados</a:t>
                </a:r>
              </a:p>
              <a:p>
                <a:pPr defTabSz="403159"/>
                <a:r>
                  <a:rPr lang="es-MX" sz="1058" dirty="0">
                    <a:solidFill>
                      <a:prstClr val="black"/>
                    </a:solidFill>
                    <a:latin typeface="Comic Sans MS" panose="030F0702030302020204" pitchFamily="66" charset="0"/>
                  </a:rPr>
                  <a:t>       Nivel de complejidad adecuado </a:t>
                </a:r>
              </a:p>
              <a:p>
                <a:pPr defTabSz="403159"/>
                <a:r>
                  <a:rPr lang="es-MX" sz="1058" dirty="0">
                    <a:solidFill>
                      <a:prstClr val="black"/>
                    </a:solidFill>
                    <a:latin typeface="Comic Sans MS" panose="030F0702030302020204" pitchFamily="66" charset="0"/>
                  </a:rPr>
                  <a:t>       Organización adecuada</a:t>
                </a:r>
              </a:p>
              <a:p>
                <a:pPr defTabSz="403159"/>
                <a:r>
                  <a:rPr lang="es-MX" sz="1058" dirty="0">
                    <a:solidFill>
                      <a:prstClr val="black"/>
                    </a:solidFill>
                    <a:latin typeface="Comic Sans MS" panose="030F0702030302020204" pitchFamily="66" charset="0"/>
                  </a:rPr>
                  <a:t>       Tiempo planeado correctamente</a:t>
                </a:r>
              </a:p>
              <a:p>
                <a:pPr defTabSz="403159"/>
                <a:r>
                  <a:rPr lang="es-MX" sz="1058" dirty="0">
                    <a:solidFill>
                      <a:prstClr val="black"/>
                    </a:solidFill>
                    <a:latin typeface="Comic Sans MS" panose="030F0702030302020204" pitchFamily="66" charset="0"/>
                  </a:rPr>
                  <a:t>       Actividades planeadas conforme a lo planeado </a:t>
                </a:r>
              </a:p>
              <a:p>
                <a:pPr defTabSz="403159"/>
                <a:endParaRPr lang="es-MX" sz="1235" dirty="0">
                  <a:solidFill>
                    <a:prstClr val="black"/>
                  </a:solidFill>
                  <a:latin typeface="Calibri" panose="020F0502020204030204"/>
                </a:endParaRPr>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362795" y="3597662"/>
                <a:ext cx="4476083" cy="1120377"/>
              </a:xfrm>
              <a:prstGeom prst="rect">
                <a:avLst/>
              </a:prstGeom>
              <a:noFill/>
            </p:spPr>
            <p:txBody>
              <a:bodyPr wrap="square" rtlCol="0">
                <a:spAutoFit/>
              </a:bodyPr>
              <a:lstStyle/>
              <a:p>
                <a:pPr algn="ctr" defTabSz="403159"/>
                <a:r>
                  <a:rPr lang="es-MX" sz="970" dirty="0">
                    <a:solidFill>
                      <a:prstClr val="black"/>
                    </a:solidFill>
                    <a:latin typeface="Comic Sans MS" panose="030F0702030302020204" pitchFamily="66" charset="0"/>
                  </a:rPr>
                  <a:t>Observaciones</a:t>
                </a:r>
              </a:p>
              <a:p>
                <a:pPr algn="ctr" defTabSz="403159"/>
                <a:endParaRPr lang="es-MX" sz="970" dirty="0">
                  <a:solidFill>
                    <a:prstClr val="black"/>
                  </a:solidFill>
                  <a:latin typeface="Comic Sans MS" panose="030F0702030302020204" pitchFamily="66" charset="0"/>
                </a:endParaRPr>
              </a:p>
              <a:p>
                <a:pPr algn="ctr" defTabSz="403159"/>
                <a:r>
                  <a:rPr lang="es-MX" sz="970" dirty="0">
                    <a:solidFill>
                      <a:prstClr val="black"/>
                    </a:solidFill>
                    <a:latin typeface="Comic Sans MS" panose="030F0702030302020204" pitchFamily="66" charset="0"/>
                  </a:rPr>
                  <a:t>La duración de la actividad se pensó que se haría por mas tiempo, pero los tiempos de la música y baile fueron cortos, pues antes no se habían aplicado actividades de este tipo, fue una experiencia más. </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404991"/>
              <a:chOff x="-106905" y="4811173"/>
              <a:chExt cx="8142075" cy="1404991"/>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26897"/>
                <a:chOff x="-91265" y="1649223"/>
                <a:chExt cx="8142075" cy="426897"/>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50918"/>
                </a:xfrm>
                <a:prstGeom prst="rect">
                  <a:avLst/>
                </a:prstGeom>
                <a:noFill/>
              </p:spPr>
              <p:txBody>
                <a:bodyPr wrap="square" rtlCol="0">
                  <a:spAutoFit/>
                </a:bodyPr>
                <a:lstStyle/>
                <a:p>
                  <a:pPr algn="ctr" defTabSz="403159"/>
                  <a:r>
                    <a:rPr lang="es-MX" sz="1411" b="1" dirty="0">
                      <a:solidFill>
                        <a:prstClr val="white"/>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27812"/>
              </a:xfrm>
              <a:prstGeom prst="rect">
                <a:avLst/>
              </a:prstGeom>
              <a:noFill/>
            </p:spPr>
            <p:txBody>
              <a:bodyPr wrap="square" rtlCol="0">
                <a:spAutoFit/>
              </a:bodyPr>
              <a:lstStyle/>
              <a:p>
                <a:pPr algn="just" defTabSz="403159"/>
                <a:endParaRPr lang="es-MX" sz="1058" dirty="0">
                  <a:solidFill>
                    <a:prstClr val="black"/>
                  </a:solidFill>
                  <a:latin typeface="Comic Sans MS" panose="030F0702030302020204" pitchFamily="66" charset="0"/>
                </a:endParaRPr>
              </a:p>
              <a:p>
                <a:pPr algn="just" defTabSz="403159"/>
                <a:r>
                  <a:rPr lang="es-MX" sz="1058" dirty="0">
                    <a:solidFill>
                      <a:prstClr val="black"/>
                    </a:solidFill>
                    <a:latin typeface="Comic Sans MS" panose="030F0702030302020204" pitchFamily="66" charset="0"/>
                  </a:rPr>
                  <a:t>Interés en las actividades</a:t>
                </a:r>
                <a:endParaRPr lang="es-MX" sz="1235" dirty="0">
                  <a:solidFill>
                    <a:prstClr val="black"/>
                  </a:solidFill>
                  <a:latin typeface="Comic Sans MS" panose="030F0702030302020204" pitchFamily="66" charset="0"/>
                </a:endParaRPr>
              </a:p>
              <a:p>
                <a:pPr algn="just" defTabSz="403159"/>
                <a:r>
                  <a:rPr lang="es-MX" sz="1058" dirty="0">
                    <a:solidFill>
                      <a:prstClr val="black"/>
                    </a:solidFill>
                    <a:latin typeface="Comic Sans MS" panose="030F0702030302020204" pitchFamily="66" charset="0"/>
                  </a:rPr>
                  <a:t>Participación de la manera esperada</a:t>
                </a:r>
              </a:p>
              <a:p>
                <a:pPr algn="just" defTabSz="403159"/>
                <a:r>
                  <a:rPr lang="es-MX" sz="1058" dirty="0">
                    <a:solidFill>
                      <a:prstClr val="black"/>
                    </a:solidFill>
                    <a:latin typeface="Comic Sans MS" panose="030F0702030302020204" pitchFamily="66" charset="0"/>
                  </a:rPr>
                  <a:t>Adaptación a la organización establecida</a:t>
                </a:r>
              </a:p>
              <a:p>
                <a:pPr algn="just" defTabSz="403159"/>
                <a:r>
                  <a:rPr lang="es-MX" sz="1058" dirty="0">
                    <a:solidFill>
                      <a:prstClr val="black"/>
                    </a:solidFill>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5" cy="473950"/>
              </a:xfrm>
              <a:prstGeom prst="rect">
                <a:avLst/>
              </a:prstGeom>
              <a:noFill/>
            </p:spPr>
            <p:txBody>
              <a:bodyPr wrap="square" rtlCol="0">
                <a:spAutoFit/>
              </a:bodyPr>
              <a:lstStyle/>
              <a:p>
                <a:pPr algn="ctr" defTabSz="403159"/>
                <a:r>
                  <a:rPr lang="es-MX" sz="1058" dirty="0">
                    <a:solidFill>
                      <a:prstClr val="black"/>
                    </a:solidFill>
                    <a:latin typeface="Comic Sans MS" panose="030F0702030302020204" pitchFamily="66" charset="0"/>
                  </a:rPr>
                  <a:t>Todos   Algunos  Pocos   Ninguno</a:t>
                </a:r>
              </a:p>
              <a:p>
                <a:pPr algn="ctr" defTabSz="403159"/>
                <a:endParaRPr lang="es-MX" sz="1058" dirty="0">
                  <a:solidFill>
                    <a:prstClr val="black"/>
                  </a:solidFill>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66018"/>
              <a:chOff x="-128950" y="1710038"/>
              <a:chExt cx="8066405" cy="366018"/>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50918"/>
              </a:xfrm>
              <a:prstGeom prst="rect">
                <a:avLst/>
              </a:prstGeom>
              <a:noFill/>
            </p:spPr>
            <p:txBody>
              <a:bodyPr wrap="square" rtlCol="0">
                <a:spAutoFit/>
              </a:bodyPr>
              <a:lstStyle/>
              <a:p>
                <a:pPr algn="ctr" defTabSz="403159"/>
                <a:r>
                  <a:rPr lang="es-MX" sz="1411" b="1" dirty="0">
                    <a:solidFill>
                      <a:prstClr val="white"/>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97054"/>
            </a:xfrm>
            <a:prstGeom prst="rect">
              <a:avLst/>
            </a:prstGeom>
            <a:noFill/>
          </p:spPr>
          <p:txBody>
            <a:bodyPr wrap="square" rtlCol="0">
              <a:spAutoFit/>
            </a:bodyPr>
            <a:lstStyle/>
            <a:p>
              <a:pPr algn="just" defTabSz="403159"/>
              <a:endParaRPr lang="es-MX" sz="1058" dirty="0">
                <a:solidFill>
                  <a:prstClr val="black"/>
                </a:solidFill>
                <a:latin typeface="Comic Sans MS" panose="030F0702030302020204" pitchFamily="66" charset="0"/>
              </a:endParaRPr>
            </a:p>
            <a:p>
              <a:pPr algn="just" defTabSz="403159"/>
              <a:r>
                <a:rPr lang="es-MX" sz="1058" dirty="0">
                  <a:solidFill>
                    <a:prstClr val="black"/>
                  </a:solidFill>
                  <a:latin typeface="Comic Sans MS" panose="030F0702030302020204" pitchFamily="66" charset="0"/>
                </a:rPr>
                <a:t>Rescato los conocimientos previos</a:t>
              </a:r>
              <a:endParaRPr lang="es-MX" sz="1235" dirty="0">
                <a:solidFill>
                  <a:prstClr val="black"/>
                </a:solidFill>
                <a:latin typeface="Comic Sans MS" panose="030F0702030302020204" pitchFamily="66" charset="0"/>
              </a:endParaRPr>
            </a:p>
            <a:p>
              <a:pPr algn="just" defTabSz="403159"/>
              <a:r>
                <a:rPr lang="es-MX" sz="1058" dirty="0">
                  <a:solidFill>
                    <a:prstClr val="black"/>
                  </a:solidFill>
                  <a:latin typeface="Comic Sans MS" panose="030F0702030302020204" pitchFamily="66" charset="0"/>
                </a:rPr>
                <a:t>Identifico y actúa conforme a las necesidades e intereses de los alumnos  </a:t>
              </a:r>
            </a:p>
            <a:p>
              <a:pPr algn="just" defTabSz="403159"/>
              <a:r>
                <a:rPr lang="es-MX" sz="1058" dirty="0">
                  <a:solidFill>
                    <a:prstClr val="black"/>
                  </a:solidFill>
                  <a:latin typeface="Comic Sans MS" panose="030F0702030302020204" pitchFamily="66" charset="0"/>
                </a:rPr>
                <a:t>Fomento la participación de todos los alumnos </a:t>
              </a:r>
            </a:p>
            <a:p>
              <a:pPr algn="just" defTabSz="403159"/>
              <a:r>
                <a:rPr lang="es-MX" sz="1058" dirty="0">
                  <a:solidFill>
                    <a:prstClr val="black"/>
                  </a:solidFill>
                  <a:latin typeface="Comic Sans MS" panose="030F0702030302020204" pitchFamily="66" charset="0"/>
                </a:rPr>
                <a:t>Otorgo consignas claras</a:t>
              </a:r>
            </a:p>
            <a:p>
              <a:pPr algn="just" defTabSz="403159"/>
              <a:r>
                <a:rPr lang="es-MX" sz="1058" dirty="0">
                  <a:solidFill>
                    <a:prstClr val="black"/>
                  </a:solidFill>
                  <a:latin typeface="Comic Sans MS" panose="030F0702030302020204" pitchFamily="66" charset="0"/>
                </a:rPr>
                <a:t>Intervengo adecuadamente</a:t>
              </a:r>
            </a:p>
            <a:p>
              <a:pPr algn="just" defTabSz="403159"/>
              <a:r>
                <a:rPr lang="es-MX" sz="1058" dirty="0">
                  <a:solidFill>
                    <a:prstClr val="black"/>
                  </a:solidFill>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73950"/>
              </a:xfrm>
              <a:prstGeom prst="rect">
                <a:avLst/>
              </a:prstGeom>
              <a:noFill/>
            </p:spPr>
            <p:txBody>
              <a:bodyPr wrap="square" rtlCol="0">
                <a:spAutoFit/>
              </a:bodyPr>
              <a:lstStyle/>
              <a:p>
                <a:pPr algn="ctr" defTabSz="403159"/>
                <a:r>
                  <a:rPr lang="es-MX" sz="1058" dirty="0">
                    <a:solidFill>
                      <a:prstClr val="black"/>
                    </a:solidFill>
                    <a:latin typeface="Comic Sans MS" panose="030F0702030302020204" pitchFamily="66" charset="0"/>
                  </a:rPr>
                  <a:t>     Si            No   </a:t>
                </a:r>
              </a:p>
              <a:p>
                <a:pPr algn="ctr" defTabSz="403159"/>
                <a:endParaRPr lang="es-MX" sz="1058" dirty="0">
                  <a:solidFill>
                    <a:prstClr val="black"/>
                  </a:solidFill>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89329"/>
            </a:xfrm>
            <a:prstGeom prst="rect">
              <a:avLst/>
            </a:prstGeom>
            <a:noFill/>
          </p:spPr>
          <p:txBody>
            <a:bodyPr wrap="square" rtlCol="0">
              <a:spAutoFit/>
            </a:bodyPr>
            <a:lstStyle/>
            <a:p>
              <a:pPr algn="ctr" defTabSz="403159"/>
              <a:r>
                <a:rPr lang="es-MX" sz="1058" dirty="0">
                  <a:solidFill>
                    <a:prstClr val="white"/>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19" cy="1089547"/>
            </a:xfrm>
            <a:prstGeom prst="rect">
              <a:avLst/>
            </a:prstGeom>
            <a:noFill/>
          </p:spPr>
          <p:txBody>
            <a:bodyPr wrap="square">
              <a:spAutoFit/>
            </a:bodyPr>
            <a:lstStyle/>
            <a:p>
              <a:pPr algn="ctr" defTabSz="403159"/>
              <a:r>
                <a:rPr lang="es-MX" sz="1411" dirty="0">
                  <a:solidFill>
                    <a:prstClr val="white"/>
                  </a:solidFill>
                  <a:latin typeface="Comic Sans MS" panose="030F0702030302020204" pitchFamily="66" charset="0"/>
                </a:rPr>
                <a:t>Se logro la actividad con éxito, los niños cuando vieron el material ya querían trabajar con las esferas para ponerlas en el pino de navidad. </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r>
                <a:rPr lang="es-MX" sz="1411" dirty="0">
                  <a:solidFill>
                    <a:prstClr val="white"/>
                  </a:solidFill>
                  <a:latin typeface="Calibri" panose="020F0502020204030204"/>
                </a:rPr>
                <a:t>Los videos no son los que se esperaba, pues no se esperaba que fallara el celular al momento de grabar, me decía memoria llena, se borraron cosas para grabar pero aun asi no se logro.</a:t>
              </a:r>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89329"/>
            </a:xfrm>
            <a:prstGeom prst="rect">
              <a:avLst/>
            </a:prstGeom>
            <a:noFill/>
          </p:spPr>
          <p:txBody>
            <a:bodyPr wrap="square" rtlCol="0">
              <a:spAutoFit/>
            </a:bodyPr>
            <a:lstStyle/>
            <a:p>
              <a:pPr algn="ctr" defTabSz="403159"/>
              <a:r>
                <a:rPr lang="es-MX" sz="1058" dirty="0">
                  <a:solidFill>
                    <a:prstClr val="white"/>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19" cy="381676"/>
            </a:xfrm>
            <a:prstGeom prst="rect">
              <a:avLst/>
            </a:prstGeom>
            <a:noFill/>
          </p:spPr>
          <p:txBody>
            <a:bodyPr wrap="square">
              <a:spAutoFit/>
            </a:bodyPr>
            <a:lstStyle/>
            <a:p>
              <a:pPr algn="ctr" defTabSz="403159"/>
              <a:endParaRPr lang="es-MX" sz="1587" dirty="0">
                <a:solidFill>
                  <a:prstClr val="white"/>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957418" y="1717425"/>
            <a:ext cx="562456" cy="1071249"/>
          </a:xfrm>
          <a:prstGeom prst="rect">
            <a:avLst/>
          </a:prstGeom>
        </p:spPr>
      </p:pic>
      <p:sp>
        <p:nvSpPr>
          <p:cNvPr id="3" name="CuadroTexto 2">
            <a:extLst>
              <a:ext uri="{FF2B5EF4-FFF2-40B4-BE49-F238E27FC236}">
                <a16:creationId xmlns:a16="http://schemas.microsoft.com/office/drawing/2014/main" id="{AAF6AA19-2695-407D-9208-7201C231AA51}"/>
              </a:ext>
            </a:extLst>
          </p:cNvPr>
          <p:cNvSpPr txBox="1"/>
          <p:nvPr/>
        </p:nvSpPr>
        <p:spPr>
          <a:xfrm>
            <a:off x="463212" y="1889283"/>
            <a:ext cx="1887154" cy="336567"/>
          </a:xfrm>
          <a:prstGeom prst="rect">
            <a:avLst/>
          </a:prstGeom>
          <a:noFill/>
        </p:spPr>
        <p:txBody>
          <a:bodyPr wrap="square" rtlCol="0">
            <a:spAutoFit/>
          </a:bodyPr>
          <a:lstStyle/>
          <a:p>
            <a:pPr defTabSz="403159"/>
            <a:r>
              <a:rPr lang="es-MX" sz="1587" dirty="0">
                <a:solidFill>
                  <a:prstClr val="black"/>
                </a:solidFill>
                <a:latin typeface="Calibri" panose="020F0502020204030204"/>
              </a:rPr>
              <a:t>16             12          20</a:t>
            </a:r>
          </a:p>
        </p:txBody>
      </p:sp>
      <p:sp>
        <p:nvSpPr>
          <p:cNvPr id="127" name="CuadroTexto 126">
            <a:extLst>
              <a:ext uri="{FF2B5EF4-FFF2-40B4-BE49-F238E27FC236}">
                <a16:creationId xmlns:a16="http://schemas.microsoft.com/office/drawing/2014/main" id="{BBC485EA-A806-47A0-8E06-B2022B8515A2}"/>
              </a:ext>
            </a:extLst>
          </p:cNvPr>
          <p:cNvSpPr txBox="1"/>
          <p:nvPr/>
        </p:nvSpPr>
        <p:spPr>
          <a:xfrm>
            <a:off x="1592721" y="2829731"/>
            <a:ext cx="4082953" cy="336567"/>
          </a:xfrm>
          <a:prstGeom prst="rect">
            <a:avLst/>
          </a:prstGeom>
          <a:noFill/>
        </p:spPr>
        <p:txBody>
          <a:bodyPr wrap="square" rtlCol="0">
            <a:spAutoFit/>
          </a:bodyPr>
          <a:lstStyle/>
          <a:p>
            <a:pPr defTabSz="403159"/>
            <a:r>
              <a:rPr lang="es-MX" sz="1587" dirty="0">
                <a:solidFill>
                  <a:prstClr val="black"/>
                </a:solidFill>
                <a:latin typeface="Calibri" panose="020F0502020204030204"/>
              </a:rPr>
              <a:t>La música y yo, Expresándome con el cuerpo </a:t>
            </a:r>
          </a:p>
        </p:txBody>
      </p:sp>
      <p:sp>
        <p:nvSpPr>
          <p:cNvPr id="9" name="Elipse 8">
            <a:extLst>
              <a:ext uri="{FF2B5EF4-FFF2-40B4-BE49-F238E27FC236}">
                <a16:creationId xmlns:a16="http://schemas.microsoft.com/office/drawing/2014/main" id="{B7829DD8-84D2-4EC2-AE76-CEDA33523D31}"/>
              </a:ext>
            </a:extLst>
          </p:cNvPr>
          <p:cNvSpPr/>
          <p:nvPr/>
        </p:nvSpPr>
        <p:spPr>
          <a:xfrm>
            <a:off x="3803463" y="3806012"/>
            <a:ext cx="257339" cy="246106"/>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29" name="Elipse 128">
            <a:extLst>
              <a:ext uri="{FF2B5EF4-FFF2-40B4-BE49-F238E27FC236}">
                <a16:creationId xmlns:a16="http://schemas.microsoft.com/office/drawing/2014/main" id="{250FB52D-8D96-4E40-A52B-DA24A605EC3D}"/>
              </a:ext>
            </a:extLst>
          </p:cNvPr>
          <p:cNvSpPr/>
          <p:nvPr/>
        </p:nvSpPr>
        <p:spPr>
          <a:xfrm>
            <a:off x="3757068" y="4454398"/>
            <a:ext cx="257339" cy="246106"/>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31" name="Elipse 130">
            <a:extLst>
              <a:ext uri="{FF2B5EF4-FFF2-40B4-BE49-F238E27FC236}">
                <a16:creationId xmlns:a16="http://schemas.microsoft.com/office/drawing/2014/main" id="{AE67C9B5-E4C7-4BD4-8AC6-538E1A6E347E}"/>
              </a:ext>
            </a:extLst>
          </p:cNvPr>
          <p:cNvSpPr/>
          <p:nvPr/>
        </p:nvSpPr>
        <p:spPr>
          <a:xfrm>
            <a:off x="147634" y="5303409"/>
            <a:ext cx="109086" cy="14326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33" name="Elipse 132">
            <a:extLst>
              <a:ext uri="{FF2B5EF4-FFF2-40B4-BE49-F238E27FC236}">
                <a16:creationId xmlns:a16="http://schemas.microsoft.com/office/drawing/2014/main" id="{5B7C784C-83E8-4E90-8EF4-F695CD59ED64}"/>
              </a:ext>
            </a:extLst>
          </p:cNvPr>
          <p:cNvSpPr/>
          <p:nvPr/>
        </p:nvSpPr>
        <p:spPr>
          <a:xfrm>
            <a:off x="162679" y="5489218"/>
            <a:ext cx="109086" cy="14326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34" name="Elipse 133">
            <a:extLst>
              <a:ext uri="{FF2B5EF4-FFF2-40B4-BE49-F238E27FC236}">
                <a16:creationId xmlns:a16="http://schemas.microsoft.com/office/drawing/2014/main" id="{E457DD52-1D70-410F-994D-0A90873E6892}"/>
              </a:ext>
            </a:extLst>
          </p:cNvPr>
          <p:cNvSpPr/>
          <p:nvPr/>
        </p:nvSpPr>
        <p:spPr>
          <a:xfrm>
            <a:off x="172937" y="5658810"/>
            <a:ext cx="109086" cy="14326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54" name="Elipse 153">
            <a:extLst>
              <a:ext uri="{FF2B5EF4-FFF2-40B4-BE49-F238E27FC236}">
                <a16:creationId xmlns:a16="http://schemas.microsoft.com/office/drawing/2014/main" id="{60251B59-3BEE-42DE-8FCD-F3D238576E0C}"/>
              </a:ext>
            </a:extLst>
          </p:cNvPr>
          <p:cNvSpPr/>
          <p:nvPr/>
        </p:nvSpPr>
        <p:spPr>
          <a:xfrm>
            <a:off x="172937" y="5826520"/>
            <a:ext cx="109086" cy="14326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56" name="Elipse 155">
            <a:extLst>
              <a:ext uri="{FF2B5EF4-FFF2-40B4-BE49-F238E27FC236}">
                <a16:creationId xmlns:a16="http://schemas.microsoft.com/office/drawing/2014/main" id="{184D8B66-9D36-4CA0-8FE2-B08B2CBD8800}"/>
              </a:ext>
            </a:extLst>
          </p:cNvPr>
          <p:cNvSpPr/>
          <p:nvPr/>
        </p:nvSpPr>
        <p:spPr>
          <a:xfrm>
            <a:off x="175503" y="6148435"/>
            <a:ext cx="109086" cy="14326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57" name="Elipse 156">
            <a:extLst>
              <a:ext uri="{FF2B5EF4-FFF2-40B4-BE49-F238E27FC236}">
                <a16:creationId xmlns:a16="http://schemas.microsoft.com/office/drawing/2014/main" id="{338D4026-302C-4983-9CE2-C27C05F5BDBD}"/>
              </a:ext>
            </a:extLst>
          </p:cNvPr>
          <p:cNvSpPr/>
          <p:nvPr/>
        </p:nvSpPr>
        <p:spPr>
          <a:xfrm>
            <a:off x="5459757" y="8101520"/>
            <a:ext cx="109086" cy="14326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58" name="Elipse 157">
            <a:extLst>
              <a:ext uri="{FF2B5EF4-FFF2-40B4-BE49-F238E27FC236}">
                <a16:creationId xmlns:a16="http://schemas.microsoft.com/office/drawing/2014/main" id="{F9C14C35-3A60-4674-9E78-6B04F6F96196}"/>
              </a:ext>
            </a:extLst>
          </p:cNvPr>
          <p:cNvSpPr/>
          <p:nvPr/>
        </p:nvSpPr>
        <p:spPr>
          <a:xfrm>
            <a:off x="4585594" y="7463795"/>
            <a:ext cx="109086" cy="14326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59" name="Elipse 158">
            <a:extLst>
              <a:ext uri="{FF2B5EF4-FFF2-40B4-BE49-F238E27FC236}">
                <a16:creationId xmlns:a16="http://schemas.microsoft.com/office/drawing/2014/main" id="{3DC9E584-E7B3-4D48-A1A0-DBE6EF044DA8}"/>
              </a:ext>
            </a:extLst>
          </p:cNvPr>
          <p:cNvSpPr/>
          <p:nvPr/>
        </p:nvSpPr>
        <p:spPr>
          <a:xfrm>
            <a:off x="4042322" y="7306328"/>
            <a:ext cx="109086" cy="14326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60" name="Elipse 159">
            <a:extLst>
              <a:ext uri="{FF2B5EF4-FFF2-40B4-BE49-F238E27FC236}">
                <a16:creationId xmlns:a16="http://schemas.microsoft.com/office/drawing/2014/main" id="{C06F92A3-9A0C-42AF-8C29-9060F9ACF99A}"/>
              </a:ext>
            </a:extLst>
          </p:cNvPr>
          <p:cNvSpPr/>
          <p:nvPr/>
        </p:nvSpPr>
        <p:spPr>
          <a:xfrm>
            <a:off x="4060802" y="7132561"/>
            <a:ext cx="109086" cy="14326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62" name="Elipse 161">
            <a:extLst>
              <a:ext uri="{FF2B5EF4-FFF2-40B4-BE49-F238E27FC236}">
                <a16:creationId xmlns:a16="http://schemas.microsoft.com/office/drawing/2014/main" id="{DF713948-3CE8-458E-930E-785728289590}"/>
              </a:ext>
            </a:extLst>
          </p:cNvPr>
          <p:cNvSpPr/>
          <p:nvPr/>
        </p:nvSpPr>
        <p:spPr>
          <a:xfrm>
            <a:off x="4060802" y="6937578"/>
            <a:ext cx="109086" cy="14326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63" name="Elipse 162">
            <a:extLst>
              <a:ext uri="{FF2B5EF4-FFF2-40B4-BE49-F238E27FC236}">
                <a16:creationId xmlns:a16="http://schemas.microsoft.com/office/drawing/2014/main" id="{B2820E2C-BB25-4FC0-8F1A-D8B4018C08C7}"/>
              </a:ext>
            </a:extLst>
          </p:cNvPr>
          <p:cNvSpPr/>
          <p:nvPr/>
        </p:nvSpPr>
        <p:spPr>
          <a:xfrm>
            <a:off x="5459757" y="8788310"/>
            <a:ext cx="109086" cy="14326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64" name="Elipse 163">
            <a:extLst>
              <a:ext uri="{FF2B5EF4-FFF2-40B4-BE49-F238E27FC236}">
                <a16:creationId xmlns:a16="http://schemas.microsoft.com/office/drawing/2014/main" id="{E6326995-65D9-48BE-A989-FD11C099E707}"/>
              </a:ext>
            </a:extLst>
          </p:cNvPr>
          <p:cNvSpPr/>
          <p:nvPr/>
        </p:nvSpPr>
        <p:spPr>
          <a:xfrm>
            <a:off x="5453702" y="8615650"/>
            <a:ext cx="109086" cy="14326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r>
              <a:rPr lang="es-MX" sz="1587" dirty="0">
                <a:solidFill>
                  <a:prstClr val="white"/>
                </a:solidFill>
                <a:latin typeface="Calibri" panose="020F0502020204030204"/>
              </a:rPr>
              <a:t>c</a:t>
            </a:r>
          </a:p>
        </p:txBody>
      </p:sp>
      <p:sp>
        <p:nvSpPr>
          <p:cNvPr id="167" name="Elipse 166">
            <a:extLst>
              <a:ext uri="{FF2B5EF4-FFF2-40B4-BE49-F238E27FC236}">
                <a16:creationId xmlns:a16="http://schemas.microsoft.com/office/drawing/2014/main" id="{007BBD12-7F1F-4013-B06E-82A5D9F1D000}"/>
              </a:ext>
            </a:extLst>
          </p:cNvPr>
          <p:cNvSpPr/>
          <p:nvPr/>
        </p:nvSpPr>
        <p:spPr>
          <a:xfrm>
            <a:off x="5469385" y="8456218"/>
            <a:ext cx="109086" cy="14326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88" name="Elipse 187">
            <a:extLst>
              <a:ext uri="{FF2B5EF4-FFF2-40B4-BE49-F238E27FC236}">
                <a16:creationId xmlns:a16="http://schemas.microsoft.com/office/drawing/2014/main" id="{43471C3C-811E-4016-8293-091B241845BC}"/>
              </a:ext>
            </a:extLst>
          </p:cNvPr>
          <p:cNvSpPr/>
          <p:nvPr/>
        </p:nvSpPr>
        <p:spPr>
          <a:xfrm>
            <a:off x="5469385" y="8282458"/>
            <a:ext cx="109086" cy="14326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89" name="Elipse 188">
            <a:extLst>
              <a:ext uri="{FF2B5EF4-FFF2-40B4-BE49-F238E27FC236}">
                <a16:creationId xmlns:a16="http://schemas.microsoft.com/office/drawing/2014/main" id="{18310291-994B-418D-82C4-8D4A36F929DA}"/>
              </a:ext>
            </a:extLst>
          </p:cNvPr>
          <p:cNvSpPr/>
          <p:nvPr/>
        </p:nvSpPr>
        <p:spPr>
          <a:xfrm>
            <a:off x="5459757" y="8923144"/>
            <a:ext cx="109086" cy="14326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Tree>
    <p:extLst>
      <p:ext uri="{BB962C8B-B14F-4D97-AF65-F5344CB8AC3E}">
        <p14:creationId xmlns:p14="http://schemas.microsoft.com/office/powerpoint/2010/main" val="4240225883"/>
      </p:ext>
    </p:extLst>
  </p:cSld>
  <p:clrMapOvr>
    <a:masterClrMapping/>
  </p:clrMapOvr>
</p:sld>
</file>

<file path=ppt/theme/theme1.xml><?xml version="1.0" encoding="utf-8"?>
<a:theme xmlns:a="http://schemas.openxmlformats.org/drawingml/2006/main" name="1_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276</Words>
  <Application>Microsoft Office PowerPoint</Application>
  <PresentationFormat>Panorámica</PresentationFormat>
  <Paragraphs>56</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Comic Sans MS</vt:lpstr>
      <vt:lpstr>1_Tema de Office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Marcela Villagomez</dc:creator>
  <cp:lastModifiedBy>Marcela Villagomez</cp:lastModifiedBy>
  <cp:revision>1</cp:revision>
  <dcterms:created xsi:type="dcterms:W3CDTF">2020-12-18T02:25:19Z</dcterms:created>
  <dcterms:modified xsi:type="dcterms:W3CDTF">2020-12-18T02:26:03Z</dcterms:modified>
</cp:coreProperties>
</file>