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8" r:id="rId3"/>
  </p:sldIdLst>
  <p:sldSz cx="7777163" cy="100457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9DCFF"/>
    <a:srgbClr val="9966FF"/>
    <a:srgbClr val="FF9999"/>
    <a:srgbClr val="CC9900"/>
    <a:srgbClr val="FFFF66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E69BE75-9B5E-43CA-BC09-403D6B4CF0B9}" v="9" dt="2020-11-10T04:08:31.3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249" autoAdjust="0"/>
  </p:normalViewPr>
  <p:slideViewPr>
    <p:cSldViewPr snapToGrid="0">
      <p:cViewPr varScale="1">
        <p:scale>
          <a:sx n="49" d="100"/>
          <a:sy n="49" d="100"/>
        </p:scale>
        <p:origin x="20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287" y="1644054"/>
            <a:ext cx="6610589" cy="3497392"/>
          </a:xfrm>
        </p:spPr>
        <p:txBody>
          <a:bodyPr anchor="b"/>
          <a:lstStyle>
            <a:lvl1pPr algn="ctr">
              <a:defRPr sz="510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2146" y="5276318"/>
            <a:ext cx="5832872" cy="2425385"/>
          </a:xfrm>
        </p:spPr>
        <p:txBody>
          <a:bodyPr/>
          <a:lstStyle>
            <a:lvl1pPr marL="0" indent="0" algn="ctr">
              <a:buNone/>
              <a:defRPr sz="2041"/>
            </a:lvl1pPr>
            <a:lvl2pPr marL="388849" indent="0" algn="ctr">
              <a:buNone/>
              <a:defRPr sz="1701"/>
            </a:lvl2pPr>
            <a:lvl3pPr marL="777697" indent="0" algn="ctr">
              <a:buNone/>
              <a:defRPr sz="1531"/>
            </a:lvl3pPr>
            <a:lvl4pPr marL="1166546" indent="0" algn="ctr">
              <a:buNone/>
              <a:defRPr sz="1361"/>
            </a:lvl4pPr>
            <a:lvl5pPr marL="1555394" indent="0" algn="ctr">
              <a:buNone/>
              <a:defRPr sz="1361"/>
            </a:lvl5pPr>
            <a:lvl6pPr marL="1944243" indent="0" algn="ctr">
              <a:buNone/>
              <a:defRPr sz="1361"/>
            </a:lvl6pPr>
            <a:lvl7pPr marL="2333092" indent="0" algn="ctr">
              <a:buNone/>
              <a:defRPr sz="1361"/>
            </a:lvl7pPr>
            <a:lvl8pPr marL="2721940" indent="0" algn="ctr">
              <a:buNone/>
              <a:defRPr sz="1361"/>
            </a:lvl8pPr>
            <a:lvl9pPr marL="3110789" indent="0" algn="ctr">
              <a:buNone/>
              <a:defRPr sz="1361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13/01/2021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1596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13/01/2021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8192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5533" y="534841"/>
            <a:ext cx="1676951" cy="851326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680" y="534841"/>
            <a:ext cx="4933638" cy="8513266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13/01/2021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7946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13/01/2021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2428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630" y="2504452"/>
            <a:ext cx="6707803" cy="4178731"/>
          </a:xfrm>
        </p:spPr>
        <p:txBody>
          <a:bodyPr anchor="b"/>
          <a:lstStyle>
            <a:lvl1pPr>
              <a:defRPr sz="510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630" y="6722716"/>
            <a:ext cx="6707803" cy="2197496"/>
          </a:xfr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84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697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546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4pPr>
            <a:lvl5pPr marL="1555394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5pPr>
            <a:lvl6pPr marL="1944243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6pPr>
            <a:lvl7pPr marL="2333092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7pPr>
            <a:lvl8pPr marL="2721940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8pPr>
            <a:lvl9pPr marL="3110789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13/01/2021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6180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680" y="2674203"/>
            <a:ext cx="3305294" cy="63739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7189" y="2674203"/>
            <a:ext cx="3305294" cy="63739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13/01/2021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8815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534843"/>
            <a:ext cx="6707803" cy="194170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694" y="2462592"/>
            <a:ext cx="3290104" cy="1206879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849" indent="0">
              <a:buNone/>
              <a:defRPr sz="1701" b="1"/>
            </a:lvl2pPr>
            <a:lvl3pPr marL="777697" indent="0">
              <a:buNone/>
              <a:defRPr sz="1531" b="1"/>
            </a:lvl3pPr>
            <a:lvl4pPr marL="1166546" indent="0">
              <a:buNone/>
              <a:defRPr sz="1361" b="1"/>
            </a:lvl4pPr>
            <a:lvl5pPr marL="1555394" indent="0">
              <a:buNone/>
              <a:defRPr sz="1361" b="1"/>
            </a:lvl5pPr>
            <a:lvl6pPr marL="1944243" indent="0">
              <a:buNone/>
              <a:defRPr sz="1361" b="1"/>
            </a:lvl6pPr>
            <a:lvl7pPr marL="2333092" indent="0">
              <a:buNone/>
              <a:defRPr sz="1361" b="1"/>
            </a:lvl7pPr>
            <a:lvl8pPr marL="2721940" indent="0">
              <a:buNone/>
              <a:defRPr sz="1361" b="1"/>
            </a:lvl8pPr>
            <a:lvl9pPr marL="3110789" indent="0">
              <a:buNone/>
              <a:defRPr sz="136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694" y="3669471"/>
            <a:ext cx="3290104" cy="53972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7189" y="2462592"/>
            <a:ext cx="3306307" cy="1206879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849" indent="0">
              <a:buNone/>
              <a:defRPr sz="1701" b="1"/>
            </a:lvl2pPr>
            <a:lvl3pPr marL="777697" indent="0">
              <a:buNone/>
              <a:defRPr sz="1531" b="1"/>
            </a:lvl3pPr>
            <a:lvl4pPr marL="1166546" indent="0">
              <a:buNone/>
              <a:defRPr sz="1361" b="1"/>
            </a:lvl4pPr>
            <a:lvl5pPr marL="1555394" indent="0">
              <a:buNone/>
              <a:defRPr sz="1361" b="1"/>
            </a:lvl5pPr>
            <a:lvl6pPr marL="1944243" indent="0">
              <a:buNone/>
              <a:defRPr sz="1361" b="1"/>
            </a:lvl6pPr>
            <a:lvl7pPr marL="2333092" indent="0">
              <a:buNone/>
              <a:defRPr sz="1361" b="1"/>
            </a:lvl7pPr>
            <a:lvl8pPr marL="2721940" indent="0">
              <a:buNone/>
              <a:defRPr sz="1361" b="1"/>
            </a:lvl8pPr>
            <a:lvl9pPr marL="3110789" indent="0">
              <a:buNone/>
              <a:defRPr sz="136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7189" y="3669471"/>
            <a:ext cx="3306307" cy="53972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13/01/2021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1830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13/01/2021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4686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13/01/2021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5703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669713"/>
            <a:ext cx="2508337" cy="2343997"/>
          </a:xfrm>
        </p:spPr>
        <p:txBody>
          <a:bodyPr anchor="b"/>
          <a:lstStyle>
            <a:lvl1pPr>
              <a:defRPr sz="272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6307" y="1446397"/>
            <a:ext cx="3937189" cy="7138958"/>
          </a:xfrm>
        </p:spPr>
        <p:txBody>
          <a:bodyPr/>
          <a:lstStyle>
            <a:lvl1pPr>
              <a:defRPr sz="2722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693" y="3013710"/>
            <a:ext cx="2508337" cy="5583271"/>
          </a:xfrm>
        </p:spPr>
        <p:txBody>
          <a:bodyPr/>
          <a:lstStyle>
            <a:lvl1pPr marL="0" indent="0">
              <a:buNone/>
              <a:defRPr sz="1361"/>
            </a:lvl1pPr>
            <a:lvl2pPr marL="388849" indent="0">
              <a:buNone/>
              <a:defRPr sz="1191"/>
            </a:lvl2pPr>
            <a:lvl3pPr marL="777697" indent="0">
              <a:buNone/>
              <a:defRPr sz="1021"/>
            </a:lvl3pPr>
            <a:lvl4pPr marL="1166546" indent="0">
              <a:buNone/>
              <a:defRPr sz="851"/>
            </a:lvl4pPr>
            <a:lvl5pPr marL="1555394" indent="0">
              <a:buNone/>
              <a:defRPr sz="851"/>
            </a:lvl5pPr>
            <a:lvl6pPr marL="1944243" indent="0">
              <a:buNone/>
              <a:defRPr sz="851"/>
            </a:lvl6pPr>
            <a:lvl7pPr marL="2333092" indent="0">
              <a:buNone/>
              <a:defRPr sz="851"/>
            </a:lvl7pPr>
            <a:lvl8pPr marL="2721940" indent="0">
              <a:buNone/>
              <a:defRPr sz="851"/>
            </a:lvl8pPr>
            <a:lvl9pPr marL="3110789" indent="0">
              <a:buNone/>
              <a:defRPr sz="8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13/01/2021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9403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669713"/>
            <a:ext cx="2508337" cy="2343997"/>
          </a:xfrm>
        </p:spPr>
        <p:txBody>
          <a:bodyPr anchor="b"/>
          <a:lstStyle>
            <a:lvl1pPr>
              <a:defRPr sz="272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6307" y="1446397"/>
            <a:ext cx="3937189" cy="7138958"/>
          </a:xfrm>
        </p:spPr>
        <p:txBody>
          <a:bodyPr anchor="t"/>
          <a:lstStyle>
            <a:lvl1pPr marL="0" indent="0">
              <a:buNone/>
              <a:defRPr sz="2722"/>
            </a:lvl1pPr>
            <a:lvl2pPr marL="388849" indent="0">
              <a:buNone/>
              <a:defRPr sz="2381"/>
            </a:lvl2pPr>
            <a:lvl3pPr marL="777697" indent="0">
              <a:buNone/>
              <a:defRPr sz="2041"/>
            </a:lvl3pPr>
            <a:lvl4pPr marL="1166546" indent="0">
              <a:buNone/>
              <a:defRPr sz="1701"/>
            </a:lvl4pPr>
            <a:lvl5pPr marL="1555394" indent="0">
              <a:buNone/>
              <a:defRPr sz="1701"/>
            </a:lvl5pPr>
            <a:lvl6pPr marL="1944243" indent="0">
              <a:buNone/>
              <a:defRPr sz="1701"/>
            </a:lvl6pPr>
            <a:lvl7pPr marL="2333092" indent="0">
              <a:buNone/>
              <a:defRPr sz="1701"/>
            </a:lvl7pPr>
            <a:lvl8pPr marL="2721940" indent="0">
              <a:buNone/>
              <a:defRPr sz="1701"/>
            </a:lvl8pPr>
            <a:lvl9pPr marL="3110789" indent="0">
              <a:buNone/>
              <a:defRPr sz="1701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693" y="3013710"/>
            <a:ext cx="2508337" cy="5583271"/>
          </a:xfrm>
        </p:spPr>
        <p:txBody>
          <a:bodyPr/>
          <a:lstStyle>
            <a:lvl1pPr marL="0" indent="0">
              <a:buNone/>
              <a:defRPr sz="1361"/>
            </a:lvl1pPr>
            <a:lvl2pPr marL="388849" indent="0">
              <a:buNone/>
              <a:defRPr sz="1191"/>
            </a:lvl2pPr>
            <a:lvl3pPr marL="777697" indent="0">
              <a:buNone/>
              <a:defRPr sz="1021"/>
            </a:lvl3pPr>
            <a:lvl4pPr marL="1166546" indent="0">
              <a:buNone/>
              <a:defRPr sz="851"/>
            </a:lvl4pPr>
            <a:lvl5pPr marL="1555394" indent="0">
              <a:buNone/>
              <a:defRPr sz="851"/>
            </a:lvl5pPr>
            <a:lvl6pPr marL="1944243" indent="0">
              <a:buNone/>
              <a:defRPr sz="851"/>
            </a:lvl6pPr>
            <a:lvl7pPr marL="2333092" indent="0">
              <a:buNone/>
              <a:defRPr sz="851"/>
            </a:lvl7pPr>
            <a:lvl8pPr marL="2721940" indent="0">
              <a:buNone/>
              <a:defRPr sz="851"/>
            </a:lvl8pPr>
            <a:lvl9pPr marL="3110789" indent="0">
              <a:buNone/>
              <a:defRPr sz="8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13/01/2021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6902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680" y="534843"/>
            <a:ext cx="6707803" cy="19417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680" y="2674203"/>
            <a:ext cx="6707803" cy="63739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680" y="9310878"/>
            <a:ext cx="1749862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E05AD-77F0-46F8-BB92-E0498C440A86}" type="datetimeFigureOut">
              <a:rPr lang="es-MX" smtClean="0"/>
              <a:t>13/01/2021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6185" y="9310878"/>
            <a:ext cx="2624793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2621" y="9310878"/>
            <a:ext cx="1749862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6971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697" rtl="0" eaLnBrk="1" latinLnBrk="0" hangingPunct="1">
        <a:lnSpc>
          <a:spcPct val="90000"/>
        </a:lnSpc>
        <a:spcBef>
          <a:spcPct val="0"/>
        </a:spcBef>
        <a:buNone/>
        <a:defRPr sz="374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424" indent="-194424" algn="l" defTabSz="777697" rtl="0" eaLnBrk="1" latinLnBrk="0" hangingPunct="1">
        <a:lnSpc>
          <a:spcPct val="90000"/>
        </a:lnSpc>
        <a:spcBef>
          <a:spcPts val="851"/>
        </a:spcBef>
        <a:buFont typeface="Arial" panose="020B0604020202020204" pitchFamily="34" charset="0"/>
        <a:buChar char="•"/>
        <a:defRPr sz="2381" kern="1200">
          <a:solidFill>
            <a:schemeClr val="tx1"/>
          </a:solidFill>
          <a:latin typeface="+mn-lt"/>
          <a:ea typeface="+mn-ea"/>
          <a:cs typeface="+mn-cs"/>
        </a:defRPr>
      </a:lvl1pPr>
      <a:lvl2pPr marL="583273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1" kern="1200">
          <a:solidFill>
            <a:schemeClr val="tx1"/>
          </a:solidFill>
          <a:latin typeface="+mn-lt"/>
          <a:ea typeface="+mn-ea"/>
          <a:cs typeface="+mn-cs"/>
        </a:defRPr>
      </a:lvl2pPr>
      <a:lvl3pPr marL="972122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360970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749819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2138667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7516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6365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5213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849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697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546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394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4243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3092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940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789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BA74D494-408A-4E9A-8CBA-796030CBE8BE}"/>
              </a:ext>
            </a:extLst>
          </p:cNvPr>
          <p:cNvGrpSpPr/>
          <p:nvPr/>
        </p:nvGrpSpPr>
        <p:grpSpPr>
          <a:xfrm>
            <a:off x="-60113" y="101667"/>
            <a:ext cx="8202188" cy="9807304"/>
            <a:chOff x="-60113" y="101667"/>
            <a:chExt cx="8202188" cy="9807304"/>
          </a:xfrm>
        </p:grpSpPr>
        <p:sp>
          <p:nvSpPr>
            <p:cNvPr id="6" name="Paralelogramo 5">
              <a:extLst>
                <a:ext uri="{FF2B5EF4-FFF2-40B4-BE49-F238E27FC236}">
                  <a16:creationId xmlns:a16="http://schemas.microsoft.com/office/drawing/2014/main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:a16="http://schemas.microsoft.com/office/drawing/2014/main" id="{B33DFCE6-CAD3-4C51-BEC3-B49DE3E10F98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1" name="Elipse 10">
                <a:extLst>
                  <a:ext uri="{FF2B5EF4-FFF2-40B4-BE49-F238E27FC236}">
                    <a16:creationId xmlns:a16="http://schemas.microsoft.com/office/drawing/2014/main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D10FE9A1-28D5-4310-BD57-3A5884781B4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:a16="http://schemas.microsoft.com/office/drawing/2014/main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id="{C0070B9A-B372-4799-9461-A579B3A946DE}"/>
                </a:ext>
              </a:extLst>
            </p:cNvPr>
            <p:cNvSpPr txBox="1"/>
            <p:nvPr/>
          </p:nvSpPr>
          <p:spPr>
            <a:xfrm>
              <a:off x="249238" y="1339962"/>
              <a:ext cx="77771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b="1" dirty="0"/>
                <a:t>Situación de Aprendizaje</a:t>
              </a:r>
              <a:r>
                <a:rPr lang="es-MX" dirty="0"/>
                <a:t>: ¿Y tú, cómo te sientes?</a:t>
              </a: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:a16="http://schemas.microsoft.com/office/drawing/2014/main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:a16="http://schemas.microsoft.com/office/drawing/2014/main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:a16="http://schemas.microsoft.com/office/drawing/2014/main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:a16="http://schemas.microsoft.com/office/drawing/2014/main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:a16="http://schemas.microsoft.com/office/drawing/2014/main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:a16="http://schemas.microsoft.com/office/drawing/2014/main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:a16="http://schemas.microsoft.com/office/drawing/2014/main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:a16="http://schemas.microsoft.com/office/drawing/2014/main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:a16="http://schemas.microsoft.com/office/drawing/2014/main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:a16="http://schemas.microsoft.com/office/drawing/2014/main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:a16="http://schemas.microsoft.com/office/drawing/2014/main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:a16="http://schemas.microsoft.com/office/drawing/2014/main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:a16="http://schemas.microsoft.com/office/drawing/2014/main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:a16="http://schemas.microsoft.com/office/drawing/2014/main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:a16="http://schemas.microsoft.com/office/drawing/2014/main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:a16="http://schemas.microsoft.com/office/drawing/2014/main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:a16="http://schemas.microsoft.com/office/drawing/2014/main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:a16="http://schemas.microsoft.com/office/drawing/2014/main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:a16="http://schemas.microsoft.com/office/drawing/2014/main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:a16="http://schemas.microsoft.com/office/drawing/2014/main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:a16="http://schemas.microsoft.com/office/drawing/2014/main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:a16="http://schemas.microsoft.com/office/drawing/2014/main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:a16="http://schemas.microsoft.com/office/drawing/2014/main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:a16="http://schemas.microsoft.com/office/drawing/2014/main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:a16="http://schemas.microsoft.com/office/drawing/2014/main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:a16="http://schemas.microsoft.com/office/drawing/2014/main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:a16="http://schemas.microsoft.com/office/drawing/2014/main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:a16="http://schemas.microsoft.com/office/drawing/2014/main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:a16="http://schemas.microsoft.com/office/drawing/2014/main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:a16="http://schemas.microsoft.com/office/drawing/2014/main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:a16="http://schemas.microsoft.com/office/drawing/2014/main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:a16="http://schemas.microsoft.com/office/drawing/2014/main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:a16="http://schemas.microsoft.com/office/drawing/2014/main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:a16="http://schemas.microsoft.com/office/drawing/2014/main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:a16="http://schemas.microsoft.com/office/drawing/2014/main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:a16="http://schemas.microsoft.com/office/drawing/2014/main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:a16="http://schemas.microsoft.com/office/drawing/2014/main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:a16="http://schemas.microsoft.com/office/drawing/2014/main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:a16="http://schemas.microsoft.com/office/drawing/2014/main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:a16="http://schemas.microsoft.com/office/drawing/2014/main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:a16="http://schemas.microsoft.com/office/drawing/2014/main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:a16="http://schemas.microsoft.com/office/drawing/2014/main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:a16="http://schemas.microsoft.com/office/drawing/2014/main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:a16="http://schemas.microsoft.com/office/drawing/2014/main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:a16="http://schemas.microsoft.com/office/drawing/2014/main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:a16="http://schemas.microsoft.com/office/drawing/2014/main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:a16="http://schemas.microsoft.com/office/drawing/2014/main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:a16="http://schemas.microsoft.com/office/drawing/2014/main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:a16="http://schemas.microsoft.com/office/drawing/2014/main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:a16="http://schemas.microsoft.com/office/drawing/2014/main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:a16="http://schemas.microsoft.com/office/drawing/2014/main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:a16="http://schemas.microsoft.com/office/drawing/2014/main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:a16="http://schemas.microsoft.com/office/drawing/2014/main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:a16="http://schemas.microsoft.com/office/drawing/2014/main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:a16="http://schemas.microsoft.com/office/drawing/2014/main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:a16="http://schemas.microsoft.com/office/drawing/2014/main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:a16="http://schemas.microsoft.com/office/drawing/2014/main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:a16="http://schemas.microsoft.com/office/drawing/2014/main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:a16="http://schemas.microsoft.com/office/drawing/2014/main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:a16="http://schemas.microsoft.com/office/drawing/2014/main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:a16="http://schemas.microsoft.com/office/drawing/2014/main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:a16="http://schemas.microsoft.com/office/drawing/2014/main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:a16="http://schemas.microsoft.com/office/drawing/2014/main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:a16="http://schemas.microsoft.com/office/drawing/2014/main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:a16="http://schemas.microsoft.com/office/drawing/2014/main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:a16="http://schemas.microsoft.com/office/drawing/2014/main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:a16="http://schemas.microsoft.com/office/drawing/2014/main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:a16="http://schemas.microsoft.com/office/drawing/2014/main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:a16="http://schemas.microsoft.com/office/drawing/2014/main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:a16="http://schemas.microsoft.com/office/drawing/2014/main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:a16="http://schemas.microsoft.com/office/drawing/2014/main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:a16="http://schemas.microsoft.com/office/drawing/2014/main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:a16="http://schemas.microsoft.com/office/drawing/2014/main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:a16="http://schemas.microsoft.com/office/drawing/2014/main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:a16="http://schemas.microsoft.com/office/drawing/2014/main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:a16="http://schemas.microsoft.com/office/drawing/2014/main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:a16="http://schemas.microsoft.com/office/drawing/2014/main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:a16="http://schemas.microsoft.com/office/drawing/2014/main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:a16="http://schemas.microsoft.com/office/drawing/2014/main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:a16="http://schemas.microsoft.com/office/drawing/2014/main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:a16="http://schemas.microsoft.com/office/drawing/2014/main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:a16="http://schemas.microsoft.com/office/drawing/2014/main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:a16="http://schemas.microsoft.com/office/drawing/2014/main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:a16="http://schemas.microsoft.com/office/drawing/2014/main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:a16="http://schemas.microsoft.com/office/drawing/2014/main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:a16="http://schemas.microsoft.com/office/drawing/2014/main" id="{325B8F71-AFA8-4D1C-8817-B3B06A563118}"/>
                </a:ext>
              </a:extLst>
            </p:cNvPr>
            <p:cNvSpPr txBox="1"/>
            <p:nvPr/>
          </p:nvSpPr>
          <p:spPr>
            <a:xfrm>
              <a:off x="133839" y="8404739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92" name="CuadroTexto 191">
              <a:extLst>
                <a:ext uri="{FF2B5EF4-FFF2-40B4-BE49-F238E27FC236}">
                  <a16:creationId xmlns:a16="http://schemas.microsoft.com/office/drawing/2014/main" id="{85E2E26E-9342-4297-B7CB-788C1192AFE7}"/>
                </a:ext>
              </a:extLst>
            </p:cNvPr>
            <p:cNvSpPr txBox="1"/>
            <p:nvPr/>
          </p:nvSpPr>
          <p:spPr>
            <a:xfrm>
              <a:off x="-40004" y="8592963"/>
              <a:ext cx="3901420" cy="120032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Los alumnos reconocieron lo que pueden hacer con su cuerpo y empleaban su creatividad para la creación de una secuencia rítmica. </a:t>
              </a:r>
              <a:endParaRPr lang="es-MX" sz="1800" dirty="0">
                <a:solidFill>
                  <a:schemeClr val="bg1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:a16="http://schemas.microsoft.com/office/drawing/2014/main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:a16="http://schemas.microsoft.com/office/drawing/2014/main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198" name="CuadroTexto 197">
              <a:extLst>
                <a:ext uri="{FF2B5EF4-FFF2-40B4-BE49-F238E27FC236}">
                  <a16:creationId xmlns:a16="http://schemas.microsoft.com/office/drawing/2014/main" id="{8EA301CD-1810-4DA1-96E7-490B3EEE9E43}"/>
                </a:ext>
              </a:extLst>
            </p:cNvPr>
            <p:cNvSpPr txBox="1"/>
            <p:nvPr/>
          </p:nvSpPr>
          <p:spPr>
            <a:xfrm>
              <a:off x="3775129" y="8559597"/>
              <a:ext cx="4118416" cy="120032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8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Faltó de tiempo para aprender la secuencia rítmica debido a que en un día los alumnos no lograron aprender todos los pasos de su secuencia. </a:t>
              </a: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:a16="http://schemas.microsoft.com/office/drawing/2014/main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877" y="57424"/>
            <a:ext cx="637841" cy="1214826"/>
          </a:xfrm>
          <a:prstGeom prst="rect">
            <a:avLst/>
          </a:prstGeom>
        </p:spPr>
      </p:pic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4986AFE1-9EB6-47D9-8697-C402F6B7A9EE}"/>
              </a:ext>
            </a:extLst>
          </p:cNvPr>
          <p:cNvCxnSpPr>
            <a:cxnSpLocks/>
          </p:cNvCxnSpPr>
          <p:nvPr/>
        </p:nvCxnSpPr>
        <p:spPr>
          <a:xfrm flipV="1">
            <a:off x="1994710" y="730904"/>
            <a:ext cx="266728" cy="325843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uadroTexto 2">
            <a:extLst>
              <a:ext uri="{FF2B5EF4-FFF2-40B4-BE49-F238E27FC236}">
                <a16:creationId xmlns:a16="http://schemas.microsoft.com/office/drawing/2014/main" id="{89C8911C-2CC8-4EDB-B126-5A76E6FD67CA}"/>
              </a:ext>
            </a:extLst>
          </p:cNvPr>
          <p:cNvSpPr txBox="1"/>
          <p:nvPr/>
        </p:nvSpPr>
        <p:spPr>
          <a:xfrm>
            <a:off x="648448" y="260070"/>
            <a:ext cx="4579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17</a:t>
            </a:r>
          </a:p>
        </p:txBody>
      </p:sp>
      <p:sp>
        <p:nvSpPr>
          <p:cNvPr id="127" name="CuadroTexto 126">
            <a:extLst>
              <a:ext uri="{FF2B5EF4-FFF2-40B4-BE49-F238E27FC236}">
                <a16:creationId xmlns:a16="http://schemas.microsoft.com/office/drawing/2014/main" id="{35F2664E-3BEA-4EC8-95CB-42C9371324B0}"/>
              </a:ext>
            </a:extLst>
          </p:cNvPr>
          <p:cNvSpPr txBox="1"/>
          <p:nvPr/>
        </p:nvSpPr>
        <p:spPr>
          <a:xfrm>
            <a:off x="1417056" y="229330"/>
            <a:ext cx="4579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12</a:t>
            </a:r>
          </a:p>
        </p:txBody>
      </p:sp>
      <p:sp>
        <p:nvSpPr>
          <p:cNvPr id="129" name="CuadroTexto 128">
            <a:extLst>
              <a:ext uri="{FF2B5EF4-FFF2-40B4-BE49-F238E27FC236}">
                <a16:creationId xmlns:a16="http://schemas.microsoft.com/office/drawing/2014/main" id="{A1EF5C65-5602-4B30-96B8-C0E5A0096B63}"/>
              </a:ext>
            </a:extLst>
          </p:cNvPr>
          <p:cNvSpPr txBox="1"/>
          <p:nvPr/>
        </p:nvSpPr>
        <p:spPr>
          <a:xfrm>
            <a:off x="2113026" y="267566"/>
            <a:ext cx="801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2020</a:t>
            </a:r>
          </a:p>
        </p:txBody>
      </p:sp>
      <p:cxnSp>
        <p:nvCxnSpPr>
          <p:cNvPr id="131" name="Conector recto 130">
            <a:extLst>
              <a:ext uri="{FF2B5EF4-FFF2-40B4-BE49-F238E27FC236}">
                <a16:creationId xmlns:a16="http://schemas.microsoft.com/office/drawing/2014/main" id="{8D35FA85-0EEF-45FF-8A42-DE90B1AFCBEF}"/>
              </a:ext>
            </a:extLst>
          </p:cNvPr>
          <p:cNvCxnSpPr>
            <a:cxnSpLocks/>
          </p:cNvCxnSpPr>
          <p:nvPr/>
        </p:nvCxnSpPr>
        <p:spPr>
          <a:xfrm flipV="1">
            <a:off x="3992185" y="2344330"/>
            <a:ext cx="1075728" cy="54425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Conector recto 132">
            <a:extLst>
              <a:ext uri="{FF2B5EF4-FFF2-40B4-BE49-F238E27FC236}">
                <a16:creationId xmlns:a16="http://schemas.microsoft.com/office/drawing/2014/main" id="{444B5520-A063-4FB8-A7F9-94EAA6A3C7D5}"/>
              </a:ext>
            </a:extLst>
          </p:cNvPr>
          <p:cNvCxnSpPr>
            <a:cxnSpLocks/>
          </p:cNvCxnSpPr>
          <p:nvPr/>
        </p:nvCxnSpPr>
        <p:spPr>
          <a:xfrm flipV="1">
            <a:off x="3961873" y="3110085"/>
            <a:ext cx="875465" cy="39504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Conector recto 133">
            <a:extLst>
              <a:ext uri="{FF2B5EF4-FFF2-40B4-BE49-F238E27FC236}">
                <a16:creationId xmlns:a16="http://schemas.microsoft.com/office/drawing/2014/main" id="{D200BE05-B669-4978-AB80-1CBC70760266}"/>
              </a:ext>
            </a:extLst>
          </p:cNvPr>
          <p:cNvCxnSpPr>
            <a:cxnSpLocks/>
          </p:cNvCxnSpPr>
          <p:nvPr/>
        </p:nvCxnSpPr>
        <p:spPr>
          <a:xfrm flipV="1">
            <a:off x="123326" y="4121832"/>
            <a:ext cx="202181" cy="9374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Conector recto 153">
            <a:extLst>
              <a:ext uri="{FF2B5EF4-FFF2-40B4-BE49-F238E27FC236}">
                <a16:creationId xmlns:a16="http://schemas.microsoft.com/office/drawing/2014/main" id="{227A9D5D-997F-48A9-A44B-9A74CB01426A}"/>
              </a:ext>
            </a:extLst>
          </p:cNvPr>
          <p:cNvCxnSpPr>
            <a:cxnSpLocks/>
          </p:cNvCxnSpPr>
          <p:nvPr/>
        </p:nvCxnSpPr>
        <p:spPr>
          <a:xfrm flipV="1">
            <a:off x="144211" y="4375081"/>
            <a:ext cx="202181" cy="9374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ector recto 155">
            <a:extLst>
              <a:ext uri="{FF2B5EF4-FFF2-40B4-BE49-F238E27FC236}">
                <a16:creationId xmlns:a16="http://schemas.microsoft.com/office/drawing/2014/main" id="{D584C102-01A7-4162-888C-5BD5B770BA17}"/>
              </a:ext>
            </a:extLst>
          </p:cNvPr>
          <p:cNvCxnSpPr>
            <a:cxnSpLocks/>
          </p:cNvCxnSpPr>
          <p:nvPr/>
        </p:nvCxnSpPr>
        <p:spPr>
          <a:xfrm flipV="1">
            <a:off x="133839" y="4558218"/>
            <a:ext cx="202181" cy="9374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Conector recto 157">
            <a:extLst>
              <a:ext uri="{FF2B5EF4-FFF2-40B4-BE49-F238E27FC236}">
                <a16:creationId xmlns:a16="http://schemas.microsoft.com/office/drawing/2014/main" id="{DE081923-5601-4A5A-914F-1E6639345B5B}"/>
              </a:ext>
            </a:extLst>
          </p:cNvPr>
          <p:cNvCxnSpPr>
            <a:cxnSpLocks/>
          </p:cNvCxnSpPr>
          <p:nvPr/>
        </p:nvCxnSpPr>
        <p:spPr>
          <a:xfrm flipV="1">
            <a:off x="118627" y="4730377"/>
            <a:ext cx="202181" cy="9374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Conector recto 158">
            <a:extLst>
              <a:ext uri="{FF2B5EF4-FFF2-40B4-BE49-F238E27FC236}">
                <a16:creationId xmlns:a16="http://schemas.microsoft.com/office/drawing/2014/main" id="{A2D6799F-7BF4-42C2-95BE-5FE4025401E0}"/>
              </a:ext>
            </a:extLst>
          </p:cNvPr>
          <p:cNvCxnSpPr>
            <a:cxnSpLocks/>
          </p:cNvCxnSpPr>
          <p:nvPr/>
        </p:nvCxnSpPr>
        <p:spPr>
          <a:xfrm flipV="1">
            <a:off x="137921" y="5114864"/>
            <a:ext cx="202181" cy="9374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ector recto 159">
            <a:extLst>
              <a:ext uri="{FF2B5EF4-FFF2-40B4-BE49-F238E27FC236}">
                <a16:creationId xmlns:a16="http://schemas.microsoft.com/office/drawing/2014/main" id="{2E646BDA-4313-4119-B6FD-50802D14F458}"/>
              </a:ext>
            </a:extLst>
          </p:cNvPr>
          <p:cNvCxnSpPr>
            <a:cxnSpLocks/>
          </p:cNvCxnSpPr>
          <p:nvPr/>
        </p:nvCxnSpPr>
        <p:spPr>
          <a:xfrm flipV="1">
            <a:off x="4538791" y="6024584"/>
            <a:ext cx="202181" cy="9374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Conector recto 161">
            <a:extLst>
              <a:ext uri="{FF2B5EF4-FFF2-40B4-BE49-F238E27FC236}">
                <a16:creationId xmlns:a16="http://schemas.microsoft.com/office/drawing/2014/main" id="{8FCAE1F5-30EB-4964-9C6C-B48618042E58}"/>
              </a:ext>
            </a:extLst>
          </p:cNvPr>
          <p:cNvCxnSpPr>
            <a:cxnSpLocks/>
          </p:cNvCxnSpPr>
          <p:nvPr/>
        </p:nvCxnSpPr>
        <p:spPr>
          <a:xfrm flipV="1">
            <a:off x="5127918" y="6190538"/>
            <a:ext cx="202181" cy="9374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ector recto 162">
            <a:extLst>
              <a:ext uri="{FF2B5EF4-FFF2-40B4-BE49-F238E27FC236}">
                <a16:creationId xmlns:a16="http://schemas.microsoft.com/office/drawing/2014/main" id="{A9D464CF-657F-4A3C-8927-D111D457E493}"/>
              </a:ext>
            </a:extLst>
          </p:cNvPr>
          <p:cNvCxnSpPr>
            <a:cxnSpLocks/>
          </p:cNvCxnSpPr>
          <p:nvPr/>
        </p:nvCxnSpPr>
        <p:spPr>
          <a:xfrm flipV="1">
            <a:off x="4564419" y="6360608"/>
            <a:ext cx="202181" cy="9374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Conector recto 163">
            <a:extLst>
              <a:ext uri="{FF2B5EF4-FFF2-40B4-BE49-F238E27FC236}">
                <a16:creationId xmlns:a16="http://schemas.microsoft.com/office/drawing/2014/main" id="{19A5FA76-48C0-4976-9EF5-4A00DF54BAF8}"/>
              </a:ext>
            </a:extLst>
          </p:cNvPr>
          <p:cNvCxnSpPr>
            <a:cxnSpLocks/>
          </p:cNvCxnSpPr>
          <p:nvPr/>
        </p:nvCxnSpPr>
        <p:spPr>
          <a:xfrm flipV="1">
            <a:off x="5161645" y="6596376"/>
            <a:ext cx="202181" cy="9374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Conector recto 166">
            <a:extLst>
              <a:ext uri="{FF2B5EF4-FFF2-40B4-BE49-F238E27FC236}">
                <a16:creationId xmlns:a16="http://schemas.microsoft.com/office/drawing/2014/main" id="{EDBF942A-7C15-4621-8D97-D06B22F61710}"/>
              </a:ext>
            </a:extLst>
          </p:cNvPr>
          <p:cNvCxnSpPr>
            <a:cxnSpLocks/>
          </p:cNvCxnSpPr>
          <p:nvPr/>
        </p:nvCxnSpPr>
        <p:spPr>
          <a:xfrm flipV="1">
            <a:off x="6177604" y="7329496"/>
            <a:ext cx="202181" cy="9374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Conector recto 187">
            <a:extLst>
              <a:ext uri="{FF2B5EF4-FFF2-40B4-BE49-F238E27FC236}">
                <a16:creationId xmlns:a16="http://schemas.microsoft.com/office/drawing/2014/main" id="{E8398508-B9AA-4685-9DB3-EC3A21B6A8B5}"/>
              </a:ext>
            </a:extLst>
          </p:cNvPr>
          <p:cNvCxnSpPr>
            <a:cxnSpLocks/>
          </p:cNvCxnSpPr>
          <p:nvPr/>
        </p:nvCxnSpPr>
        <p:spPr>
          <a:xfrm flipV="1">
            <a:off x="6164655" y="8127440"/>
            <a:ext cx="202181" cy="9374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Conector recto 188">
            <a:extLst>
              <a:ext uri="{FF2B5EF4-FFF2-40B4-BE49-F238E27FC236}">
                <a16:creationId xmlns:a16="http://schemas.microsoft.com/office/drawing/2014/main" id="{EDD79012-261E-4DA6-8EAC-D0F85C0D9139}"/>
              </a:ext>
            </a:extLst>
          </p:cNvPr>
          <p:cNvCxnSpPr>
            <a:cxnSpLocks/>
          </p:cNvCxnSpPr>
          <p:nvPr/>
        </p:nvCxnSpPr>
        <p:spPr>
          <a:xfrm flipV="1">
            <a:off x="6131553" y="7915123"/>
            <a:ext cx="202181" cy="9374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Conector recto 190">
            <a:extLst>
              <a:ext uri="{FF2B5EF4-FFF2-40B4-BE49-F238E27FC236}">
                <a16:creationId xmlns:a16="http://schemas.microsoft.com/office/drawing/2014/main" id="{0DB9CD7D-4F14-4904-9558-6E4AF7709CDD}"/>
              </a:ext>
            </a:extLst>
          </p:cNvPr>
          <p:cNvCxnSpPr>
            <a:cxnSpLocks/>
          </p:cNvCxnSpPr>
          <p:nvPr/>
        </p:nvCxnSpPr>
        <p:spPr>
          <a:xfrm flipV="1">
            <a:off x="6148150" y="7718331"/>
            <a:ext cx="202181" cy="9374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Conector recto 192">
            <a:extLst>
              <a:ext uri="{FF2B5EF4-FFF2-40B4-BE49-F238E27FC236}">
                <a16:creationId xmlns:a16="http://schemas.microsoft.com/office/drawing/2014/main" id="{CA907379-9BF5-4BDB-9B29-CBD1AEAFE4AB}"/>
              </a:ext>
            </a:extLst>
          </p:cNvPr>
          <p:cNvCxnSpPr>
            <a:cxnSpLocks/>
          </p:cNvCxnSpPr>
          <p:nvPr/>
        </p:nvCxnSpPr>
        <p:spPr>
          <a:xfrm flipV="1">
            <a:off x="6186070" y="8319627"/>
            <a:ext cx="202181" cy="9374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Conector recto 194">
            <a:extLst>
              <a:ext uri="{FF2B5EF4-FFF2-40B4-BE49-F238E27FC236}">
                <a16:creationId xmlns:a16="http://schemas.microsoft.com/office/drawing/2014/main" id="{69D71D4B-ECD4-453B-8049-6EC1D9AA9BAF}"/>
              </a:ext>
            </a:extLst>
          </p:cNvPr>
          <p:cNvCxnSpPr>
            <a:cxnSpLocks/>
          </p:cNvCxnSpPr>
          <p:nvPr/>
        </p:nvCxnSpPr>
        <p:spPr>
          <a:xfrm flipV="1">
            <a:off x="6220972" y="7490834"/>
            <a:ext cx="202181" cy="9374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9950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46F15AE3-091B-428D-964E-16B10AE5DBBE}"/>
              </a:ext>
            </a:extLst>
          </p:cNvPr>
          <p:cNvSpPr txBox="1"/>
          <p:nvPr/>
        </p:nvSpPr>
        <p:spPr>
          <a:xfrm>
            <a:off x="571803" y="715602"/>
            <a:ext cx="6633556" cy="71128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dirty="0"/>
              <a:t>La actividad del día de hoy se realizó conforme a lo planeado, entre las áreas de oportunidad que surgieron en la mañana de trabajo se encuentra una mejor planeación de la secuencia rítmica a aplicar, puesto que fue difícil que los niños aprendieran los pasos en el momento. Como respuesta a esta problemática, considero que sería mejor tener una secuencia planeada por parte del docente y la elección de una canción que tuviera letra, para que de esta manera los alumnos pudieran ubicar los pasos con la letra en el momento que la escuchan.   </a:t>
            </a:r>
          </a:p>
          <a:p>
            <a:pPr algn="just">
              <a:lnSpc>
                <a:spcPct val="150000"/>
              </a:lnSpc>
            </a:pPr>
            <a:r>
              <a:rPr lang="es-MX" dirty="0"/>
              <a:t>Como otra posible respuesta a la problemática, podría proponer la creación de un cartel con los pasos el cual permitiera a los alumnos visualizar los movimientos. “Los carteles pueden ser de gran utilidad para reforzar contenidos, ya que son muy visuales, con colores y que llaman la atención de los niños” (María José, s.f.) </a:t>
            </a:r>
          </a:p>
          <a:p>
            <a:pPr algn="just">
              <a:lnSpc>
                <a:spcPct val="150000"/>
              </a:lnSpc>
            </a:pPr>
            <a:r>
              <a:rPr lang="es-MX" dirty="0"/>
              <a:t>El tiempo no fue el suficiente para que los alumnos aprendieran los movimientos y en cuestión de las consignas sería un aspecto a mejorar por parte de la practicante. </a:t>
            </a:r>
          </a:p>
        </p:txBody>
      </p:sp>
    </p:spTree>
    <p:extLst>
      <p:ext uri="{BB962C8B-B14F-4D97-AF65-F5344CB8AC3E}">
        <p14:creationId xmlns:p14="http://schemas.microsoft.com/office/powerpoint/2010/main" val="39464134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420</TotalTime>
  <Words>407</Words>
  <Application>Microsoft Office PowerPoint</Application>
  <PresentationFormat>Personalizado</PresentationFormat>
  <Paragraphs>55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Patricia Segovia Gomez</dc:creator>
  <cp:lastModifiedBy>Alexa Carrizales</cp:lastModifiedBy>
  <cp:revision>30</cp:revision>
  <dcterms:created xsi:type="dcterms:W3CDTF">2020-11-09T23:20:30Z</dcterms:created>
  <dcterms:modified xsi:type="dcterms:W3CDTF">2021-01-14T01:21:18Z</dcterms:modified>
</cp:coreProperties>
</file>