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0" r:id="rId8"/>
    <p:sldId id="264" r:id="rId9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99"/>
    <a:srgbClr val="79DCFF"/>
    <a:srgbClr val="9966FF"/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40" d="100"/>
          <a:sy n="40" d="100"/>
        </p:scale>
        <p:origin x="145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org.co/pdf/teclo/v21n41/v21n41a08.pdf" TargetMode="External"/><Relationship Id="rId2" Type="http://schemas.openxmlformats.org/officeDocument/2006/relationships/hyperlink" Target="https://www.redalyc.org/pdf/440/44025210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feandalucia.ccoo.es/docu/p5sd864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44BFD39-3752-4A7C-AA2D-52B402895AD1}"/>
              </a:ext>
            </a:extLst>
          </p:cNvPr>
          <p:cNvSpPr/>
          <p:nvPr/>
        </p:nvSpPr>
        <p:spPr>
          <a:xfrm>
            <a:off x="666093" y="622568"/>
            <a:ext cx="6458607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/>
              <a:t>Escuela Normal De Educación Preescolar.</a:t>
            </a:r>
          </a:p>
          <a:p>
            <a:pPr algn="ctr"/>
            <a:r>
              <a:rPr lang="es-MX" sz="2800" b="1" dirty="0"/>
              <a:t>Licenciatura en educación preescolar.</a:t>
            </a:r>
          </a:p>
          <a:p>
            <a:pPr algn="ctr"/>
            <a:r>
              <a:rPr lang="es-MX" sz="2800" dirty="0"/>
              <a:t>Quinto semestre.</a:t>
            </a:r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r>
              <a:rPr lang="es-MX" sz="2800" dirty="0"/>
              <a:t>3°B</a:t>
            </a:r>
          </a:p>
          <a:p>
            <a:pPr algn="ctr"/>
            <a:r>
              <a:rPr lang="es-MX" sz="2800" b="1" dirty="0"/>
              <a:t>Curso:</a:t>
            </a:r>
          </a:p>
          <a:p>
            <a:pPr algn="ctr"/>
            <a:r>
              <a:rPr lang="es-MX" sz="2800" dirty="0"/>
              <a:t>Innovación y trabajo docente</a:t>
            </a:r>
          </a:p>
          <a:p>
            <a:pPr algn="ctr"/>
            <a:r>
              <a:rPr lang="es-MX" sz="2800" b="1" dirty="0"/>
              <a:t>Maestra:</a:t>
            </a:r>
          </a:p>
          <a:p>
            <a:pPr algn="ctr"/>
            <a:r>
              <a:rPr lang="es-MX" sz="2800" dirty="0"/>
              <a:t>Dolores Patricia Segovia Gómez</a:t>
            </a:r>
          </a:p>
          <a:p>
            <a:pPr algn="ctr"/>
            <a:r>
              <a:rPr lang="es-MX" sz="2800" b="1" dirty="0"/>
              <a:t>“Diario de campo”</a:t>
            </a:r>
          </a:p>
          <a:p>
            <a:pPr algn="ctr"/>
            <a:r>
              <a:rPr lang="es-MX" sz="2800" b="1" dirty="0"/>
              <a:t>Alumna:</a:t>
            </a:r>
          </a:p>
          <a:p>
            <a:pPr algn="ctr"/>
            <a:r>
              <a:rPr lang="es-MX" sz="2800" dirty="0"/>
              <a:t>Valeria Elizabeth Preciado Villalobos N°15</a:t>
            </a:r>
          </a:p>
          <a:p>
            <a:pPr algn="ctr"/>
            <a:endParaRPr lang="es-MX" sz="2800" dirty="0"/>
          </a:p>
          <a:p>
            <a:pPr algn="ctr"/>
            <a:r>
              <a:rPr lang="es-MX" sz="2800" dirty="0"/>
              <a:t>Saltillo, Coahuila			 21/12/2020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CA1B4B-8FDC-41B1-817E-46119DBA1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610" y="2132151"/>
            <a:ext cx="1857941" cy="1743957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D67BA1A2-A4AD-469A-B824-0870CE2FBC19}"/>
              </a:ext>
            </a:extLst>
          </p:cNvPr>
          <p:cNvSpPr/>
          <p:nvPr/>
        </p:nvSpPr>
        <p:spPr>
          <a:xfrm>
            <a:off x="161131" y="139700"/>
            <a:ext cx="7454900" cy="9766300"/>
          </a:xfrm>
          <a:prstGeom prst="rect">
            <a:avLst/>
          </a:prstGeom>
          <a:noFill/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49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</a:t>
              </a:r>
              <a:r>
                <a:rPr lang="es-MX" u="sng" dirty="0"/>
                <a:t>Esferas en el pino</a:t>
              </a:r>
              <a:r>
                <a:rPr lang="es-MX" dirty="0"/>
                <a:t>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30891" y="3590309"/>
                <a:ext cx="411427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s-MX" sz="1400" u="sng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En el final de la actividad los niños tenían que contar el total de esferas, y se les complico un poco porque no sabían contar aún hasta 30, pero hicieron el intento</a:t>
                </a:r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respetaron su turno para participar, se identificó hasta que número pueden contar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no pudieron contar hasta 30, pero identificaron la secuencia después del 20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F66AB86-6380-4866-8C47-AFADABBCDF13}"/>
              </a:ext>
            </a:extLst>
          </p:cNvPr>
          <p:cNvSpPr/>
          <p:nvPr/>
        </p:nvSpPr>
        <p:spPr>
          <a:xfrm>
            <a:off x="340612" y="601739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D4D3FC7D-C17A-45ED-8AF4-002C821DD95C}"/>
              </a:ext>
            </a:extLst>
          </p:cNvPr>
          <p:cNvSpPr/>
          <p:nvPr/>
        </p:nvSpPr>
        <p:spPr>
          <a:xfrm>
            <a:off x="621481" y="200988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164DB315-9107-438F-9D63-D509DB9321C1}"/>
              </a:ext>
            </a:extLst>
          </p:cNvPr>
          <p:cNvSpPr/>
          <p:nvPr/>
        </p:nvSpPr>
        <p:spPr>
          <a:xfrm>
            <a:off x="1369668" y="213312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298752B0-C782-446A-A25D-BB8719ACA936}"/>
              </a:ext>
            </a:extLst>
          </p:cNvPr>
          <p:cNvSpPr/>
          <p:nvPr/>
        </p:nvSpPr>
        <p:spPr>
          <a:xfrm>
            <a:off x="1967080" y="232318"/>
            <a:ext cx="8066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C0F1A4B3-EC46-41BC-866F-DE16E99B0BC4}"/>
              </a:ext>
            </a:extLst>
          </p:cNvPr>
          <p:cNvSpPr/>
          <p:nvPr/>
        </p:nvSpPr>
        <p:spPr>
          <a:xfrm>
            <a:off x="5108124" y="646263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D032F5F1-75F4-4282-A4FF-DA57A9D0AFDE}"/>
              </a:ext>
            </a:extLst>
          </p:cNvPr>
          <p:cNvSpPr/>
          <p:nvPr/>
        </p:nvSpPr>
        <p:spPr>
          <a:xfrm>
            <a:off x="-1015551" y="3054854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3FA74D68-596C-417A-BF0E-2D566B1EFE5B}"/>
              </a:ext>
            </a:extLst>
          </p:cNvPr>
          <p:cNvSpPr/>
          <p:nvPr/>
        </p:nvSpPr>
        <p:spPr>
          <a:xfrm>
            <a:off x="3106581" y="297069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4EB7A7E4-1EC4-4959-9865-39DCC75B1AB8}"/>
              </a:ext>
            </a:extLst>
          </p:cNvPr>
          <p:cNvSpPr/>
          <p:nvPr/>
        </p:nvSpPr>
        <p:spPr>
          <a:xfrm>
            <a:off x="1832566" y="2127175"/>
            <a:ext cx="5838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4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56AE12EF-F408-472B-B6BF-F28A40330477}"/>
              </a:ext>
            </a:extLst>
          </p:cNvPr>
          <p:cNvSpPr/>
          <p:nvPr/>
        </p:nvSpPr>
        <p:spPr>
          <a:xfrm>
            <a:off x="83928" y="424822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AFA7F74B-F383-49F2-A711-21EB19E5FFC4}"/>
              </a:ext>
            </a:extLst>
          </p:cNvPr>
          <p:cNvSpPr/>
          <p:nvPr/>
        </p:nvSpPr>
        <p:spPr>
          <a:xfrm>
            <a:off x="75631" y="401804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724012F3-731D-4498-968D-66F82B1E21A3}"/>
              </a:ext>
            </a:extLst>
          </p:cNvPr>
          <p:cNvSpPr/>
          <p:nvPr/>
        </p:nvSpPr>
        <p:spPr>
          <a:xfrm>
            <a:off x="4506286" y="587575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86B3FFD-8CC8-41CF-8D3F-A4FBE1D684F6}"/>
              </a:ext>
            </a:extLst>
          </p:cNvPr>
          <p:cNvSpPr/>
          <p:nvPr/>
        </p:nvSpPr>
        <p:spPr>
          <a:xfrm>
            <a:off x="77719" y="498583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DE6C6BDD-377C-433D-BCD5-B1DA678CACFF}"/>
              </a:ext>
            </a:extLst>
          </p:cNvPr>
          <p:cNvSpPr/>
          <p:nvPr/>
        </p:nvSpPr>
        <p:spPr>
          <a:xfrm>
            <a:off x="83928" y="44219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5F9FAB43-F0CF-428D-B0E1-8A7C29EEF42E}"/>
              </a:ext>
            </a:extLst>
          </p:cNvPr>
          <p:cNvSpPr/>
          <p:nvPr/>
        </p:nvSpPr>
        <p:spPr>
          <a:xfrm>
            <a:off x="5096952" y="624457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714AAEB-54BA-4190-A679-A8D080CF819A}"/>
              </a:ext>
            </a:extLst>
          </p:cNvPr>
          <p:cNvSpPr/>
          <p:nvPr/>
        </p:nvSpPr>
        <p:spPr>
          <a:xfrm>
            <a:off x="4511962" y="607965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D1DFB07-050D-44D1-B2C3-747D916512CC}"/>
              </a:ext>
            </a:extLst>
          </p:cNvPr>
          <p:cNvSpPr/>
          <p:nvPr/>
        </p:nvSpPr>
        <p:spPr>
          <a:xfrm>
            <a:off x="6103659" y="817656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CCE43A9B-8CC1-40A0-99ED-B081CA78E6D2}"/>
              </a:ext>
            </a:extLst>
          </p:cNvPr>
          <p:cNvSpPr/>
          <p:nvPr/>
        </p:nvSpPr>
        <p:spPr>
          <a:xfrm>
            <a:off x="6103659" y="797753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AD3639CB-6A07-4ECA-B671-B9879AF5BEEF}"/>
              </a:ext>
            </a:extLst>
          </p:cNvPr>
          <p:cNvSpPr/>
          <p:nvPr/>
        </p:nvSpPr>
        <p:spPr>
          <a:xfrm>
            <a:off x="6103659" y="719895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2FCAC701-FBF3-46D2-91B9-01D762E0AD32}"/>
              </a:ext>
            </a:extLst>
          </p:cNvPr>
          <p:cNvSpPr/>
          <p:nvPr/>
        </p:nvSpPr>
        <p:spPr>
          <a:xfrm>
            <a:off x="6096795" y="77593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00AA5A60-C288-48C9-8F2B-2ED729F5C75B}"/>
              </a:ext>
            </a:extLst>
          </p:cNvPr>
          <p:cNvSpPr/>
          <p:nvPr/>
        </p:nvSpPr>
        <p:spPr>
          <a:xfrm>
            <a:off x="6100363" y="75598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4FBA5C-AA0D-4E6C-AF35-32919EC57046}"/>
              </a:ext>
            </a:extLst>
          </p:cNvPr>
          <p:cNvSpPr/>
          <p:nvPr/>
        </p:nvSpPr>
        <p:spPr>
          <a:xfrm>
            <a:off x="6108506" y="73886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</a:t>
              </a:r>
              <a:r>
                <a:rPr lang="es-MX" u="sng" dirty="0"/>
                <a:t>Esferas en el pino</a:t>
              </a:r>
              <a:r>
                <a:rPr lang="es-MX" dirty="0"/>
                <a:t>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30891" y="3590309"/>
                <a:ext cx="411427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s-MX" sz="1400" u="sng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En el final de la actividad los niños tenían que contar el total de esferas, y se les complico un poco porque no sabían contar aún hasta 30, pero hicieron el intento</a:t>
                </a:r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respetaron su turno para participar, se identificó hasta que número pueden contar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no pudieron contar hasta 30, pero identificaron la secuencia después del 20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F66AB86-6380-4866-8C47-AFADABBCDF13}"/>
              </a:ext>
            </a:extLst>
          </p:cNvPr>
          <p:cNvSpPr/>
          <p:nvPr/>
        </p:nvSpPr>
        <p:spPr>
          <a:xfrm>
            <a:off x="340612" y="601739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D4D3FC7D-C17A-45ED-8AF4-002C821DD95C}"/>
              </a:ext>
            </a:extLst>
          </p:cNvPr>
          <p:cNvSpPr/>
          <p:nvPr/>
        </p:nvSpPr>
        <p:spPr>
          <a:xfrm>
            <a:off x="621481" y="200988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164DB315-9107-438F-9D63-D509DB9321C1}"/>
              </a:ext>
            </a:extLst>
          </p:cNvPr>
          <p:cNvSpPr/>
          <p:nvPr/>
        </p:nvSpPr>
        <p:spPr>
          <a:xfrm>
            <a:off x="1369668" y="213312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298752B0-C782-446A-A25D-BB8719ACA936}"/>
              </a:ext>
            </a:extLst>
          </p:cNvPr>
          <p:cNvSpPr/>
          <p:nvPr/>
        </p:nvSpPr>
        <p:spPr>
          <a:xfrm>
            <a:off x="1967080" y="232318"/>
            <a:ext cx="8066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C0F1A4B3-EC46-41BC-866F-DE16E99B0BC4}"/>
              </a:ext>
            </a:extLst>
          </p:cNvPr>
          <p:cNvSpPr/>
          <p:nvPr/>
        </p:nvSpPr>
        <p:spPr>
          <a:xfrm>
            <a:off x="5108124" y="646263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3FA74D68-596C-417A-BF0E-2D566B1EFE5B}"/>
              </a:ext>
            </a:extLst>
          </p:cNvPr>
          <p:cNvSpPr/>
          <p:nvPr/>
        </p:nvSpPr>
        <p:spPr>
          <a:xfrm>
            <a:off x="3106581" y="297069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4EB7A7E4-1EC4-4959-9865-39DCC75B1AB8}"/>
              </a:ext>
            </a:extLst>
          </p:cNvPr>
          <p:cNvSpPr/>
          <p:nvPr/>
        </p:nvSpPr>
        <p:spPr>
          <a:xfrm>
            <a:off x="1832566" y="2127175"/>
            <a:ext cx="5838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4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56AE12EF-F408-472B-B6BF-F28A40330477}"/>
              </a:ext>
            </a:extLst>
          </p:cNvPr>
          <p:cNvSpPr/>
          <p:nvPr/>
        </p:nvSpPr>
        <p:spPr>
          <a:xfrm>
            <a:off x="83928" y="424822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AFA7F74B-F383-49F2-A711-21EB19E5FFC4}"/>
              </a:ext>
            </a:extLst>
          </p:cNvPr>
          <p:cNvSpPr/>
          <p:nvPr/>
        </p:nvSpPr>
        <p:spPr>
          <a:xfrm>
            <a:off x="75631" y="401804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724012F3-731D-4498-968D-66F82B1E21A3}"/>
              </a:ext>
            </a:extLst>
          </p:cNvPr>
          <p:cNvSpPr/>
          <p:nvPr/>
        </p:nvSpPr>
        <p:spPr>
          <a:xfrm>
            <a:off x="4506286" y="587575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86B3FFD-8CC8-41CF-8D3F-A4FBE1D684F6}"/>
              </a:ext>
            </a:extLst>
          </p:cNvPr>
          <p:cNvSpPr/>
          <p:nvPr/>
        </p:nvSpPr>
        <p:spPr>
          <a:xfrm>
            <a:off x="77719" y="498583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DE6C6BDD-377C-433D-BCD5-B1DA678CACFF}"/>
              </a:ext>
            </a:extLst>
          </p:cNvPr>
          <p:cNvSpPr/>
          <p:nvPr/>
        </p:nvSpPr>
        <p:spPr>
          <a:xfrm>
            <a:off x="83928" y="44219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5F9FAB43-F0CF-428D-B0E1-8A7C29EEF42E}"/>
              </a:ext>
            </a:extLst>
          </p:cNvPr>
          <p:cNvSpPr/>
          <p:nvPr/>
        </p:nvSpPr>
        <p:spPr>
          <a:xfrm>
            <a:off x="5096952" y="624457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714AAEB-54BA-4190-A679-A8D080CF819A}"/>
              </a:ext>
            </a:extLst>
          </p:cNvPr>
          <p:cNvSpPr/>
          <p:nvPr/>
        </p:nvSpPr>
        <p:spPr>
          <a:xfrm>
            <a:off x="4511962" y="607965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D1DFB07-050D-44D1-B2C3-747D916512CC}"/>
              </a:ext>
            </a:extLst>
          </p:cNvPr>
          <p:cNvSpPr/>
          <p:nvPr/>
        </p:nvSpPr>
        <p:spPr>
          <a:xfrm>
            <a:off x="6103659" y="817656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CCE43A9B-8CC1-40A0-99ED-B081CA78E6D2}"/>
              </a:ext>
            </a:extLst>
          </p:cNvPr>
          <p:cNvSpPr/>
          <p:nvPr/>
        </p:nvSpPr>
        <p:spPr>
          <a:xfrm>
            <a:off x="6103659" y="797753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AD3639CB-6A07-4ECA-B671-B9879AF5BEEF}"/>
              </a:ext>
            </a:extLst>
          </p:cNvPr>
          <p:cNvSpPr/>
          <p:nvPr/>
        </p:nvSpPr>
        <p:spPr>
          <a:xfrm>
            <a:off x="6103659" y="719895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2FCAC701-FBF3-46D2-91B9-01D762E0AD32}"/>
              </a:ext>
            </a:extLst>
          </p:cNvPr>
          <p:cNvSpPr/>
          <p:nvPr/>
        </p:nvSpPr>
        <p:spPr>
          <a:xfrm>
            <a:off x="6096795" y="77593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00AA5A60-C288-48C9-8F2B-2ED729F5C75B}"/>
              </a:ext>
            </a:extLst>
          </p:cNvPr>
          <p:cNvSpPr/>
          <p:nvPr/>
        </p:nvSpPr>
        <p:spPr>
          <a:xfrm>
            <a:off x="6100363" y="75598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4FBA5C-AA0D-4E6C-AF35-32919EC57046}"/>
              </a:ext>
            </a:extLst>
          </p:cNvPr>
          <p:cNvSpPr/>
          <p:nvPr/>
        </p:nvSpPr>
        <p:spPr>
          <a:xfrm>
            <a:off x="6108506" y="73886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80777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</a:t>
              </a:r>
              <a:r>
                <a:rPr lang="es-MX" u="sng" dirty="0"/>
                <a:t>Marco para fotos_________</a:t>
              </a:r>
              <a:r>
                <a:rPr lang="es-MX" dirty="0"/>
                <a:t>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30891" y="3590309"/>
                <a:ext cx="41142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s-MX" sz="1400" u="sng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en general es buena porque les llama la atención a los niños y el decorar cosas es entretenido para ellos</a:t>
                </a:r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Compartieron sus experiencias de navidad y decoraron el portarretrato para poner su foto________________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 usar la pintura inflable fue un poco complicado ya que no la conocían y no sabían como usarla_____________ 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F66AB86-6380-4866-8C47-AFADABBCDF13}"/>
              </a:ext>
            </a:extLst>
          </p:cNvPr>
          <p:cNvSpPr/>
          <p:nvPr/>
        </p:nvSpPr>
        <p:spPr>
          <a:xfrm>
            <a:off x="1391231" y="602239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D4D3FC7D-C17A-45ED-8AF4-002C821DD95C}"/>
              </a:ext>
            </a:extLst>
          </p:cNvPr>
          <p:cNvSpPr/>
          <p:nvPr/>
        </p:nvSpPr>
        <p:spPr>
          <a:xfrm>
            <a:off x="621481" y="200988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164DB315-9107-438F-9D63-D509DB9321C1}"/>
              </a:ext>
            </a:extLst>
          </p:cNvPr>
          <p:cNvSpPr/>
          <p:nvPr/>
        </p:nvSpPr>
        <p:spPr>
          <a:xfrm>
            <a:off x="1369668" y="213312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298752B0-C782-446A-A25D-BB8719ACA936}"/>
              </a:ext>
            </a:extLst>
          </p:cNvPr>
          <p:cNvSpPr/>
          <p:nvPr/>
        </p:nvSpPr>
        <p:spPr>
          <a:xfrm>
            <a:off x="1967080" y="232318"/>
            <a:ext cx="8066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C0F1A4B3-EC46-41BC-866F-DE16E99B0BC4}"/>
              </a:ext>
            </a:extLst>
          </p:cNvPr>
          <p:cNvSpPr/>
          <p:nvPr/>
        </p:nvSpPr>
        <p:spPr>
          <a:xfrm>
            <a:off x="4508180" y="64348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3FA74D68-596C-417A-BF0E-2D566B1EFE5B}"/>
              </a:ext>
            </a:extLst>
          </p:cNvPr>
          <p:cNvSpPr/>
          <p:nvPr/>
        </p:nvSpPr>
        <p:spPr>
          <a:xfrm>
            <a:off x="3066923" y="2998365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4EB7A7E4-1EC4-4959-9865-39DCC75B1AB8}"/>
              </a:ext>
            </a:extLst>
          </p:cNvPr>
          <p:cNvSpPr/>
          <p:nvPr/>
        </p:nvSpPr>
        <p:spPr>
          <a:xfrm>
            <a:off x="3018958" y="2115406"/>
            <a:ext cx="5838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4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56AE12EF-F408-472B-B6BF-F28A40330477}"/>
              </a:ext>
            </a:extLst>
          </p:cNvPr>
          <p:cNvSpPr/>
          <p:nvPr/>
        </p:nvSpPr>
        <p:spPr>
          <a:xfrm>
            <a:off x="83928" y="424822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AFA7F74B-F383-49F2-A711-21EB19E5FFC4}"/>
              </a:ext>
            </a:extLst>
          </p:cNvPr>
          <p:cNvSpPr/>
          <p:nvPr/>
        </p:nvSpPr>
        <p:spPr>
          <a:xfrm>
            <a:off x="75631" y="401804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724012F3-731D-4498-968D-66F82B1E21A3}"/>
              </a:ext>
            </a:extLst>
          </p:cNvPr>
          <p:cNvSpPr/>
          <p:nvPr/>
        </p:nvSpPr>
        <p:spPr>
          <a:xfrm>
            <a:off x="4506286" y="587575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86B3FFD-8CC8-41CF-8D3F-A4FBE1D684F6}"/>
              </a:ext>
            </a:extLst>
          </p:cNvPr>
          <p:cNvSpPr/>
          <p:nvPr/>
        </p:nvSpPr>
        <p:spPr>
          <a:xfrm>
            <a:off x="77719" y="498583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DE6C6BDD-377C-433D-BCD5-B1DA678CACFF}"/>
              </a:ext>
            </a:extLst>
          </p:cNvPr>
          <p:cNvSpPr/>
          <p:nvPr/>
        </p:nvSpPr>
        <p:spPr>
          <a:xfrm>
            <a:off x="83928" y="44219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5F9FAB43-F0CF-428D-B0E1-8A7C29EEF42E}"/>
              </a:ext>
            </a:extLst>
          </p:cNvPr>
          <p:cNvSpPr/>
          <p:nvPr/>
        </p:nvSpPr>
        <p:spPr>
          <a:xfrm>
            <a:off x="4509119" y="62571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714AAEB-54BA-4190-A679-A8D080CF819A}"/>
              </a:ext>
            </a:extLst>
          </p:cNvPr>
          <p:cNvSpPr/>
          <p:nvPr/>
        </p:nvSpPr>
        <p:spPr>
          <a:xfrm>
            <a:off x="4511962" y="607965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D1DFB07-050D-44D1-B2C3-747D916512CC}"/>
              </a:ext>
            </a:extLst>
          </p:cNvPr>
          <p:cNvSpPr/>
          <p:nvPr/>
        </p:nvSpPr>
        <p:spPr>
          <a:xfrm>
            <a:off x="6103659" y="817656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CCE43A9B-8CC1-40A0-99ED-B081CA78E6D2}"/>
              </a:ext>
            </a:extLst>
          </p:cNvPr>
          <p:cNvSpPr/>
          <p:nvPr/>
        </p:nvSpPr>
        <p:spPr>
          <a:xfrm>
            <a:off x="6103659" y="797753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AD3639CB-6A07-4ECA-B671-B9879AF5BEEF}"/>
              </a:ext>
            </a:extLst>
          </p:cNvPr>
          <p:cNvSpPr/>
          <p:nvPr/>
        </p:nvSpPr>
        <p:spPr>
          <a:xfrm>
            <a:off x="6103659" y="719895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2FCAC701-FBF3-46D2-91B9-01D762E0AD32}"/>
              </a:ext>
            </a:extLst>
          </p:cNvPr>
          <p:cNvSpPr/>
          <p:nvPr/>
        </p:nvSpPr>
        <p:spPr>
          <a:xfrm>
            <a:off x="6096795" y="77593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00AA5A60-C288-48C9-8F2B-2ED729F5C75B}"/>
              </a:ext>
            </a:extLst>
          </p:cNvPr>
          <p:cNvSpPr/>
          <p:nvPr/>
        </p:nvSpPr>
        <p:spPr>
          <a:xfrm>
            <a:off x="6100363" y="75598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4FBA5C-AA0D-4E6C-AF35-32919EC57046}"/>
              </a:ext>
            </a:extLst>
          </p:cNvPr>
          <p:cNvSpPr/>
          <p:nvPr/>
        </p:nvSpPr>
        <p:spPr>
          <a:xfrm>
            <a:off x="6108506" y="73886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7" name="Rectángulo 166">
            <a:extLst>
              <a:ext uri="{FF2B5EF4-FFF2-40B4-BE49-F238E27FC236}">
                <a16:creationId xmlns:a16="http://schemas.microsoft.com/office/drawing/2014/main" id="{18A72210-BE21-4B7B-88D0-26263D22405D}"/>
              </a:ext>
            </a:extLst>
          </p:cNvPr>
          <p:cNvSpPr/>
          <p:nvPr/>
        </p:nvSpPr>
        <p:spPr>
          <a:xfrm>
            <a:off x="83928" y="479650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9" name="Rectángulo 198">
            <a:extLst>
              <a:ext uri="{FF2B5EF4-FFF2-40B4-BE49-F238E27FC236}">
                <a16:creationId xmlns:a16="http://schemas.microsoft.com/office/drawing/2014/main" id="{C7400564-33A9-4BBC-BADF-AF2C2C4CDCEF}"/>
              </a:ext>
            </a:extLst>
          </p:cNvPr>
          <p:cNvSpPr/>
          <p:nvPr/>
        </p:nvSpPr>
        <p:spPr>
          <a:xfrm>
            <a:off x="83928" y="462206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7436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</a:t>
              </a:r>
              <a:r>
                <a:rPr lang="es-MX" u="sng" dirty="0"/>
                <a:t>Banda musical y navidad rock</a:t>
              </a:r>
              <a:r>
                <a:rPr lang="es-MX" dirty="0"/>
                <a:t>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30891" y="3590309"/>
                <a:ext cx="41142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s-MX" sz="1400" u="sng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Solo a un niño se le complico ya que no le gustaba bailar y no quería hacer la coreografía propuesta</a:t>
                </a:r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Les emocionó realizar sus propias maracas para tocar diferentes canciones navideñas____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 algunos niños se les dificultó hacer la coreografía de la canción navideña porque no les gustaba bailar_____________ 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F66AB86-6380-4866-8C47-AFADABBCDF13}"/>
              </a:ext>
            </a:extLst>
          </p:cNvPr>
          <p:cNvSpPr/>
          <p:nvPr/>
        </p:nvSpPr>
        <p:spPr>
          <a:xfrm>
            <a:off x="1923635" y="589645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D4D3FC7D-C17A-45ED-8AF4-002C821DD95C}"/>
              </a:ext>
            </a:extLst>
          </p:cNvPr>
          <p:cNvSpPr/>
          <p:nvPr/>
        </p:nvSpPr>
        <p:spPr>
          <a:xfrm>
            <a:off x="621481" y="200988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164DB315-9107-438F-9D63-D509DB9321C1}"/>
              </a:ext>
            </a:extLst>
          </p:cNvPr>
          <p:cNvSpPr/>
          <p:nvPr/>
        </p:nvSpPr>
        <p:spPr>
          <a:xfrm>
            <a:off x="1369668" y="213312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298752B0-C782-446A-A25D-BB8719ACA936}"/>
              </a:ext>
            </a:extLst>
          </p:cNvPr>
          <p:cNvSpPr/>
          <p:nvPr/>
        </p:nvSpPr>
        <p:spPr>
          <a:xfrm>
            <a:off x="1967080" y="232318"/>
            <a:ext cx="8066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C0F1A4B3-EC46-41BC-866F-DE16E99B0BC4}"/>
              </a:ext>
            </a:extLst>
          </p:cNvPr>
          <p:cNvSpPr/>
          <p:nvPr/>
        </p:nvSpPr>
        <p:spPr>
          <a:xfrm>
            <a:off x="5108124" y="646263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3FA74D68-596C-417A-BF0E-2D566B1EFE5B}"/>
              </a:ext>
            </a:extLst>
          </p:cNvPr>
          <p:cNvSpPr/>
          <p:nvPr/>
        </p:nvSpPr>
        <p:spPr>
          <a:xfrm>
            <a:off x="3087143" y="2972251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4EB7A7E4-1EC4-4959-9865-39DCC75B1AB8}"/>
              </a:ext>
            </a:extLst>
          </p:cNvPr>
          <p:cNvSpPr/>
          <p:nvPr/>
        </p:nvSpPr>
        <p:spPr>
          <a:xfrm>
            <a:off x="4194455" y="2114416"/>
            <a:ext cx="5838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4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56AE12EF-F408-472B-B6BF-F28A40330477}"/>
              </a:ext>
            </a:extLst>
          </p:cNvPr>
          <p:cNvSpPr/>
          <p:nvPr/>
        </p:nvSpPr>
        <p:spPr>
          <a:xfrm>
            <a:off x="83928" y="424822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AFA7F74B-F383-49F2-A711-21EB19E5FFC4}"/>
              </a:ext>
            </a:extLst>
          </p:cNvPr>
          <p:cNvSpPr/>
          <p:nvPr/>
        </p:nvSpPr>
        <p:spPr>
          <a:xfrm>
            <a:off x="75631" y="401804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724012F3-731D-4498-968D-66F82B1E21A3}"/>
              </a:ext>
            </a:extLst>
          </p:cNvPr>
          <p:cNvSpPr/>
          <p:nvPr/>
        </p:nvSpPr>
        <p:spPr>
          <a:xfrm>
            <a:off x="4506286" y="587575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86B3FFD-8CC8-41CF-8D3F-A4FBE1D684F6}"/>
              </a:ext>
            </a:extLst>
          </p:cNvPr>
          <p:cNvSpPr/>
          <p:nvPr/>
        </p:nvSpPr>
        <p:spPr>
          <a:xfrm>
            <a:off x="77719" y="498583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DE6C6BDD-377C-433D-BCD5-B1DA678CACFF}"/>
              </a:ext>
            </a:extLst>
          </p:cNvPr>
          <p:cNvSpPr/>
          <p:nvPr/>
        </p:nvSpPr>
        <p:spPr>
          <a:xfrm>
            <a:off x="83928" y="44219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5F9FAB43-F0CF-428D-B0E1-8A7C29EEF42E}"/>
              </a:ext>
            </a:extLst>
          </p:cNvPr>
          <p:cNvSpPr/>
          <p:nvPr/>
        </p:nvSpPr>
        <p:spPr>
          <a:xfrm>
            <a:off x="4509119" y="624427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714AAEB-54BA-4190-A679-A8D080CF819A}"/>
              </a:ext>
            </a:extLst>
          </p:cNvPr>
          <p:cNvSpPr/>
          <p:nvPr/>
        </p:nvSpPr>
        <p:spPr>
          <a:xfrm>
            <a:off x="5085002" y="6065529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D1DFB07-050D-44D1-B2C3-747D916512CC}"/>
              </a:ext>
            </a:extLst>
          </p:cNvPr>
          <p:cNvSpPr/>
          <p:nvPr/>
        </p:nvSpPr>
        <p:spPr>
          <a:xfrm>
            <a:off x="6103659" y="817656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CCE43A9B-8CC1-40A0-99ED-B081CA78E6D2}"/>
              </a:ext>
            </a:extLst>
          </p:cNvPr>
          <p:cNvSpPr/>
          <p:nvPr/>
        </p:nvSpPr>
        <p:spPr>
          <a:xfrm>
            <a:off x="6103659" y="797753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AD3639CB-6A07-4ECA-B671-B9879AF5BEEF}"/>
              </a:ext>
            </a:extLst>
          </p:cNvPr>
          <p:cNvSpPr/>
          <p:nvPr/>
        </p:nvSpPr>
        <p:spPr>
          <a:xfrm>
            <a:off x="6103659" y="719895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2FCAC701-FBF3-46D2-91B9-01D762E0AD32}"/>
              </a:ext>
            </a:extLst>
          </p:cNvPr>
          <p:cNvSpPr/>
          <p:nvPr/>
        </p:nvSpPr>
        <p:spPr>
          <a:xfrm>
            <a:off x="6096795" y="77593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00AA5A60-C288-48C9-8F2B-2ED729F5C75B}"/>
              </a:ext>
            </a:extLst>
          </p:cNvPr>
          <p:cNvSpPr/>
          <p:nvPr/>
        </p:nvSpPr>
        <p:spPr>
          <a:xfrm>
            <a:off x="6100363" y="75598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4FBA5C-AA0D-4E6C-AF35-32919EC57046}"/>
              </a:ext>
            </a:extLst>
          </p:cNvPr>
          <p:cNvSpPr/>
          <p:nvPr/>
        </p:nvSpPr>
        <p:spPr>
          <a:xfrm>
            <a:off x="6108506" y="73886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7" name="Rectángulo 166">
            <a:extLst>
              <a:ext uri="{FF2B5EF4-FFF2-40B4-BE49-F238E27FC236}">
                <a16:creationId xmlns:a16="http://schemas.microsoft.com/office/drawing/2014/main" id="{18A72210-BE21-4B7B-88D0-26263D22405D}"/>
              </a:ext>
            </a:extLst>
          </p:cNvPr>
          <p:cNvSpPr/>
          <p:nvPr/>
        </p:nvSpPr>
        <p:spPr>
          <a:xfrm>
            <a:off x="83928" y="479650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9" name="Rectángulo 198">
            <a:extLst>
              <a:ext uri="{FF2B5EF4-FFF2-40B4-BE49-F238E27FC236}">
                <a16:creationId xmlns:a16="http://schemas.microsoft.com/office/drawing/2014/main" id="{C6C125B1-C0D9-4D89-8828-0A4A0C6CAA73}"/>
              </a:ext>
            </a:extLst>
          </p:cNvPr>
          <p:cNvSpPr/>
          <p:nvPr/>
        </p:nvSpPr>
        <p:spPr>
          <a:xfrm>
            <a:off x="71510" y="462897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774009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</a:t>
              </a:r>
              <a:r>
                <a:rPr lang="es-MX" u="sng" dirty="0"/>
                <a:t>Mis costumbres en navidad</a:t>
              </a:r>
              <a:r>
                <a:rPr lang="es-MX" dirty="0"/>
                <a:t>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30891" y="3590309"/>
                <a:ext cx="41142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s-MX" sz="1400" u="sng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Se rescataron los conocimientos previos y gracias a esto los niños pudieron compartir sus experiencias sobre el tema</a:t>
                </a:r>
                <a:r>
                  <a:rPr lang="es-MX" sz="14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compartieron sus experiencias sobre la navidad y reconocieron las emociones básicas______________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5" y="8591560"/>
              <a:ext cx="398090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</a:t>
              </a:r>
              <a:r>
                <a:rPr lang="es-MX" sz="1800" u="sng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hubo dificultades___________________________________ 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2F66AB86-6380-4866-8C47-AFADABBCDF13}"/>
              </a:ext>
            </a:extLst>
          </p:cNvPr>
          <p:cNvSpPr/>
          <p:nvPr/>
        </p:nvSpPr>
        <p:spPr>
          <a:xfrm>
            <a:off x="2415408" y="617514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D4D3FC7D-C17A-45ED-8AF4-002C821DD95C}"/>
              </a:ext>
            </a:extLst>
          </p:cNvPr>
          <p:cNvSpPr/>
          <p:nvPr/>
        </p:nvSpPr>
        <p:spPr>
          <a:xfrm>
            <a:off x="621481" y="200988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164DB315-9107-438F-9D63-D509DB9321C1}"/>
              </a:ext>
            </a:extLst>
          </p:cNvPr>
          <p:cNvSpPr/>
          <p:nvPr/>
        </p:nvSpPr>
        <p:spPr>
          <a:xfrm>
            <a:off x="1369668" y="213312"/>
            <a:ext cx="4956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298752B0-C782-446A-A25D-BB8719ACA936}"/>
              </a:ext>
            </a:extLst>
          </p:cNvPr>
          <p:cNvSpPr/>
          <p:nvPr/>
        </p:nvSpPr>
        <p:spPr>
          <a:xfrm>
            <a:off x="1967080" y="232318"/>
            <a:ext cx="8066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C0F1A4B3-EC46-41BC-866F-DE16E99B0BC4}"/>
              </a:ext>
            </a:extLst>
          </p:cNvPr>
          <p:cNvSpPr/>
          <p:nvPr/>
        </p:nvSpPr>
        <p:spPr>
          <a:xfrm>
            <a:off x="4506286" y="6448985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3FA74D68-596C-417A-BF0E-2D566B1EFE5B}"/>
              </a:ext>
            </a:extLst>
          </p:cNvPr>
          <p:cNvSpPr/>
          <p:nvPr/>
        </p:nvSpPr>
        <p:spPr>
          <a:xfrm>
            <a:off x="4156443" y="298475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4EB7A7E4-1EC4-4959-9865-39DCC75B1AB8}"/>
              </a:ext>
            </a:extLst>
          </p:cNvPr>
          <p:cNvSpPr/>
          <p:nvPr/>
        </p:nvSpPr>
        <p:spPr>
          <a:xfrm>
            <a:off x="6564763" y="2114601"/>
            <a:ext cx="5838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4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56AE12EF-F408-472B-B6BF-F28A40330477}"/>
              </a:ext>
            </a:extLst>
          </p:cNvPr>
          <p:cNvSpPr/>
          <p:nvPr/>
        </p:nvSpPr>
        <p:spPr>
          <a:xfrm>
            <a:off x="83928" y="424822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AFA7F74B-F383-49F2-A711-21EB19E5FFC4}"/>
              </a:ext>
            </a:extLst>
          </p:cNvPr>
          <p:cNvSpPr/>
          <p:nvPr/>
        </p:nvSpPr>
        <p:spPr>
          <a:xfrm>
            <a:off x="75631" y="401804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s-E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724012F3-731D-4498-968D-66F82B1E21A3}"/>
              </a:ext>
            </a:extLst>
          </p:cNvPr>
          <p:cNvSpPr/>
          <p:nvPr/>
        </p:nvSpPr>
        <p:spPr>
          <a:xfrm>
            <a:off x="4506286" y="587575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86B3FFD-8CC8-41CF-8D3F-A4FBE1D684F6}"/>
              </a:ext>
            </a:extLst>
          </p:cNvPr>
          <p:cNvSpPr/>
          <p:nvPr/>
        </p:nvSpPr>
        <p:spPr>
          <a:xfrm>
            <a:off x="77719" y="498583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DE6C6BDD-377C-433D-BCD5-B1DA678CACFF}"/>
              </a:ext>
            </a:extLst>
          </p:cNvPr>
          <p:cNvSpPr/>
          <p:nvPr/>
        </p:nvSpPr>
        <p:spPr>
          <a:xfrm>
            <a:off x="83928" y="44219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5F9FAB43-F0CF-428D-B0E1-8A7C29EEF42E}"/>
              </a:ext>
            </a:extLst>
          </p:cNvPr>
          <p:cNvSpPr/>
          <p:nvPr/>
        </p:nvSpPr>
        <p:spPr>
          <a:xfrm>
            <a:off x="4509119" y="625786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714AAEB-54BA-4190-A679-A8D080CF819A}"/>
              </a:ext>
            </a:extLst>
          </p:cNvPr>
          <p:cNvSpPr/>
          <p:nvPr/>
        </p:nvSpPr>
        <p:spPr>
          <a:xfrm>
            <a:off x="4511962" y="607965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4D1DFB07-050D-44D1-B2C3-747D916512CC}"/>
              </a:ext>
            </a:extLst>
          </p:cNvPr>
          <p:cNvSpPr/>
          <p:nvPr/>
        </p:nvSpPr>
        <p:spPr>
          <a:xfrm>
            <a:off x="6103659" y="817656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CCE43A9B-8CC1-40A0-99ED-B081CA78E6D2}"/>
              </a:ext>
            </a:extLst>
          </p:cNvPr>
          <p:cNvSpPr/>
          <p:nvPr/>
        </p:nvSpPr>
        <p:spPr>
          <a:xfrm>
            <a:off x="6103659" y="797753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AD3639CB-6A07-4ECA-B671-B9879AF5BEEF}"/>
              </a:ext>
            </a:extLst>
          </p:cNvPr>
          <p:cNvSpPr/>
          <p:nvPr/>
        </p:nvSpPr>
        <p:spPr>
          <a:xfrm>
            <a:off x="6103659" y="719895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2FCAC701-FBF3-46D2-91B9-01D762E0AD32}"/>
              </a:ext>
            </a:extLst>
          </p:cNvPr>
          <p:cNvSpPr/>
          <p:nvPr/>
        </p:nvSpPr>
        <p:spPr>
          <a:xfrm>
            <a:off x="6096795" y="775938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00AA5A60-C288-48C9-8F2B-2ED729F5C75B}"/>
              </a:ext>
            </a:extLst>
          </p:cNvPr>
          <p:cNvSpPr/>
          <p:nvPr/>
        </p:nvSpPr>
        <p:spPr>
          <a:xfrm>
            <a:off x="6100363" y="755984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C04FBA5C-AA0D-4E6C-AF35-32919EC57046}"/>
              </a:ext>
            </a:extLst>
          </p:cNvPr>
          <p:cNvSpPr/>
          <p:nvPr/>
        </p:nvSpPr>
        <p:spPr>
          <a:xfrm>
            <a:off x="6108506" y="73886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9" name="Rectángulo 198">
            <a:extLst>
              <a:ext uri="{FF2B5EF4-FFF2-40B4-BE49-F238E27FC236}">
                <a16:creationId xmlns:a16="http://schemas.microsoft.com/office/drawing/2014/main" id="{CA29EE73-D004-4F66-A7BF-8DC9E392AED4}"/>
              </a:ext>
            </a:extLst>
          </p:cNvPr>
          <p:cNvSpPr/>
          <p:nvPr/>
        </p:nvSpPr>
        <p:spPr>
          <a:xfrm>
            <a:off x="85260" y="460212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2719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D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B3557-FB66-48A4-88FC-D079CA75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80" y="534844"/>
            <a:ext cx="6707803" cy="876862"/>
          </a:xfrm>
        </p:spPr>
        <p:txBody>
          <a:bodyPr/>
          <a:lstStyle/>
          <a:p>
            <a:pPr algn="ctr"/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Sustento teórico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93A3A5-1FCB-41AF-8C54-9FC576C25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80" y="1411706"/>
            <a:ext cx="6707803" cy="8099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1800" dirty="0">
                <a:latin typeface="Arial" panose="020B0604020202020204" pitchFamily="34" charset="0"/>
                <a:cs typeface="Arial" panose="020B0604020202020204" pitchFamily="34" charset="0"/>
              </a:rPr>
              <a:t>Dentro de la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 actividades aplicadas se utilizaron diferentes teóricos como:</a:t>
            </a:r>
          </a:p>
          <a:p>
            <a:pPr fontAlgn="base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Para Jean Piaget (1956), el juego forma parte de la inteligencia del niño, porque representa la asimilación funcional o reproductiva de la realidad según cada etapa evolutiva del individuo. Las capacidades sensorio motrices, simbólicas o de razonamiento, como aspectos esenciales del desarrollo del individuo, son las que condicionan el origen y la evolución del juego. Piaget asocia tres estructuras básicas del juego con las fases evolutivas del pensamiento humano: el juego es simple ejercicio (parecido al anima); el juego simbólico (abstracto, ficticio); y el juego reglado (colectivo, resultado de un acuerdo de grupo).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El trabajo colaborativo, en un contexto educativo, constituye un modelo de aprendizaje interactivo, que invita a los estudiantes a construir juntos, lo cual demanda conjugar esfuerzos, talentos y competencias, mediante una serie de transacciones que les permitan lograr las metas establecidas consensuadamente. Más que una técnica, el trabajo colaborativo es considerado una filosofía de interacción y una forma personal de trabajo, que implica el manejo de aspectos, tales como el respeto a las contribuciones individuales de los miembros del grupo.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Como señala Battista Q.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Borghi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La metodología es activa y sigue los criterios de formación personalizada, desarrollo armónico e integral, aprendizaje activo, fomento de la interacción, relación escuela-vida, desarrollo de la creatividad y el sentido crítico, participación de las familias, fomento de la autonomía, y significación de los aprendizajes. La evaluación se realiza al final de cada sesión, dejando tiempo a los niños para autoevaluarse. </a:t>
            </a:r>
            <a:endParaRPr lang="es-ES_trad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5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C5C95-7B3C-47FD-8337-0E9063FA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149578"/>
          </a:xfrm>
        </p:spPr>
        <p:txBody>
          <a:bodyPr/>
          <a:lstStyle/>
          <a:p>
            <a:r>
              <a:rPr lang="es-ES_tradnl" dirty="0"/>
              <a:t>Referencias bibliográficas 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037EE2-AD47-4DD7-B15F-76413C14A55C}"/>
              </a:ext>
            </a:extLst>
          </p:cNvPr>
          <p:cNvSpPr txBox="1"/>
          <p:nvPr/>
        </p:nvSpPr>
        <p:spPr>
          <a:xfrm>
            <a:off x="534679" y="1684421"/>
            <a:ext cx="64917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Paget. 1958. El juego. Enfoque teórico. Universidad de costa rica</a:t>
            </a:r>
          </a:p>
          <a:p>
            <a:r>
              <a:rPr lang="es-ES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https://www.redalyc.org/pdf/440/44025210.pdf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O. Revelo-Sánchez, C. A. Collazos-Ordoñez, y J. A. Jiménez-Toledo. 2017. El trabajo colaborativo como estrategia didáctica para la enseñanza/aprendizaje de la programación: una revisión sistemática de literatura. Licencia internacional Creative Commoms Atribución.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http://www.scielo.org.co/pdf/teclo/v21n41/v21n41a08.pdf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Battista Quinto, B. 2005. Los talleres en Educación Infantil. Espacios de crecimiento. Barcelona. Grao. 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https://www.feandalucia.ccoo.es/docu/p5sd8641.pdf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9973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1688</Words>
  <Application>Microsoft Office PowerPoint</Application>
  <PresentationFormat>Personalizado</PresentationFormat>
  <Paragraphs>398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Sustento teórico </vt:lpstr>
      <vt:lpstr>Referencias bibliográficas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VALERIA ELIZABETH PRECIADO VILLALOBOS</cp:lastModifiedBy>
  <cp:revision>32</cp:revision>
  <dcterms:created xsi:type="dcterms:W3CDTF">2020-11-09T23:20:30Z</dcterms:created>
  <dcterms:modified xsi:type="dcterms:W3CDTF">2020-12-21T22:25:39Z</dcterms:modified>
</cp:coreProperties>
</file>