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58" r:id="rId7"/>
    <p:sldId id="263" r:id="rId8"/>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69BE75-9B5E-43CA-BC09-403D6B4CF0B9}" v="9" dt="2020-11-10T04:08:31.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249" autoAdjust="0"/>
  </p:normalViewPr>
  <p:slideViewPr>
    <p:cSldViewPr snapToGrid="0">
      <p:cViewPr varScale="1">
        <p:scale>
          <a:sx n="49" d="100"/>
          <a:sy n="49" d="100"/>
        </p:scale>
        <p:origin x="20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21/12/2020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21/12/2020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21/12/2020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21/12/2020</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formacion.sigeyucatan.gob.mx/formacion/materiales/4/2/d2/p4/3.%20BRADSFORD,%20J.%20La%20creacion_de_ambientesaprendizaj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a:t>
              </a:r>
              <a:r>
                <a:rPr lang="es-MX" b="1" dirty="0"/>
                <a:t>LA NAVIDAD</a:t>
              </a:r>
              <a:r>
                <a:rPr lang="es-MX" dirty="0"/>
                <a:t>”_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480781" y="3421542"/>
                <a:ext cx="4247660" cy="1569660"/>
              </a:xfrm>
              <a:prstGeom prst="rect">
                <a:avLst/>
              </a:prstGeom>
              <a:noFill/>
            </p:spPr>
            <p:txBody>
              <a:bodyPr wrap="square" rtlCol="0">
                <a:spAutoFit/>
              </a:bodyPr>
              <a:lstStyle/>
              <a:p>
                <a:pPr algn="ctr"/>
                <a:r>
                  <a:rPr lang="es-MX" sz="1200" b="1"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a:t>
                </a:r>
                <a:r>
                  <a:rPr lang="es-MX" sz="1200" dirty="0">
                    <a:latin typeface="Comic Sans MS" panose="030F0702030302020204" pitchFamily="66" charset="0"/>
                  </a:rPr>
                  <a:t>Considero que las actividades planteadas fueron adecuadas a pesar de contar con alumnos de multigrado, los aprendizajes esperados se favorecieron y el material didáctico fue llamativo, manipulable, observable y auditivo con el que los alumnos interactuaron. Considero que el tiempo no lo organicé muy bien ya que los alumnos se ocupaban en diferentes horas </a:t>
                </a:r>
                <a:r>
                  <a:rPr lang="es-MX" sz="1200" dirty="0">
                    <a:solidFill>
                      <a:srgbClr val="FF9999"/>
                    </a:solidFill>
                    <a:latin typeface="Comic Sans MS" panose="030F0702030302020204" pitchFamily="66" charset="0"/>
                  </a:rPr>
                  <a:t>._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07996"/>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Se logró que las actividades fueran lo suficientemente atractivas para los niños, de esta manera los aprendizajes se favorecieron tal cual se esperaba</a:t>
              </a:r>
              <a:r>
                <a:rPr lang="es-MX" sz="1600" dirty="0">
                  <a:solidFill>
                    <a:schemeClr val="bg1"/>
                  </a:solidFill>
                  <a:latin typeface="Comic Sans MS" panose="030F0702030302020204" pitchFamily="66" charset="0"/>
                </a:rPr>
                <a:t>._</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200" dirty="0">
                  <a:latin typeface="Comic Sans MS" panose="030F0702030302020204" pitchFamily="66" charset="0"/>
                </a:rPr>
                <a:t>Lo que más se me dificultó fue que los alumnos tuvieran esa iniciativa y seguridad para participar, aspecto que fui trabajando día a día, ganándome su confianza para así tener una participación más activa de su parte. </a:t>
              </a:r>
              <a:r>
                <a:rPr lang="es-MX" sz="1800" dirty="0">
                  <a:solidFill>
                    <a:schemeClr val="bg1"/>
                  </a:solidFill>
                  <a:latin typeface="Comic Sans MS" panose="030F0702030302020204" pitchFamily="66" charset="0"/>
                </a:rPr>
                <a:t>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Gráfico 6" descr="Marca de verificación">
            <a:extLst>
              <a:ext uri="{FF2B5EF4-FFF2-40B4-BE49-F238E27FC236}">
                <a16:creationId xmlns:a16="http://schemas.microsoft.com/office/drawing/2014/main" id="{37FB67B6-B3A7-4FF6-A9F3-60A59FEBCBD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801" y="589336"/>
            <a:ext cx="535431" cy="535431"/>
          </a:xfrm>
          <a:prstGeom prst="rect">
            <a:avLst/>
          </a:prstGeom>
        </p:spPr>
      </p:pic>
      <p:sp>
        <p:nvSpPr>
          <p:cNvPr id="9" name="CuadroTexto 8">
            <a:extLst>
              <a:ext uri="{FF2B5EF4-FFF2-40B4-BE49-F238E27FC236}">
                <a16:creationId xmlns:a16="http://schemas.microsoft.com/office/drawing/2014/main" id="{7DEDB281-E673-4BBC-9A03-E71A19040DEF}"/>
              </a:ext>
            </a:extLst>
          </p:cNvPr>
          <p:cNvSpPr txBox="1"/>
          <p:nvPr/>
        </p:nvSpPr>
        <p:spPr>
          <a:xfrm>
            <a:off x="519591" y="228117"/>
            <a:ext cx="2593991" cy="400110"/>
          </a:xfrm>
          <a:prstGeom prst="rect">
            <a:avLst/>
          </a:prstGeom>
          <a:noFill/>
        </p:spPr>
        <p:txBody>
          <a:bodyPr wrap="square" rtlCol="0">
            <a:spAutoFit/>
          </a:bodyPr>
          <a:lstStyle/>
          <a:p>
            <a:r>
              <a:rPr lang="es-MX" sz="2000" b="1" dirty="0"/>
              <a:t> 14       DIC       2020</a:t>
            </a:r>
          </a:p>
        </p:txBody>
      </p:sp>
      <p:pic>
        <p:nvPicPr>
          <p:cNvPr id="129" name="Gráfico 128" descr="Marca de verificación">
            <a:extLst>
              <a:ext uri="{FF2B5EF4-FFF2-40B4-BE49-F238E27FC236}">
                <a16:creationId xmlns:a16="http://schemas.microsoft.com/office/drawing/2014/main" id="{D2CD00B4-D40A-445D-8C3D-55D05A256E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6615" y="2379587"/>
            <a:ext cx="535431" cy="535431"/>
          </a:xfrm>
          <a:prstGeom prst="rect">
            <a:avLst/>
          </a:prstGeom>
        </p:spPr>
      </p:pic>
      <p:pic>
        <p:nvPicPr>
          <p:cNvPr id="134" name="Gráfico 133" descr="Marca de verificación">
            <a:extLst>
              <a:ext uri="{FF2B5EF4-FFF2-40B4-BE49-F238E27FC236}">
                <a16:creationId xmlns:a16="http://schemas.microsoft.com/office/drawing/2014/main" id="{848AB1EB-EB69-4D59-80C7-DC0E98CDF9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03027" y="3050997"/>
            <a:ext cx="535431" cy="535431"/>
          </a:xfrm>
          <a:prstGeom prst="rect">
            <a:avLst/>
          </a:prstGeom>
        </p:spPr>
      </p:pic>
      <p:pic>
        <p:nvPicPr>
          <p:cNvPr id="154" name="Gráfico 153" descr="Marca de verificación">
            <a:extLst>
              <a:ext uri="{FF2B5EF4-FFF2-40B4-BE49-F238E27FC236}">
                <a16:creationId xmlns:a16="http://schemas.microsoft.com/office/drawing/2014/main" id="{EF1E39D5-113A-4980-834A-7C540DC663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3121" y="4011982"/>
            <a:ext cx="281874" cy="281874"/>
          </a:xfrm>
          <a:prstGeom prst="rect">
            <a:avLst/>
          </a:prstGeom>
        </p:spPr>
      </p:pic>
      <p:pic>
        <p:nvPicPr>
          <p:cNvPr id="156" name="Gráfico 155" descr="Marca de verificación">
            <a:extLst>
              <a:ext uri="{FF2B5EF4-FFF2-40B4-BE49-F238E27FC236}">
                <a16:creationId xmlns:a16="http://schemas.microsoft.com/office/drawing/2014/main" id="{FBCCA4EF-6CC3-4FAB-AAE1-8E85CEEAC3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4511" y="4237636"/>
            <a:ext cx="281874" cy="281874"/>
          </a:xfrm>
          <a:prstGeom prst="rect">
            <a:avLst/>
          </a:prstGeom>
        </p:spPr>
      </p:pic>
      <p:pic>
        <p:nvPicPr>
          <p:cNvPr id="157" name="Gráfico 156" descr="Marca de verificación">
            <a:extLst>
              <a:ext uri="{FF2B5EF4-FFF2-40B4-BE49-F238E27FC236}">
                <a16:creationId xmlns:a16="http://schemas.microsoft.com/office/drawing/2014/main" id="{43589D0C-6D53-431C-B89D-89CDF7B8087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5901" y="4440966"/>
            <a:ext cx="281874" cy="281874"/>
          </a:xfrm>
          <a:prstGeom prst="rect">
            <a:avLst/>
          </a:prstGeom>
        </p:spPr>
      </p:pic>
      <p:pic>
        <p:nvPicPr>
          <p:cNvPr id="158" name="Gráfico 157" descr="Marca de verificación">
            <a:extLst>
              <a:ext uri="{FF2B5EF4-FFF2-40B4-BE49-F238E27FC236}">
                <a16:creationId xmlns:a16="http://schemas.microsoft.com/office/drawing/2014/main" id="{49E9D582-70CF-46A4-8F81-D735CD8693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181" y="4994751"/>
            <a:ext cx="281874" cy="281874"/>
          </a:xfrm>
          <a:prstGeom prst="rect">
            <a:avLst/>
          </a:prstGeom>
        </p:spPr>
      </p:pic>
      <p:pic>
        <p:nvPicPr>
          <p:cNvPr id="159" name="Gráfico 158" descr="Marca de verificación">
            <a:extLst>
              <a:ext uri="{FF2B5EF4-FFF2-40B4-BE49-F238E27FC236}">
                <a16:creationId xmlns:a16="http://schemas.microsoft.com/office/drawing/2014/main" id="{9E0F2CBC-5976-4B54-BF71-10D9CB07CB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159" y="4621706"/>
            <a:ext cx="281874" cy="281874"/>
          </a:xfrm>
          <a:prstGeom prst="rect">
            <a:avLst/>
          </a:prstGeom>
        </p:spPr>
      </p:pic>
      <p:pic>
        <p:nvPicPr>
          <p:cNvPr id="160" name="Gráfico 159" descr="Marca de verificación">
            <a:extLst>
              <a:ext uri="{FF2B5EF4-FFF2-40B4-BE49-F238E27FC236}">
                <a16:creationId xmlns:a16="http://schemas.microsoft.com/office/drawing/2014/main" id="{C34D40B0-D7AC-4411-BBB4-A6EB8D5D7E1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30728" y="5893570"/>
            <a:ext cx="281874" cy="281874"/>
          </a:xfrm>
          <a:prstGeom prst="rect">
            <a:avLst/>
          </a:prstGeom>
        </p:spPr>
      </p:pic>
      <p:pic>
        <p:nvPicPr>
          <p:cNvPr id="162" name="Gráfico 161" descr="Marca de verificación">
            <a:extLst>
              <a:ext uri="{FF2B5EF4-FFF2-40B4-BE49-F238E27FC236}">
                <a16:creationId xmlns:a16="http://schemas.microsoft.com/office/drawing/2014/main" id="{28C96754-D9AD-4404-95B8-C2A541BA5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063" y="6082230"/>
            <a:ext cx="281874" cy="281874"/>
          </a:xfrm>
          <a:prstGeom prst="rect">
            <a:avLst/>
          </a:prstGeom>
        </p:spPr>
      </p:pic>
      <p:pic>
        <p:nvPicPr>
          <p:cNvPr id="163" name="Gráfico 162" descr="Marca de verificación">
            <a:extLst>
              <a:ext uri="{FF2B5EF4-FFF2-40B4-BE49-F238E27FC236}">
                <a16:creationId xmlns:a16="http://schemas.microsoft.com/office/drawing/2014/main" id="{D80C4D3F-C40F-4045-9BE3-21F505329F0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63593" y="6257867"/>
            <a:ext cx="281874" cy="281874"/>
          </a:xfrm>
          <a:prstGeom prst="rect">
            <a:avLst/>
          </a:prstGeom>
        </p:spPr>
      </p:pic>
      <p:pic>
        <p:nvPicPr>
          <p:cNvPr id="164" name="Gráfico 163" descr="Marca de verificación">
            <a:extLst>
              <a:ext uri="{FF2B5EF4-FFF2-40B4-BE49-F238E27FC236}">
                <a16:creationId xmlns:a16="http://schemas.microsoft.com/office/drawing/2014/main" id="{BC747042-16BF-4410-ACFE-E9B90FB6A6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0011" y="6450793"/>
            <a:ext cx="281874" cy="281874"/>
          </a:xfrm>
          <a:prstGeom prst="rect">
            <a:avLst/>
          </a:prstGeom>
        </p:spPr>
      </p:pic>
      <p:pic>
        <p:nvPicPr>
          <p:cNvPr id="167" name="Gráfico 166" descr="Marca de verificación">
            <a:extLst>
              <a:ext uri="{FF2B5EF4-FFF2-40B4-BE49-F238E27FC236}">
                <a16:creationId xmlns:a16="http://schemas.microsoft.com/office/drawing/2014/main" id="{C360D2BF-CA0A-4FD7-8616-602670A30B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193500"/>
            <a:ext cx="281874" cy="281874"/>
          </a:xfrm>
          <a:prstGeom prst="rect">
            <a:avLst/>
          </a:prstGeom>
        </p:spPr>
      </p:pic>
      <p:pic>
        <p:nvPicPr>
          <p:cNvPr id="188" name="Gráfico 187" descr="Marca de verificación">
            <a:extLst>
              <a:ext uri="{FF2B5EF4-FFF2-40B4-BE49-F238E27FC236}">
                <a16:creationId xmlns:a16="http://schemas.microsoft.com/office/drawing/2014/main" id="{A170E5B3-959E-4EB6-A52B-32D049B05E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396842"/>
            <a:ext cx="281874" cy="281874"/>
          </a:xfrm>
          <a:prstGeom prst="rect">
            <a:avLst/>
          </a:prstGeom>
        </p:spPr>
      </p:pic>
      <p:pic>
        <p:nvPicPr>
          <p:cNvPr id="189" name="Gráfico 188" descr="Marca de verificación">
            <a:extLst>
              <a:ext uri="{FF2B5EF4-FFF2-40B4-BE49-F238E27FC236}">
                <a16:creationId xmlns:a16="http://schemas.microsoft.com/office/drawing/2014/main" id="{E8528025-12E7-45CA-BE31-370E12EF2F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589564"/>
            <a:ext cx="281874" cy="281874"/>
          </a:xfrm>
          <a:prstGeom prst="rect">
            <a:avLst/>
          </a:prstGeom>
        </p:spPr>
      </p:pic>
      <p:pic>
        <p:nvPicPr>
          <p:cNvPr id="191" name="Gráfico 190" descr="Marca de verificación">
            <a:extLst>
              <a:ext uri="{FF2B5EF4-FFF2-40B4-BE49-F238E27FC236}">
                <a16:creationId xmlns:a16="http://schemas.microsoft.com/office/drawing/2014/main" id="{23578ECC-4913-4910-BA60-FE68AD41895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33246" y="7794477"/>
            <a:ext cx="281874" cy="281874"/>
          </a:xfrm>
          <a:prstGeom prst="rect">
            <a:avLst/>
          </a:prstGeom>
        </p:spPr>
      </p:pic>
      <p:pic>
        <p:nvPicPr>
          <p:cNvPr id="193" name="Gráfico 192" descr="Marca de verificación">
            <a:extLst>
              <a:ext uri="{FF2B5EF4-FFF2-40B4-BE49-F238E27FC236}">
                <a16:creationId xmlns:a16="http://schemas.microsoft.com/office/drawing/2014/main" id="{DC940C3B-BBA3-42DF-BE88-5F86FE275F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43872" y="7974975"/>
            <a:ext cx="281874" cy="281874"/>
          </a:xfrm>
          <a:prstGeom prst="rect">
            <a:avLst/>
          </a:prstGeom>
        </p:spPr>
      </p:pic>
      <p:pic>
        <p:nvPicPr>
          <p:cNvPr id="195" name="Gráfico 194" descr="Marca de verificación">
            <a:extLst>
              <a:ext uri="{FF2B5EF4-FFF2-40B4-BE49-F238E27FC236}">
                <a16:creationId xmlns:a16="http://schemas.microsoft.com/office/drawing/2014/main" id="{0DDD4E4A-FDF1-4D3E-8315-E41210AF7E2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24809" y="8179605"/>
            <a:ext cx="281874" cy="281874"/>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a:t>
              </a:r>
              <a:r>
                <a:rPr lang="es-MX" b="1" dirty="0"/>
                <a:t>LA NAVIDAD</a:t>
              </a:r>
              <a:r>
                <a:rPr lang="es-MX" dirty="0"/>
                <a:t>”_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480781" y="3421542"/>
                <a:ext cx="4247660" cy="1569660"/>
              </a:xfrm>
              <a:prstGeom prst="rect">
                <a:avLst/>
              </a:prstGeom>
              <a:noFill/>
            </p:spPr>
            <p:txBody>
              <a:bodyPr wrap="square" rtlCol="0">
                <a:spAutoFit/>
              </a:bodyPr>
              <a:lstStyle/>
              <a:p>
                <a:pPr algn="ctr"/>
                <a:r>
                  <a:rPr lang="es-MX" sz="1200" b="1"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a:t>
                </a:r>
                <a:r>
                  <a:rPr lang="es-MX" sz="1200" dirty="0">
                    <a:latin typeface="Comic Sans MS" panose="030F0702030302020204" pitchFamily="66" charset="0"/>
                  </a:rPr>
                  <a:t>Considero que las actividades planteadas fueron adecuadas a pesar de contar con alumnos de multigrado, los aprendizajes esperados se favorecieron y el material didáctico fue llamativo, manipulable, observable y auditivo con el que los alumnos interactuaron. Considero que el tiempo no lo organicé muy bien ya que los alumnos se ocupaban en diferentes horas </a:t>
                </a:r>
                <a:r>
                  <a:rPr lang="es-MX" sz="1200" dirty="0">
                    <a:solidFill>
                      <a:srgbClr val="FF9999"/>
                    </a:solidFill>
                    <a:latin typeface="Comic Sans MS" panose="030F0702030302020204" pitchFamily="66" charset="0"/>
                  </a:rPr>
                  <a:t>._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07996"/>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Se logró que las actividades fueran lo suficientemente atractivas para los niños, de esta manera los aprendizajes se favorecieron tal cual se esperaba</a:t>
              </a:r>
              <a:r>
                <a:rPr lang="es-MX" sz="1600" dirty="0">
                  <a:solidFill>
                    <a:schemeClr val="bg1"/>
                  </a:solidFill>
                  <a:latin typeface="Comic Sans MS" panose="030F0702030302020204" pitchFamily="66" charset="0"/>
                </a:rPr>
                <a:t>._</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200" dirty="0">
                  <a:latin typeface="Comic Sans MS" panose="030F0702030302020204" pitchFamily="66" charset="0"/>
                </a:rPr>
                <a:t>Lo que más se me dificultó fue que los alumnos tuvieran esa iniciativa y seguridad para participar, aspecto que fui trabajando día a día, ganándome su confianza para así tener una participación más activa de su parte. </a:t>
              </a:r>
              <a:r>
                <a:rPr lang="es-MX" sz="1800" dirty="0">
                  <a:solidFill>
                    <a:schemeClr val="bg1"/>
                  </a:solidFill>
                  <a:latin typeface="Comic Sans MS" panose="030F0702030302020204" pitchFamily="66" charset="0"/>
                </a:rPr>
                <a:t>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Gráfico 6" descr="Marca de verificación">
            <a:extLst>
              <a:ext uri="{FF2B5EF4-FFF2-40B4-BE49-F238E27FC236}">
                <a16:creationId xmlns:a16="http://schemas.microsoft.com/office/drawing/2014/main" id="{37FB67B6-B3A7-4FF6-A9F3-60A59FEBCBD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924" y="627523"/>
            <a:ext cx="535431" cy="535431"/>
          </a:xfrm>
          <a:prstGeom prst="rect">
            <a:avLst/>
          </a:prstGeom>
        </p:spPr>
      </p:pic>
      <p:sp>
        <p:nvSpPr>
          <p:cNvPr id="9" name="CuadroTexto 8">
            <a:extLst>
              <a:ext uri="{FF2B5EF4-FFF2-40B4-BE49-F238E27FC236}">
                <a16:creationId xmlns:a16="http://schemas.microsoft.com/office/drawing/2014/main" id="{7DEDB281-E673-4BBC-9A03-E71A19040DEF}"/>
              </a:ext>
            </a:extLst>
          </p:cNvPr>
          <p:cNvSpPr txBox="1"/>
          <p:nvPr/>
        </p:nvSpPr>
        <p:spPr>
          <a:xfrm>
            <a:off x="519591" y="228117"/>
            <a:ext cx="2593991" cy="400110"/>
          </a:xfrm>
          <a:prstGeom prst="rect">
            <a:avLst/>
          </a:prstGeom>
          <a:noFill/>
        </p:spPr>
        <p:txBody>
          <a:bodyPr wrap="square" rtlCol="0">
            <a:spAutoFit/>
          </a:bodyPr>
          <a:lstStyle/>
          <a:p>
            <a:r>
              <a:rPr lang="es-MX" sz="2000" b="1" dirty="0"/>
              <a:t> 15       DIC       2020</a:t>
            </a:r>
          </a:p>
        </p:txBody>
      </p:sp>
      <p:pic>
        <p:nvPicPr>
          <p:cNvPr id="129" name="Gráfico 128" descr="Marca de verificación">
            <a:extLst>
              <a:ext uri="{FF2B5EF4-FFF2-40B4-BE49-F238E27FC236}">
                <a16:creationId xmlns:a16="http://schemas.microsoft.com/office/drawing/2014/main" id="{D2CD00B4-D40A-445D-8C3D-55D05A256E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11677" y="2302776"/>
            <a:ext cx="535431" cy="535431"/>
          </a:xfrm>
          <a:prstGeom prst="rect">
            <a:avLst/>
          </a:prstGeom>
        </p:spPr>
      </p:pic>
      <p:pic>
        <p:nvPicPr>
          <p:cNvPr id="134" name="Gráfico 133" descr="Marca de verificación">
            <a:extLst>
              <a:ext uri="{FF2B5EF4-FFF2-40B4-BE49-F238E27FC236}">
                <a16:creationId xmlns:a16="http://schemas.microsoft.com/office/drawing/2014/main" id="{848AB1EB-EB69-4D59-80C7-DC0E98CDF9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03027" y="3050997"/>
            <a:ext cx="535431" cy="535431"/>
          </a:xfrm>
          <a:prstGeom prst="rect">
            <a:avLst/>
          </a:prstGeom>
        </p:spPr>
      </p:pic>
      <p:pic>
        <p:nvPicPr>
          <p:cNvPr id="154" name="Gráfico 153" descr="Marca de verificación">
            <a:extLst>
              <a:ext uri="{FF2B5EF4-FFF2-40B4-BE49-F238E27FC236}">
                <a16:creationId xmlns:a16="http://schemas.microsoft.com/office/drawing/2014/main" id="{EF1E39D5-113A-4980-834A-7C540DC663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3121" y="4011982"/>
            <a:ext cx="281874" cy="281874"/>
          </a:xfrm>
          <a:prstGeom prst="rect">
            <a:avLst/>
          </a:prstGeom>
        </p:spPr>
      </p:pic>
      <p:pic>
        <p:nvPicPr>
          <p:cNvPr id="156" name="Gráfico 155" descr="Marca de verificación">
            <a:extLst>
              <a:ext uri="{FF2B5EF4-FFF2-40B4-BE49-F238E27FC236}">
                <a16:creationId xmlns:a16="http://schemas.microsoft.com/office/drawing/2014/main" id="{FBCCA4EF-6CC3-4FAB-AAE1-8E85CEEAC3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4511" y="4237636"/>
            <a:ext cx="281874" cy="281874"/>
          </a:xfrm>
          <a:prstGeom prst="rect">
            <a:avLst/>
          </a:prstGeom>
        </p:spPr>
      </p:pic>
      <p:pic>
        <p:nvPicPr>
          <p:cNvPr id="157" name="Gráfico 156" descr="Marca de verificación">
            <a:extLst>
              <a:ext uri="{FF2B5EF4-FFF2-40B4-BE49-F238E27FC236}">
                <a16:creationId xmlns:a16="http://schemas.microsoft.com/office/drawing/2014/main" id="{43589D0C-6D53-431C-B89D-89CDF7B8087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5901" y="4440966"/>
            <a:ext cx="281874" cy="281874"/>
          </a:xfrm>
          <a:prstGeom prst="rect">
            <a:avLst/>
          </a:prstGeom>
        </p:spPr>
      </p:pic>
      <p:pic>
        <p:nvPicPr>
          <p:cNvPr id="158" name="Gráfico 157" descr="Marca de verificación">
            <a:extLst>
              <a:ext uri="{FF2B5EF4-FFF2-40B4-BE49-F238E27FC236}">
                <a16:creationId xmlns:a16="http://schemas.microsoft.com/office/drawing/2014/main" id="{49E9D582-70CF-46A4-8F81-D735CD8693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181" y="4994751"/>
            <a:ext cx="281874" cy="281874"/>
          </a:xfrm>
          <a:prstGeom prst="rect">
            <a:avLst/>
          </a:prstGeom>
        </p:spPr>
      </p:pic>
      <p:pic>
        <p:nvPicPr>
          <p:cNvPr id="159" name="Gráfico 158" descr="Marca de verificación">
            <a:extLst>
              <a:ext uri="{FF2B5EF4-FFF2-40B4-BE49-F238E27FC236}">
                <a16:creationId xmlns:a16="http://schemas.microsoft.com/office/drawing/2014/main" id="{9E0F2CBC-5976-4B54-BF71-10D9CB07CB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159" y="4621706"/>
            <a:ext cx="281874" cy="281874"/>
          </a:xfrm>
          <a:prstGeom prst="rect">
            <a:avLst/>
          </a:prstGeom>
        </p:spPr>
      </p:pic>
      <p:pic>
        <p:nvPicPr>
          <p:cNvPr id="160" name="Gráfico 159" descr="Marca de verificación">
            <a:extLst>
              <a:ext uri="{FF2B5EF4-FFF2-40B4-BE49-F238E27FC236}">
                <a16:creationId xmlns:a16="http://schemas.microsoft.com/office/drawing/2014/main" id="{C34D40B0-D7AC-4411-BBB4-A6EB8D5D7E1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30728" y="5893570"/>
            <a:ext cx="281874" cy="281874"/>
          </a:xfrm>
          <a:prstGeom prst="rect">
            <a:avLst/>
          </a:prstGeom>
        </p:spPr>
      </p:pic>
      <p:pic>
        <p:nvPicPr>
          <p:cNvPr id="162" name="Gráfico 161" descr="Marca de verificación">
            <a:extLst>
              <a:ext uri="{FF2B5EF4-FFF2-40B4-BE49-F238E27FC236}">
                <a16:creationId xmlns:a16="http://schemas.microsoft.com/office/drawing/2014/main" id="{28C96754-D9AD-4404-95B8-C2A541BA5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063" y="6082230"/>
            <a:ext cx="281874" cy="281874"/>
          </a:xfrm>
          <a:prstGeom prst="rect">
            <a:avLst/>
          </a:prstGeom>
        </p:spPr>
      </p:pic>
      <p:pic>
        <p:nvPicPr>
          <p:cNvPr id="163" name="Gráfico 162" descr="Marca de verificación">
            <a:extLst>
              <a:ext uri="{FF2B5EF4-FFF2-40B4-BE49-F238E27FC236}">
                <a16:creationId xmlns:a16="http://schemas.microsoft.com/office/drawing/2014/main" id="{D80C4D3F-C40F-4045-9BE3-21F505329F0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63593" y="6257867"/>
            <a:ext cx="281874" cy="281874"/>
          </a:xfrm>
          <a:prstGeom prst="rect">
            <a:avLst/>
          </a:prstGeom>
        </p:spPr>
      </p:pic>
      <p:pic>
        <p:nvPicPr>
          <p:cNvPr id="164" name="Gráfico 163" descr="Marca de verificación">
            <a:extLst>
              <a:ext uri="{FF2B5EF4-FFF2-40B4-BE49-F238E27FC236}">
                <a16:creationId xmlns:a16="http://schemas.microsoft.com/office/drawing/2014/main" id="{BC747042-16BF-4410-ACFE-E9B90FB6A6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0011" y="6450793"/>
            <a:ext cx="281874" cy="281874"/>
          </a:xfrm>
          <a:prstGeom prst="rect">
            <a:avLst/>
          </a:prstGeom>
        </p:spPr>
      </p:pic>
      <p:pic>
        <p:nvPicPr>
          <p:cNvPr id="167" name="Gráfico 166" descr="Marca de verificación">
            <a:extLst>
              <a:ext uri="{FF2B5EF4-FFF2-40B4-BE49-F238E27FC236}">
                <a16:creationId xmlns:a16="http://schemas.microsoft.com/office/drawing/2014/main" id="{C360D2BF-CA0A-4FD7-8616-602670A30B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193500"/>
            <a:ext cx="281874" cy="281874"/>
          </a:xfrm>
          <a:prstGeom prst="rect">
            <a:avLst/>
          </a:prstGeom>
        </p:spPr>
      </p:pic>
      <p:pic>
        <p:nvPicPr>
          <p:cNvPr id="188" name="Gráfico 187" descr="Marca de verificación">
            <a:extLst>
              <a:ext uri="{FF2B5EF4-FFF2-40B4-BE49-F238E27FC236}">
                <a16:creationId xmlns:a16="http://schemas.microsoft.com/office/drawing/2014/main" id="{A170E5B3-959E-4EB6-A52B-32D049B05E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396842"/>
            <a:ext cx="281874" cy="281874"/>
          </a:xfrm>
          <a:prstGeom prst="rect">
            <a:avLst/>
          </a:prstGeom>
        </p:spPr>
      </p:pic>
      <p:pic>
        <p:nvPicPr>
          <p:cNvPr id="189" name="Gráfico 188" descr="Marca de verificación">
            <a:extLst>
              <a:ext uri="{FF2B5EF4-FFF2-40B4-BE49-F238E27FC236}">
                <a16:creationId xmlns:a16="http://schemas.microsoft.com/office/drawing/2014/main" id="{E8528025-12E7-45CA-BE31-370E12EF2F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589564"/>
            <a:ext cx="281874" cy="281874"/>
          </a:xfrm>
          <a:prstGeom prst="rect">
            <a:avLst/>
          </a:prstGeom>
        </p:spPr>
      </p:pic>
      <p:pic>
        <p:nvPicPr>
          <p:cNvPr id="191" name="Gráfico 190" descr="Marca de verificación">
            <a:extLst>
              <a:ext uri="{FF2B5EF4-FFF2-40B4-BE49-F238E27FC236}">
                <a16:creationId xmlns:a16="http://schemas.microsoft.com/office/drawing/2014/main" id="{23578ECC-4913-4910-BA60-FE68AD41895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33246" y="7794477"/>
            <a:ext cx="281874" cy="281874"/>
          </a:xfrm>
          <a:prstGeom prst="rect">
            <a:avLst/>
          </a:prstGeom>
        </p:spPr>
      </p:pic>
      <p:pic>
        <p:nvPicPr>
          <p:cNvPr id="193" name="Gráfico 192" descr="Marca de verificación">
            <a:extLst>
              <a:ext uri="{FF2B5EF4-FFF2-40B4-BE49-F238E27FC236}">
                <a16:creationId xmlns:a16="http://schemas.microsoft.com/office/drawing/2014/main" id="{DC940C3B-BBA3-42DF-BE88-5F86FE275F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43872" y="7974975"/>
            <a:ext cx="281874" cy="281874"/>
          </a:xfrm>
          <a:prstGeom prst="rect">
            <a:avLst/>
          </a:prstGeom>
        </p:spPr>
      </p:pic>
      <p:pic>
        <p:nvPicPr>
          <p:cNvPr id="195" name="Gráfico 194" descr="Marca de verificación">
            <a:extLst>
              <a:ext uri="{FF2B5EF4-FFF2-40B4-BE49-F238E27FC236}">
                <a16:creationId xmlns:a16="http://schemas.microsoft.com/office/drawing/2014/main" id="{0DDD4E4A-FDF1-4D3E-8315-E41210AF7E2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24809" y="8179605"/>
            <a:ext cx="281874" cy="281874"/>
          </a:xfrm>
          <a:prstGeom prst="rect">
            <a:avLst/>
          </a:prstGeom>
        </p:spPr>
      </p:pic>
      <p:pic>
        <p:nvPicPr>
          <p:cNvPr id="197" name="Gráfico 196" descr="Marca de verificación">
            <a:extLst>
              <a:ext uri="{FF2B5EF4-FFF2-40B4-BE49-F238E27FC236}">
                <a16:creationId xmlns:a16="http://schemas.microsoft.com/office/drawing/2014/main" id="{6368B87C-7D25-47BA-9023-D0588F912E9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86036" y="2317918"/>
            <a:ext cx="535431" cy="535431"/>
          </a:xfrm>
          <a:prstGeom prst="rect">
            <a:avLst/>
          </a:prstGeom>
        </p:spPr>
      </p:pic>
    </p:spTree>
    <p:extLst>
      <p:ext uri="{BB962C8B-B14F-4D97-AF65-F5344CB8AC3E}">
        <p14:creationId xmlns:p14="http://schemas.microsoft.com/office/powerpoint/2010/main" val="1279951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a:t>
              </a:r>
              <a:r>
                <a:rPr lang="es-MX" b="1" dirty="0"/>
                <a:t>LA NAVIDAD</a:t>
              </a:r>
              <a:r>
                <a:rPr lang="es-MX" dirty="0"/>
                <a:t>”_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480781" y="3421542"/>
                <a:ext cx="4247660" cy="1569660"/>
              </a:xfrm>
              <a:prstGeom prst="rect">
                <a:avLst/>
              </a:prstGeom>
              <a:noFill/>
            </p:spPr>
            <p:txBody>
              <a:bodyPr wrap="square" rtlCol="0">
                <a:spAutoFit/>
              </a:bodyPr>
              <a:lstStyle/>
              <a:p>
                <a:pPr algn="ctr"/>
                <a:r>
                  <a:rPr lang="es-MX" sz="1200" b="1"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a:t>
                </a:r>
                <a:r>
                  <a:rPr lang="es-MX" sz="1200" dirty="0">
                    <a:latin typeface="Comic Sans MS" panose="030F0702030302020204" pitchFamily="66" charset="0"/>
                  </a:rPr>
                  <a:t>Considero que las actividades planteadas fueron adecuadas a pesar de contar con alumnos de multigrado, los aprendizajes esperados se favorecieron y el material didáctico fue llamativo, manipulable, observable y auditivo con el que los alumnos interactuaron. Considero que el tiempo no lo organicé muy bien ya que los alumnos se ocupaban en diferentes horas </a:t>
                </a:r>
                <a:r>
                  <a:rPr lang="es-MX" sz="1200" dirty="0">
                    <a:solidFill>
                      <a:srgbClr val="FF9999"/>
                    </a:solidFill>
                    <a:latin typeface="Comic Sans MS" panose="030F0702030302020204" pitchFamily="66" charset="0"/>
                  </a:rPr>
                  <a:t>._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07996"/>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Se logró que las actividades fueran lo suficientemente atractivas para los niños, de esta manera los aprendizajes se favorecieron tal cual se esperaba</a:t>
              </a:r>
              <a:r>
                <a:rPr lang="es-MX" sz="1600" dirty="0">
                  <a:solidFill>
                    <a:schemeClr val="bg1"/>
                  </a:solidFill>
                  <a:latin typeface="Comic Sans MS" panose="030F0702030302020204" pitchFamily="66" charset="0"/>
                </a:rPr>
                <a:t>._</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200" dirty="0">
                  <a:latin typeface="Comic Sans MS" panose="030F0702030302020204" pitchFamily="66" charset="0"/>
                </a:rPr>
                <a:t>Lo que más se me dificultó fue que los alumnos tuvieran esa iniciativa y seguridad para participar, aspecto que fui trabajando día a día, ganándome su confianza para así tener una participación más activa de su parte. </a:t>
              </a:r>
              <a:r>
                <a:rPr lang="es-MX" sz="1800" dirty="0">
                  <a:solidFill>
                    <a:schemeClr val="bg1"/>
                  </a:solidFill>
                  <a:latin typeface="Comic Sans MS" panose="030F0702030302020204" pitchFamily="66" charset="0"/>
                </a:rPr>
                <a:t>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Gráfico 6" descr="Marca de verificación">
            <a:extLst>
              <a:ext uri="{FF2B5EF4-FFF2-40B4-BE49-F238E27FC236}">
                <a16:creationId xmlns:a16="http://schemas.microsoft.com/office/drawing/2014/main" id="{37FB67B6-B3A7-4FF6-A9F3-60A59FEBCBD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04460" y="571330"/>
            <a:ext cx="535431" cy="535431"/>
          </a:xfrm>
          <a:prstGeom prst="rect">
            <a:avLst/>
          </a:prstGeom>
        </p:spPr>
      </p:pic>
      <p:sp>
        <p:nvSpPr>
          <p:cNvPr id="9" name="CuadroTexto 8">
            <a:extLst>
              <a:ext uri="{FF2B5EF4-FFF2-40B4-BE49-F238E27FC236}">
                <a16:creationId xmlns:a16="http://schemas.microsoft.com/office/drawing/2014/main" id="{7DEDB281-E673-4BBC-9A03-E71A19040DEF}"/>
              </a:ext>
            </a:extLst>
          </p:cNvPr>
          <p:cNvSpPr txBox="1"/>
          <p:nvPr/>
        </p:nvSpPr>
        <p:spPr>
          <a:xfrm>
            <a:off x="519591" y="228117"/>
            <a:ext cx="2593991" cy="400110"/>
          </a:xfrm>
          <a:prstGeom prst="rect">
            <a:avLst/>
          </a:prstGeom>
          <a:noFill/>
        </p:spPr>
        <p:txBody>
          <a:bodyPr wrap="square" rtlCol="0">
            <a:spAutoFit/>
          </a:bodyPr>
          <a:lstStyle/>
          <a:p>
            <a:r>
              <a:rPr lang="es-MX" sz="2000" b="1" dirty="0"/>
              <a:t> 16       DIC       2020</a:t>
            </a:r>
          </a:p>
        </p:txBody>
      </p:sp>
      <p:pic>
        <p:nvPicPr>
          <p:cNvPr id="129" name="Gráfico 128" descr="Marca de verificación">
            <a:extLst>
              <a:ext uri="{FF2B5EF4-FFF2-40B4-BE49-F238E27FC236}">
                <a16:creationId xmlns:a16="http://schemas.microsoft.com/office/drawing/2014/main" id="{D2CD00B4-D40A-445D-8C3D-55D05A256E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227734" y="2282674"/>
            <a:ext cx="535431" cy="535431"/>
          </a:xfrm>
          <a:prstGeom prst="rect">
            <a:avLst/>
          </a:prstGeom>
        </p:spPr>
      </p:pic>
      <p:pic>
        <p:nvPicPr>
          <p:cNvPr id="134" name="Gráfico 133" descr="Marca de verificación">
            <a:extLst>
              <a:ext uri="{FF2B5EF4-FFF2-40B4-BE49-F238E27FC236}">
                <a16:creationId xmlns:a16="http://schemas.microsoft.com/office/drawing/2014/main" id="{848AB1EB-EB69-4D59-80C7-DC0E98CDF9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03027" y="3050997"/>
            <a:ext cx="535431" cy="535431"/>
          </a:xfrm>
          <a:prstGeom prst="rect">
            <a:avLst/>
          </a:prstGeom>
        </p:spPr>
      </p:pic>
      <p:pic>
        <p:nvPicPr>
          <p:cNvPr id="154" name="Gráfico 153" descr="Marca de verificación">
            <a:extLst>
              <a:ext uri="{FF2B5EF4-FFF2-40B4-BE49-F238E27FC236}">
                <a16:creationId xmlns:a16="http://schemas.microsoft.com/office/drawing/2014/main" id="{EF1E39D5-113A-4980-834A-7C540DC663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3121" y="4011982"/>
            <a:ext cx="281874" cy="281874"/>
          </a:xfrm>
          <a:prstGeom prst="rect">
            <a:avLst/>
          </a:prstGeom>
        </p:spPr>
      </p:pic>
      <p:pic>
        <p:nvPicPr>
          <p:cNvPr id="156" name="Gráfico 155" descr="Marca de verificación">
            <a:extLst>
              <a:ext uri="{FF2B5EF4-FFF2-40B4-BE49-F238E27FC236}">
                <a16:creationId xmlns:a16="http://schemas.microsoft.com/office/drawing/2014/main" id="{FBCCA4EF-6CC3-4FAB-AAE1-8E85CEEAC3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4511" y="4237636"/>
            <a:ext cx="281874" cy="281874"/>
          </a:xfrm>
          <a:prstGeom prst="rect">
            <a:avLst/>
          </a:prstGeom>
        </p:spPr>
      </p:pic>
      <p:pic>
        <p:nvPicPr>
          <p:cNvPr id="157" name="Gráfico 156" descr="Marca de verificación">
            <a:extLst>
              <a:ext uri="{FF2B5EF4-FFF2-40B4-BE49-F238E27FC236}">
                <a16:creationId xmlns:a16="http://schemas.microsoft.com/office/drawing/2014/main" id="{43589D0C-6D53-431C-B89D-89CDF7B8087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5901" y="4440966"/>
            <a:ext cx="281874" cy="281874"/>
          </a:xfrm>
          <a:prstGeom prst="rect">
            <a:avLst/>
          </a:prstGeom>
        </p:spPr>
      </p:pic>
      <p:pic>
        <p:nvPicPr>
          <p:cNvPr id="158" name="Gráfico 157" descr="Marca de verificación">
            <a:extLst>
              <a:ext uri="{FF2B5EF4-FFF2-40B4-BE49-F238E27FC236}">
                <a16:creationId xmlns:a16="http://schemas.microsoft.com/office/drawing/2014/main" id="{49E9D582-70CF-46A4-8F81-D735CD8693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181" y="4994751"/>
            <a:ext cx="281874" cy="281874"/>
          </a:xfrm>
          <a:prstGeom prst="rect">
            <a:avLst/>
          </a:prstGeom>
        </p:spPr>
      </p:pic>
      <p:pic>
        <p:nvPicPr>
          <p:cNvPr id="159" name="Gráfico 158" descr="Marca de verificación">
            <a:extLst>
              <a:ext uri="{FF2B5EF4-FFF2-40B4-BE49-F238E27FC236}">
                <a16:creationId xmlns:a16="http://schemas.microsoft.com/office/drawing/2014/main" id="{9E0F2CBC-5976-4B54-BF71-10D9CB07CB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159" y="4621706"/>
            <a:ext cx="281874" cy="281874"/>
          </a:xfrm>
          <a:prstGeom prst="rect">
            <a:avLst/>
          </a:prstGeom>
        </p:spPr>
      </p:pic>
      <p:pic>
        <p:nvPicPr>
          <p:cNvPr id="160" name="Gráfico 159" descr="Marca de verificación">
            <a:extLst>
              <a:ext uri="{FF2B5EF4-FFF2-40B4-BE49-F238E27FC236}">
                <a16:creationId xmlns:a16="http://schemas.microsoft.com/office/drawing/2014/main" id="{C34D40B0-D7AC-4411-BBB4-A6EB8D5D7E1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30728" y="5893570"/>
            <a:ext cx="281874" cy="281874"/>
          </a:xfrm>
          <a:prstGeom prst="rect">
            <a:avLst/>
          </a:prstGeom>
        </p:spPr>
      </p:pic>
      <p:pic>
        <p:nvPicPr>
          <p:cNvPr id="162" name="Gráfico 161" descr="Marca de verificación">
            <a:extLst>
              <a:ext uri="{FF2B5EF4-FFF2-40B4-BE49-F238E27FC236}">
                <a16:creationId xmlns:a16="http://schemas.microsoft.com/office/drawing/2014/main" id="{28C96754-D9AD-4404-95B8-C2A541BA5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063" y="6082230"/>
            <a:ext cx="281874" cy="281874"/>
          </a:xfrm>
          <a:prstGeom prst="rect">
            <a:avLst/>
          </a:prstGeom>
        </p:spPr>
      </p:pic>
      <p:pic>
        <p:nvPicPr>
          <p:cNvPr id="163" name="Gráfico 162" descr="Marca de verificación">
            <a:extLst>
              <a:ext uri="{FF2B5EF4-FFF2-40B4-BE49-F238E27FC236}">
                <a16:creationId xmlns:a16="http://schemas.microsoft.com/office/drawing/2014/main" id="{D80C4D3F-C40F-4045-9BE3-21F505329F0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63593" y="6257867"/>
            <a:ext cx="281874" cy="281874"/>
          </a:xfrm>
          <a:prstGeom prst="rect">
            <a:avLst/>
          </a:prstGeom>
        </p:spPr>
      </p:pic>
      <p:pic>
        <p:nvPicPr>
          <p:cNvPr id="164" name="Gráfico 163" descr="Marca de verificación">
            <a:extLst>
              <a:ext uri="{FF2B5EF4-FFF2-40B4-BE49-F238E27FC236}">
                <a16:creationId xmlns:a16="http://schemas.microsoft.com/office/drawing/2014/main" id="{BC747042-16BF-4410-ACFE-E9B90FB6A6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0011" y="6450793"/>
            <a:ext cx="281874" cy="281874"/>
          </a:xfrm>
          <a:prstGeom prst="rect">
            <a:avLst/>
          </a:prstGeom>
        </p:spPr>
      </p:pic>
      <p:pic>
        <p:nvPicPr>
          <p:cNvPr id="167" name="Gráfico 166" descr="Marca de verificación">
            <a:extLst>
              <a:ext uri="{FF2B5EF4-FFF2-40B4-BE49-F238E27FC236}">
                <a16:creationId xmlns:a16="http://schemas.microsoft.com/office/drawing/2014/main" id="{C360D2BF-CA0A-4FD7-8616-602670A30B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193500"/>
            <a:ext cx="281874" cy="281874"/>
          </a:xfrm>
          <a:prstGeom prst="rect">
            <a:avLst/>
          </a:prstGeom>
        </p:spPr>
      </p:pic>
      <p:pic>
        <p:nvPicPr>
          <p:cNvPr id="188" name="Gráfico 187" descr="Marca de verificación">
            <a:extLst>
              <a:ext uri="{FF2B5EF4-FFF2-40B4-BE49-F238E27FC236}">
                <a16:creationId xmlns:a16="http://schemas.microsoft.com/office/drawing/2014/main" id="{A170E5B3-959E-4EB6-A52B-32D049B05E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396842"/>
            <a:ext cx="281874" cy="281874"/>
          </a:xfrm>
          <a:prstGeom prst="rect">
            <a:avLst/>
          </a:prstGeom>
        </p:spPr>
      </p:pic>
      <p:pic>
        <p:nvPicPr>
          <p:cNvPr id="189" name="Gráfico 188" descr="Marca de verificación">
            <a:extLst>
              <a:ext uri="{FF2B5EF4-FFF2-40B4-BE49-F238E27FC236}">
                <a16:creationId xmlns:a16="http://schemas.microsoft.com/office/drawing/2014/main" id="{E8528025-12E7-45CA-BE31-370E12EF2F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589564"/>
            <a:ext cx="281874" cy="281874"/>
          </a:xfrm>
          <a:prstGeom prst="rect">
            <a:avLst/>
          </a:prstGeom>
        </p:spPr>
      </p:pic>
      <p:pic>
        <p:nvPicPr>
          <p:cNvPr id="191" name="Gráfico 190" descr="Marca de verificación">
            <a:extLst>
              <a:ext uri="{FF2B5EF4-FFF2-40B4-BE49-F238E27FC236}">
                <a16:creationId xmlns:a16="http://schemas.microsoft.com/office/drawing/2014/main" id="{23578ECC-4913-4910-BA60-FE68AD41895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33246" y="7794477"/>
            <a:ext cx="281874" cy="281874"/>
          </a:xfrm>
          <a:prstGeom prst="rect">
            <a:avLst/>
          </a:prstGeom>
        </p:spPr>
      </p:pic>
      <p:pic>
        <p:nvPicPr>
          <p:cNvPr id="193" name="Gráfico 192" descr="Marca de verificación">
            <a:extLst>
              <a:ext uri="{FF2B5EF4-FFF2-40B4-BE49-F238E27FC236}">
                <a16:creationId xmlns:a16="http://schemas.microsoft.com/office/drawing/2014/main" id="{DC940C3B-BBA3-42DF-BE88-5F86FE275F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43872" y="7974975"/>
            <a:ext cx="281874" cy="281874"/>
          </a:xfrm>
          <a:prstGeom prst="rect">
            <a:avLst/>
          </a:prstGeom>
        </p:spPr>
      </p:pic>
      <p:pic>
        <p:nvPicPr>
          <p:cNvPr id="195" name="Gráfico 194" descr="Marca de verificación">
            <a:extLst>
              <a:ext uri="{FF2B5EF4-FFF2-40B4-BE49-F238E27FC236}">
                <a16:creationId xmlns:a16="http://schemas.microsoft.com/office/drawing/2014/main" id="{0DDD4E4A-FDF1-4D3E-8315-E41210AF7E2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24809" y="8179605"/>
            <a:ext cx="281874" cy="281874"/>
          </a:xfrm>
          <a:prstGeom prst="rect">
            <a:avLst/>
          </a:prstGeom>
        </p:spPr>
      </p:pic>
    </p:spTree>
    <p:extLst>
      <p:ext uri="{BB962C8B-B14F-4D97-AF65-F5344CB8AC3E}">
        <p14:creationId xmlns:p14="http://schemas.microsoft.com/office/powerpoint/2010/main" val="2503155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a:t>
              </a:r>
              <a:r>
                <a:rPr lang="es-MX" b="1" dirty="0"/>
                <a:t>LA NAVIDAD</a:t>
              </a:r>
              <a:r>
                <a:rPr lang="es-MX" dirty="0"/>
                <a:t>”_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480781" y="3421542"/>
                <a:ext cx="4247660" cy="1569660"/>
              </a:xfrm>
              <a:prstGeom prst="rect">
                <a:avLst/>
              </a:prstGeom>
              <a:noFill/>
            </p:spPr>
            <p:txBody>
              <a:bodyPr wrap="square" rtlCol="0">
                <a:spAutoFit/>
              </a:bodyPr>
              <a:lstStyle/>
              <a:p>
                <a:pPr algn="ctr"/>
                <a:r>
                  <a:rPr lang="es-MX" sz="1200" b="1"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a:t>
                </a:r>
                <a:r>
                  <a:rPr lang="es-MX" sz="1200" dirty="0">
                    <a:latin typeface="Comic Sans MS" panose="030F0702030302020204" pitchFamily="66" charset="0"/>
                  </a:rPr>
                  <a:t>Considero que las actividades planteadas fueron adecuadas a pesar de contar con alumnos de multigrado, los aprendizajes esperados se favorecieron y el material didáctico fue llamativo, manipulable, observable y auditivo con el que los alumnos interactuaron. Considero que el tiempo no lo organicé muy bien ya que los alumnos se ocupaban en diferentes horas </a:t>
                </a:r>
                <a:r>
                  <a:rPr lang="es-MX" sz="1200" dirty="0">
                    <a:solidFill>
                      <a:srgbClr val="FF9999"/>
                    </a:solidFill>
                    <a:latin typeface="Comic Sans MS" panose="030F0702030302020204" pitchFamily="66" charset="0"/>
                  </a:rPr>
                  <a:t>._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07996"/>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Se logró que las actividades fueran lo suficientemente atractivas para los niños, de esta manera los aprendizajes se favorecieron tal cual se esperaba</a:t>
              </a:r>
              <a:r>
                <a:rPr lang="es-MX" sz="1600" dirty="0">
                  <a:solidFill>
                    <a:schemeClr val="bg1"/>
                  </a:solidFill>
                  <a:latin typeface="Comic Sans MS" panose="030F0702030302020204" pitchFamily="66" charset="0"/>
                </a:rPr>
                <a:t>._</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200" dirty="0">
                  <a:latin typeface="Comic Sans MS" panose="030F0702030302020204" pitchFamily="66" charset="0"/>
                </a:rPr>
                <a:t>Lo que más se me dificultó fue que los alumnos tuvieran esa iniciativa y seguridad para participar, aspecto que fui trabajando día a día, ganándome su confianza para así tener una participación más activa de su parte. </a:t>
              </a:r>
              <a:r>
                <a:rPr lang="es-MX" sz="1800" dirty="0">
                  <a:solidFill>
                    <a:schemeClr val="bg1"/>
                  </a:solidFill>
                  <a:latin typeface="Comic Sans MS" panose="030F0702030302020204" pitchFamily="66" charset="0"/>
                </a:rPr>
                <a:t>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Gráfico 6" descr="Marca de verificación">
            <a:extLst>
              <a:ext uri="{FF2B5EF4-FFF2-40B4-BE49-F238E27FC236}">
                <a16:creationId xmlns:a16="http://schemas.microsoft.com/office/drawing/2014/main" id="{37FB67B6-B3A7-4FF6-A9F3-60A59FEBCBD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09395" y="572759"/>
            <a:ext cx="535431" cy="535431"/>
          </a:xfrm>
          <a:prstGeom prst="rect">
            <a:avLst/>
          </a:prstGeom>
        </p:spPr>
      </p:pic>
      <p:sp>
        <p:nvSpPr>
          <p:cNvPr id="9" name="CuadroTexto 8">
            <a:extLst>
              <a:ext uri="{FF2B5EF4-FFF2-40B4-BE49-F238E27FC236}">
                <a16:creationId xmlns:a16="http://schemas.microsoft.com/office/drawing/2014/main" id="{7DEDB281-E673-4BBC-9A03-E71A19040DEF}"/>
              </a:ext>
            </a:extLst>
          </p:cNvPr>
          <p:cNvSpPr txBox="1"/>
          <p:nvPr/>
        </p:nvSpPr>
        <p:spPr>
          <a:xfrm>
            <a:off x="519591" y="228117"/>
            <a:ext cx="2593991" cy="400110"/>
          </a:xfrm>
          <a:prstGeom prst="rect">
            <a:avLst/>
          </a:prstGeom>
          <a:noFill/>
        </p:spPr>
        <p:txBody>
          <a:bodyPr wrap="square" rtlCol="0">
            <a:spAutoFit/>
          </a:bodyPr>
          <a:lstStyle/>
          <a:p>
            <a:r>
              <a:rPr lang="es-MX" sz="2000" b="1" dirty="0"/>
              <a:t> 17       DIC       2020</a:t>
            </a:r>
          </a:p>
        </p:txBody>
      </p:sp>
      <p:pic>
        <p:nvPicPr>
          <p:cNvPr id="129" name="Gráfico 128" descr="Marca de verificación">
            <a:extLst>
              <a:ext uri="{FF2B5EF4-FFF2-40B4-BE49-F238E27FC236}">
                <a16:creationId xmlns:a16="http://schemas.microsoft.com/office/drawing/2014/main" id="{D2CD00B4-D40A-445D-8C3D-55D05A256E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38911" y="2301523"/>
            <a:ext cx="535431" cy="535431"/>
          </a:xfrm>
          <a:prstGeom prst="rect">
            <a:avLst/>
          </a:prstGeom>
        </p:spPr>
      </p:pic>
      <p:pic>
        <p:nvPicPr>
          <p:cNvPr id="134" name="Gráfico 133" descr="Marca de verificación">
            <a:extLst>
              <a:ext uri="{FF2B5EF4-FFF2-40B4-BE49-F238E27FC236}">
                <a16:creationId xmlns:a16="http://schemas.microsoft.com/office/drawing/2014/main" id="{848AB1EB-EB69-4D59-80C7-DC0E98CDF9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03027" y="3050997"/>
            <a:ext cx="535431" cy="535431"/>
          </a:xfrm>
          <a:prstGeom prst="rect">
            <a:avLst/>
          </a:prstGeom>
        </p:spPr>
      </p:pic>
      <p:pic>
        <p:nvPicPr>
          <p:cNvPr id="154" name="Gráfico 153" descr="Marca de verificación">
            <a:extLst>
              <a:ext uri="{FF2B5EF4-FFF2-40B4-BE49-F238E27FC236}">
                <a16:creationId xmlns:a16="http://schemas.microsoft.com/office/drawing/2014/main" id="{EF1E39D5-113A-4980-834A-7C540DC663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3121" y="4011982"/>
            <a:ext cx="281874" cy="281874"/>
          </a:xfrm>
          <a:prstGeom prst="rect">
            <a:avLst/>
          </a:prstGeom>
        </p:spPr>
      </p:pic>
      <p:pic>
        <p:nvPicPr>
          <p:cNvPr id="156" name="Gráfico 155" descr="Marca de verificación">
            <a:extLst>
              <a:ext uri="{FF2B5EF4-FFF2-40B4-BE49-F238E27FC236}">
                <a16:creationId xmlns:a16="http://schemas.microsoft.com/office/drawing/2014/main" id="{FBCCA4EF-6CC3-4FAB-AAE1-8E85CEEAC3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4511" y="4237636"/>
            <a:ext cx="281874" cy="281874"/>
          </a:xfrm>
          <a:prstGeom prst="rect">
            <a:avLst/>
          </a:prstGeom>
        </p:spPr>
      </p:pic>
      <p:pic>
        <p:nvPicPr>
          <p:cNvPr id="157" name="Gráfico 156" descr="Marca de verificación">
            <a:extLst>
              <a:ext uri="{FF2B5EF4-FFF2-40B4-BE49-F238E27FC236}">
                <a16:creationId xmlns:a16="http://schemas.microsoft.com/office/drawing/2014/main" id="{43589D0C-6D53-431C-B89D-89CDF7B8087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5901" y="4440966"/>
            <a:ext cx="281874" cy="281874"/>
          </a:xfrm>
          <a:prstGeom prst="rect">
            <a:avLst/>
          </a:prstGeom>
        </p:spPr>
      </p:pic>
      <p:pic>
        <p:nvPicPr>
          <p:cNvPr id="158" name="Gráfico 157" descr="Marca de verificación">
            <a:extLst>
              <a:ext uri="{FF2B5EF4-FFF2-40B4-BE49-F238E27FC236}">
                <a16:creationId xmlns:a16="http://schemas.microsoft.com/office/drawing/2014/main" id="{49E9D582-70CF-46A4-8F81-D735CD8693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181" y="4994751"/>
            <a:ext cx="281874" cy="281874"/>
          </a:xfrm>
          <a:prstGeom prst="rect">
            <a:avLst/>
          </a:prstGeom>
        </p:spPr>
      </p:pic>
      <p:pic>
        <p:nvPicPr>
          <p:cNvPr id="159" name="Gráfico 158" descr="Marca de verificación">
            <a:extLst>
              <a:ext uri="{FF2B5EF4-FFF2-40B4-BE49-F238E27FC236}">
                <a16:creationId xmlns:a16="http://schemas.microsoft.com/office/drawing/2014/main" id="{9E0F2CBC-5976-4B54-BF71-10D9CB07CB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159" y="4621706"/>
            <a:ext cx="281874" cy="281874"/>
          </a:xfrm>
          <a:prstGeom prst="rect">
            <a:avLst/>
          </a:prstGeom>
        </p:spPr>
      </p:pic>
      <p:pic>
        <p:nvPicPr>
          <p:cNvPr id="160" name="Gráfico 159" descr="Marca de verificación">
            <a:extLst>
              <a:ext uri="{FF2B5EF4-FFF2-40B4-BE49-F238E27FC236}">
                <a16:creationId xmlns:a16="http://schemas.microsoft.com/office/drawing/2014/main" id="{C34D40B0-D7AC-4411-BBB4-A6EB8D5D7E1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30728" y="5893570"/>
            <a:ext cx="281874" cy="281874"/>
          </a:xfrm>
          <a:prstGeom prst="rect">
            <a:avLst/>
          </a:prstGeom>
        </p:spPr>
      </p:pic>
      <p:pic>
        <p:nvPicPr>
          <p:cNvPr id="162" name="Gráfico 161" descr="Marca de verificación">
            <a:extLst>
              <a:ext uri="{FF2B5EF4-FFF2-40B4-BE49-F238E27FC236}">
                <a16:creationId xmlns:a16="http://schemas.microsoft.com/office/drawing/2014/main" id="{28C96754-D9AD-4404-95B8-C2A541BA5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063" y="6082230"/>
            <a:ext cx="281874" cy="281874"/>
          </a:xfrm>
          <a:prstGeom prst="rect">
            <a:avLst/>
          </a:prstGeom>
        </p:spPr>
      </p:pic>
      <p:pic>
        <p:nvPicPr>
          <p:cNvPr id="163" name="Gráfico 162" descr="Marca de verificación">
            <a:extLst>
              <a:ext uri="{FF2B5EF4-FFF2-40B4-BE49-F238E27FC236}">
                <a16:creationId xmlns:a16="http://schemas.microsoft.com/office/drawing/2014/main" id="{D80C4D3F-C40F-4045-9BE3-21F505329F0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63593" y="6257867"/>
            <a:ext cx="281874" cy="281874"/>
          </a:xfrm>
          <a:prstGeom prst="rect">
            <a:avLst/>
          </a:prstGeom>
        </p:spPr>
      </p:pic>
      <p:pic>
        <p:nvPicPr>
          <p:cNvPr id="164" name="Gráfico 163" descr="Marca de verificación">
            <a:extLst>
              <a:ext uri="{FF2B5EF4-FFF2-40B4-BE49-F238E27FC236}">
                <a16:creationId xmlns:a16="http://schemas.microsoft.com/office/drawing/2014/main" id="{BC747042-16BF-4410-ACFE-E9B90FB6A6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0011" y="6450793"/>
            <a:ext cx="281874" cy="281874"/>
          </a:xfrm>
          <a:prstGeom prst="rect">
            <a:avLst/>
          </a:prstGeom>
        </p:spPr>
      </p:pic>
      <p:pic>
        <p:nvPicPr>
          <p:cNvPr id="167" name="Gráfico 166" descr="Marca de verificación">
            <a:extLst>
              <a:ext uri="{FF2B5EF4-FFF2-40B4-BE49-F238E27FC236}">
                <a16:creationId xmlns:a16="http://schemas.microsoft.com/office/drawing/2014/main" id="{C360D2BF-CA0A-4FD7-8616-602670A30B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193500"/>
            <a:ext cx="281874" cy="281874"/>
          </a:xfrm>
          <a:prstGeom prst="rect">
            <a:avLst/>
          </a:prstGeom>
        </p:spPr>
      </p:pic>
      <p:pic>
        <p:nvPicPr>
          <p:cNvPr id="188" name="Gráfico 187" descr="Marca de verificación">
            <a:extLst>
              <a:ext uri="{FF2B5EF4-FFF2-40B4-BE49-F238E27FC236}">
                <a16:creationId xmlns:a16="http://schemas.microsoft.com/office/drawing/2014/main" id="{A170E5B3-959E-4EB6-A52B-32D049B05E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396842"/>
            <a:ext cx="281874" cy="281874"/>
          </a:xfrm>
          <a:prstGeom prst="rect">
            <a:avLst/>
          </a:prstGeom>
        </p:spPr>
      </p:pic>
      <p:pic>
        <p:nvPicPr>
          <p:cNvPr id="189" name="Gráfico 188" descr="Marca de verificación">
            <a:extLst>
              <a:ext uri="{FF2B5EF4-FFF2-40B4-BE49-F238E27FC236}">
                <a16:creationId xmlns:a16="http://schemas.microsoft.com/office/drawing/2014/main" id="{E8528025-12E7-45CA-BE31-370E12EF2F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589564"/>
            <a:ext cx="281874" cy="281874"/>
          </a:xfrm>
          <a:prstGeom prst="rect">
            <a:avLst/>
          </a:prstGeom>
        </p:spPr>
      </p:pic>
      <p:pic>
        <p:nvPicPr>
          <p:cNvPr id="191" name="Gráfico 190" descr="Marca de verificación">
            <a:extLst>
              <a:ext uri="{FF2B5EF4-FFF2-40B4-BE49-F238E27FC236}">
                <a16:creationId xmlns:a16="http://schemas.microsoft.com/office/drawing/2014/main" id="{23578ECC-4913-4910-BA60-FE68AD41895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33246" y="7794477"/>
            <a:ext cx="281874" cy="281874"/>
          </a:xfrm>
          <a:prstGeom prst="rect">
            <a:avLst/>
          </a:prstGeom>
        </p:spPr>
      </p:pic>
      <p:pic>
        <p:nvPicPr>
          <p:cNvPr id="193" name="Gráfico 192" descr="Marca de verificación">
            <a:extLst>
              <a:ext uri="{FF2B5EF4-FFF2-40B4-BE49-F238E27FC236}">
                <a16:creationId xmlns:a16="http://schemas.microsoft.com/office/drawing/2014/main" id="{DC940C3B-BBA3-42DF-BE88-5F86FE275F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43872" y="7974975"/>
            <a:ext cx="281874" cy="281874"/>
          </a:xfrm>
          <a:prstGeom prst="rect">
            <a:avLst/>
          </a:prstGeom>
        </p:spPr>
      </p:pic>
      <p:pic>
        <p:nvPicPr>
          <p:cNvPr id="195" name="Gráfico 194" descr="Marca de verificación">
            <a:extLst>
              <a:ext uri="{FF2B5EF4-FFF2-40B4-BE49-F238E27FC236}">
                <a16:creationId xmlns:a16="http://schemas.microsoft.com/office/drawing/2014/main" id="{0DDD4E4A-FDF1-4D3E-8315-E41210AF7E2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24809" y="8179605"/>
            <a:ext cx="281874" cy="281874"/>
          </a:xfrm>
          <a:prstGeom prst="rect">
            <a:avLst/>
          </a:prstGeom>
        </p:spPr>
      </p:pic>
    </p:spTree>
    <p:extLst>
      <p:ext uri="{BB962C8B-B14F-4D97-AF65-F5344CB8AC3E}">
        <p14:creationId xmlns:p14="http://schemas.microsoft.com/office/powerpoint/2010/main" val="1880025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807304"/>
            <a:chOff x="-60113" y="101667"/>
            <a:chExt cx="8202188" cy="980730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669897"/>
              <a:ext cx="406400" cy="523220"/>
              <a:chOff x="325120" y="927110"/>
              <a:chExt cx="406400"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a:t>
              </a:r>
              <a:r>
                <a:rPr lang="es-MX" b="1" dirty="0"/>
                <a:t>LA NAVIDAD</a:t>
              </a:r>
              <a:r>
                <a:rPr lang="es-MX" dirty="0"/>
                <a:t>”_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480781" y="3421542"/>
                <a:ext cx="4247660" cy="1569660"/>
              </a:xfrm>
              <a:prstGeom prst="rect">
                <a:avLst/>
              </a:prstGeom>
              <a:noFill/>
            </p:spPr>
            <p:txBody>
              <a:bodyPr wrap="square" rtlCol="0">
                <a:spAutoFit/>
              </a:bodyPr>
              <a:lstStyle/>
              <a:p>
                <a:pPr algn="ctr"/>
                <a:r>
                  <a:rPr lang="es-MX" sz="1200" b="1"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a:t>
                </a:r>
                <a:r>
                  <a:rPr lang="es-MX" sz="1200" dirty="0">
                    <a:latin typeface="Comic Sans MS" panose="030F0702030302020204" pitchFamily="66" charset="0"/>
                  </a:rPr>
                  <a:t>Considero que las actividades planteadas fueron adecuadas a pesar de contar con alumnos de multigrado, los aprendizajes esperados se favorecieron y el material didáctico fue llamativo, manipulable, observable y auditivo con el que los alumnos interactuaron. Considero que el tiempo no lo organicé muy bien ya que los alumnos se ocupaban en diferentes horas </a:t>
                </a:r>
                <a:r>
                  <a:rPr lang="es-MX" sz="1200" dirty="0">
                    <a:solidFill>
                      <a:srgbClr val="FF9999"/>
                    </a:solidFill>
                    <a:latin typeface="Comic Sans MS" panose="030F0702030302020204" pitchFamily="66" charset="0"/>
                  </a:rPr>
                  <a:t>._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107996"/>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600" dirty="0">
                  <a:latin typeface="Comic Sans MS" panose="030F0702030302020204" pitchFamily="66" charset="0"/>
                </a:rPr>
                <a:t>Se logró que las actividades fueran lo suficientemente atractivas para los niños, de esta manera los aprendizajes se favorecieron tal cual se esperaba</a:t>
              </a:r>
              <a:r>
                <a:rPr lang="es-MX" sz="1600" dirty="0">
                  <a:solidFill>
                    <a:schemeClr val="bg1"/>
                  </a:solidFill>
                  <a:latin typeface="Comic Sans MS" panose="030F0702030302020204" pitchFamily="66" charset="0"/>
                </a:rPr>
                <a:t>._</a:t>
              </a:r>
              <a:endParaRPr lang="es-MX" sz="1800" dirty="0">
                <a:solidFill>
                  <a:schemeClr val="bg1"/>
                </a:solidFill>
                <a:latin typeface="Comic Sans MS" panose="030F0702030302020204" pitchFamily="66" charset="0"/>
              </a:endParaRP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200329"/>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a:t>
              </a:r>
              <a:r>
                <a:rPr lang="es-MX" sz="1200" dirty="0">
                  <a:latin typeface="Comic Sans MS" panose="030F0702030302020204" pitchFamily="66" charset="0"/>
                </a:rPr>
                <a:t>Lo que más se me dificultó fue que los alumnos tuvieran esa iniciativa y seguridad para participar, aspecto que fui trabajando día a día, ganándome su confianza para así tener una participación más activa de su parte. </a:t>
              </a:r>
              <a:r>
                <a:rPr lang="es-MX" sz="1800" dirty="0">
                  <a:solidFill>
                    <a:schemeClr val="bg1"/>
                  </a:solidFill>
                  <a:latin typeface="Comic Sans MS" panose="030F0702030302020204" pitchFamily="66" charset="0"/>
                </a:rPr>
                <a:t>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pic>
        <p:nvPicPr>
          <p:cNvPr id="7" name="Gráfico 6" descr="Marca de verificación">
            <a:extLst>
              <a:ext uri="{FF2B5EF4-FFF2-40B4-BE49-F238E27FC236}">
                <a16:creationId xmlns:a16="http://schemas.microsoft.com/office/drawing/2014/main" id="{37FB67B6-B3A7-4FF6-A9F3-60A59FEBCBD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35761" y="650485"/>
            <a:ext cx="535431" cy="535431"/>
          </a:xfrm>
          <a:prstGeom prst="rect">
            <a:avLst/>
          </a:prstGeom>
        </p:spPr>
      </p:pic>
      <p:sp>
        <p:nvSpPr>
          <p:cNvPr id="9" name="CuadroTexto 8">
            <a:extLst>
              <a:ext uri="{FF2B5EF4-FFF2-40B4-BE49-F238E27FC236}">
                <a16:creationId xmlns:a16="http://schemas.microsoft.com/office/drawing/2014/main" id="{7DEDB281-E673-4BBC-9A03-E71A19040DEF}"/>
              </a:ext>
            </a:extLst>
          </p:cNvPr>
          <p:cNvSpPr txBox="1"/>
          <p:nvPr/>
        </p:nvSpPr>
        <p:spPr>
          <a:xfrm>
            <a:off x="519591" y="228117"/>
            <a:ext cx="2593991" cy="400110"/>
          </a:xfrm>
          <a:prstGeom prst="rect">
            <a:avLst/>
          </a:prstGeom>
          <a:noFill/>
        </p:spPr>
        <p:txBody>
          <a:bodyPr wrap="square" rtlCol="0">
            <a:spAutoFit/>
          </a:bodyPr>
          <a:lstStyle/>
          <a:p>
            <a:r>
              <a:rPr lang="es-MX" sz="2000" b="1" dirty="0"/>
              <a:t> 18       DIC       2020</a:t>
            </a:r>
          </a:p>
        </p:txBody>
      </p:sp>
      <p:pic>
        <p:nvPicPr>
          <p:cNvPr id="129" name="Gráfico 128" descr="Marca de verificación">
            <a:extLst>
              <a:ext uri="{FF2B5EF4-FFF2-40B4-BE49-F238E27FC236}">
                <a16:creationId xmlns:a16="http://schemas.microsoft.com/office/drawing/2014/main" id="{D2CD00B4-D40A-445D-8C3D-55D05A256E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38376" y="2337529"/>
            <a:ext cx="535431" cy="535431"/>
          </a:xfrm>
          <a:prstGeom prst="rect">
            <a:avLst/>
          </a:prstGeom>
        </p:spPr>
      </p:pic>
      <p:pic>
        <p:nvPicPr>
          <p:cNvPr id="134" name="Gráfico 133" descr="Marca de verificación">
            <a:extLst>
              <a:ext uri="{FF2B5EF4-FFF2-40B4-BE49-F238E27FC236}">
                <a16:creationId xmlns:a16="http://schemas.microsoft.com/office/drawing/2014/main" id="{848AB1EB-EB69-4D59-80C7-DC0E98CDF94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03027" y="3050997"/>
            <a:ext cx="535431" cy="535431"/>
          </a:xfrm>
          <a:prstGeom prst="rect">
            <a:avLst/>
          </a:prstGeom>
        </p:spPr>
      </p:pic>
      <p:pic>
        <p:nvPicPr>
          <p:cNvPr id="154" name="Gráfico 153" descr="Marca de verificación">
            <a:extLst>
              <a:ext uri="{FF2B5EF4-FFF2-40B4-BE49-F238E27FC236}">
                <a16:creationId xmlns:a16="http://schemas.microsoft.com/office/drawing/2014/main" id="{EF1E39D5-113A-4980-834A-7C540DC663D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3121" y="4011982"/>
            <a:ext cx="281874" cy="281874"/>
          </a:xfrm>
          <a:prstGeom prst="rect">
            <a:avLst/>
          </a:prstGeom>
        </p:spPr>
      </p:pic>
      <p:pic>
        <p:nvPicPr>
          <p:cNvPr id="156" name="Gráfico 155" descr="Marca de verificación">
            <a:extLst>
              <a:ext uri="{FF2B5EF4-FFF2-40B4-BE49-F238E27FC236}">
                <a16:creationId xmlns:a16="http://schemas.microsoft.com/office/drawing/2014/main" id="{FBCCA4EF-6CC3-4FAB-AAE1-8E85CEEAC37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4511" y="4237636"/>
            <a:ext cx="281874" cy="281874"/>
          </a:xfrm>
          <a:prstGeom prst="rect">
            <a:avLst/>
          </a:prstGeom>
        </p:spPr>
      </p:pic>
      <p:pic>
        <p:nvPicPr>
          <p:cNvPr id="157" name="Gráfico 156" descr="Marca de verificación">
            <a:extLst>
              <a:ext uri="{FF2B5EF4-FFF2-40B4-BE49-F238E27FC236}">
                <a16:creationId xmlns:a16="http://schemas.microsoft.com/office/drawing/2014/main" id="{43589D0C-6D53-431C-B89D-89CDF7B8087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5901" y="4440966"/>
            <a:ext cx="281874" cy="281874"/>
          </a:xfrm>
          <a:prstGeom prst="rect">
            <a:avLst/>
          </a:prstGeom>
        </p:spPr>
      </p:pic>
      <p:pic>
        <p:nvPicPr>
          <p:cNvPr id="158" name="Gráfico 157" descr="Marca de verificación">
            <a:extLst>
              <a:ext uri="{FF2B5EF4-FFF2-40B4-BE49-F238E27FC236}">
                <a16:creationId xmlns:a16="http://schemas.microsoft.com/office/drawing/2014/main" id="{49E9D582-70CF-46A4-8F81-D735CD8693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1181" y="4994751"/>
            <a:ext cx="281874" cy="281874"/>
          </a:xfrm>
          <a:prstGeom prst="rect">
            <a:avLst/>
          </a:prstGeom>
        </p:spPr>
      </p:pic>
      <p:pic>
        <p:nvPicPr>
          <p:cNvPr id="159" name="Gráfico 158" descr="Marca de verificación">
            <a:extLst>
              <a:ext uri="{FF2B5EF4-FFF2-40B4-BE49-F238E27FC236}">
                <a16:creationId xmlns:a16="http://schemas.microsoft.com/office/drawing/2014/main" id="{9E0F2CBC-5976-4B54-BF71-10D9CB07CBA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6159" y="4621706"/>
            <a:ext cx="281874" cy="281874"/>
          </a:xfrm>
          <a:prstGeom prst="rect">
            <a:avLst/>
          </a:prstGeom>
        </p:spPr>
      </p:pic>
      <p:pic>
        <p:nvPicPr>
          <p:cNvPr id="160" name="Gráfico 159" descr="Marca de verificación">
            <a:extLst>
              <a:ext uri="{FF2B5EF4-FFF2-40B4-BE49-F238E27FC236}">
                <a16:creationId xmlns:a16="http://schemas.microsoft.com/office/drawing/2014/main" id="{C34D40B0-D7AC-4411-BBB4-A6EB8D5D7E1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30728" y="5893570"/>
            <a:ext cx="281874" cy="281874"/>
          </a:xfrm>
          <a:prstGeom prst="rect">
            <a:avLst/>
          </a:prstGeom>
        </p:spPr>
      </p:pic>
      <p:pic>
        <p:nvPicPr>
          <p:cNvPr id="162" name="Gráfico 161" descr="Marca de verificación">
            <a:extLst>
              <a:ext uri="{FF2B5EF4-FFF2-40B4-BE49-F238E27FC236}">
                <a16:creationId xmlns:a16="http://schemas.microsoft.com/office/drawing/2014/main" id="{28C96754-D9AD-4404-95B8-C2A541BA5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42063" y="6082230"/>
            <a:ext cx="281874" cy="281874"/>
          </a:xfrm>
          <a:prstGeom prst="rect">
            <a:avLst/>
          </a:prstGeom>
        </p:spPr>
      </p:pic>
      <p:pic>
        <p:nvPicPr>
          <p:cNvPr id="163" name="Gráfico 162" descr="Marca de verificación">
            <a:extLst>
              <a:ext uri="{FF2B5EF4-FFF2-40B4-BE49-F238E27FC236}">
                <a16:creationId xmlns:a16="http://schemas.microsoft.com/office/drawing/2014/main" id="{D80C4D3F-C40F-4045-9BE3-21F505329F0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63593" y="6257867"/>
            <a:ext cx="281874" cy="281874"/>
          </a:xfrm>
          <a:prstGeom prst="rect">
            <a:avLst/>
          </a:prstGeom>
        </p:spPr>
      </p:pic>
      <p:pic>
        <p:nvPicPr>
          <p:cNvPr id="164" name="Gráfico 163" descr="Marca de verificación">
            <a:extLst>
              <a:ext uri="{FF2B5EF4-FFF2-40B4-BE49-F238E27FC236}">
                <a16:creationId xmlns:a16="http://schemas.microsoft.com/office/drawing/2014/main" id="{BC747042-16BF-4410-ACFE-E9B90FB6A6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0011" y="6450793"/>
            <a:ext cx="281874" cy="281874"/>
          </a:xfrm>
          <a:prstGeom prst="rect">
            <a:avLst/>
          </a:prstGeom>
        </p:spPr>
      </p:pic>
      <p:pic>
        <p:nvPicPr>
          <p:cNvPr id="167" name="Gráfico 166" descr="Marca de verificación">
            <a:extLst>
              <a:ext uri="{FF2B5EF4-FFF2-40B4-BE49-F238E27FC236}">
                <a16:creationId xmlns:a16="http://schemas.microsoft.com/office/drawing/2014/main" id="{C360D2BF-CA0A-4FD7-8616-602670A30BB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193500"/>
            <a:ext cx="281874" cy="281874"/>
          </a:xfrm>
          <a:prstGeom prst="rect">
            <a:avLst/>
          </a:prstGeom>
        </p:spPr>
      </p:pic>
      <p:pic>
        <p:nvPicPr>
          <p:cNvPr id="188" name="Gráfico 187" descr="Marca de verificación">
            <a:extLst>
              <a:ext uri="{FF2B5EF4-FFF2-40B4-BE49-F238E27FC236}">
                <a16:creationId xmlns:a16="http://schemas.microsoft.com/office/drawing/2014/main" id="{A170E5B3-959E-4EB6-A52B-32D049B05E1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396842"/>
            <a:ext cx="281874" cy="281874"/>
          </a:xfrm>
          <a:prstGeom prst="rect">
            <a:avLst/>
          </a:prstGeom>
        </p:spPr>
      </p:pic>
      <p:pic>
        <p:nvPicPr>
          <p:cNvPr id="189" name="Gráfico 188" descr="Marca de verificación">
            <a:extLst>
              <a:ext uri="{FF2B5EF4-FFF2-40B4-BE49-F238E27FC236}">
                <a16:creationId xmlns:a16="http://schemas.microsoft.com/office/drawing/2014/main" id="{E8528025-12E7-45CA-BE31-370E12EF2F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4498" y="7589564"/>
            <a:ext cx="281874" cy="281874"/>
          </a:xfrm>
          <a:prstGeom prst="rect">
            <a:avLst/>
          </a:prstGeom>
        </p:spPr>
      </p:pic>
      <p:pic>
        <p:nvPicPr>
          <p:cNvPr id="191" name="Gráfico 190" descr="Marca de verificación">
            <a:extLst>
              <a:ext uri="{FF2B5EF4-FFF2-40B4-BE49-F238E27FC236}">
                <a16:creationId xmlns:a16="http://schemas.microsoft.com/office/drawing/2014/main" id="{23578ECC-4913-4910-BA60-FE68AD41895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33246" y="7794477"/>
            <a:ext cx="281874" cy="281874"/>
          </a:xfrm>
          <a:prstGeom prst="rect">
            <a:avLst/>
          </a:prstGeom>
        </p:spPr>
      </p:pic>
      <p:pic>
        <p:nvPicPr>
          <p:cNvPr id="193" name="Gráfico 192" descr="Marca de verificación">
            <a:extLst>
              <a:ext uri="{FF2B5EF4-FFF2-40B4-BE49-F238E27FC236}">
                <a16:creationId xmlns:a16="http://schemas.microsoft.com/office/drawing/2014/main" id="{DC940C3B-BBA3-42DF-BE88-5F86FE275F7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43872" y="7974975"/>
            <a:ext cx="281874" cy="281874"/>
          </a:xfrm>
          <a:prstGeom prst="rect">
            <a:avLst/>
          </a:prstGeom>
        </p:spPr>
      </p:pic>
      <p:pic>
        <p:nvPicPr>
          <p:cNvPr id="195" name="Gráfico 194" descr="Marca de verificación">
            <a:extLst>
              <a:ext uri="{FF2B5EF4-FFF2-40B4-BE49-F238E27FC236}">
                <a16:creationId xmlns:a16="http://schemas.microsoft.com/office/drawing/2014/main" id="{0DDD4E4A-FDF1-4D3E-8315-E41210AF7E2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24809" y="8179605"/>
            <a:ext cx="281874" cy="281874"/>
          </a:xfrm>
          <a:prstGeom prst="rect">
            <a:avLst/>
          </a:prstGeom>
        </p:spPr>
      </p:pic>
    </p:spTree>
    <p:extLst>
      <p:ext uri="{BB962C8B-B14F-4D97-AF65-F5344CB8AC3E}">
        <p14:creationId xmlns:p14="http://schemas.microsoft.com/office/powerpoint/2010/main" val="306989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3FD0E06-4830-44B7-BAA0-5218829E92D5}"/>
              </a:ext>
            </a:extLst>
          </p:cNvPr>
          <p:cNvSpPr>
            <a:spLocks noGrp="1"/>
          </p:cNvSpPr>
          <p:nvPr>
            <p:ph idx="1"/>
          </p:nvPr>
        </p:nvSpPr>
        <p:spPr>
          <a:xfrm>
            <a:off x="0" y="0"/>
            <a:ext cx="7777163" cy="10045700"/>
          </a:xfrm>
        </p:spPr>
        <p:txBody>
          <a:bodyPr>
            <a:normAutofit fontScale="92500"/>
          </a:bodyPr>
          <a:lstStyle/>
          <a:p>
            <a:r>
              <a:rPr lang="es-ES" sz="2200" dirty="0">
                <a:latin typeface="Arial" panose="020B0604020202020204" pitchFamily="34" charset="0"/>
                <a:cs typeface="Arial" panose="020B0604020202020204" pitchFamily="34" charset="0"/>
              </a:rPr>
              <a:t>Comienzo éste informe en cuanto a la distribución del espacio físico del aula, ya que es el espacio principal en el cual se llevó a cabo mí práctica, Hoyuelos (2005) subraya la importancia del acomodo del mobiliario y equipo dispuesto para las exigencias pedagógicas o funcionales, de manera que se constituya en un espacio amigable para todas las personas que lo habitan, acogedor, delicado y sensible que coadyuve en el desarrollo integral. El espacio en que acomodé a los tres niños considero fue el adecuado para obtener un aprendizaje significativo, estaba amplio, había luz y se podían desplazar a donde se requería para realizar cada una de las actividades, como el observar videos en la sala, quebrar la piñata o tener educación física en el patio.</a:t>
            </a:r>
            <a:endParaRPr lang="es-MX" sz="2200" dirty="0">
              <a:latin typeface="Arial" panose="020B0604020202020204" pitchFamily="34" charset="0"/>
              <a:cs typeface="Arial" panose="020B0604020202020204" pitchFamily="34" charset="0"/>
            </a:endParaRPr>
          </a:p>
          <a:p>
            <a:r>
              <a:rPr lang="es-ES" sz="2200" dirty="0">
                <a:latin typeface="Arial" panose="020B0604020202020204" pitchFamily="34" charset="0"/>
                <a:cs typeface="Arial" panose="020B0604020202020204" pitchFamily="34" charset="0"/>
              </a:rPr>
              <a:t>Considero la habitación como un buen ambiente generador de aprendizajes ya que un ambiente de aprendizaje se constituye por todos los elementos físico-sensoriales, como la luz, el color, el sonido, el espacio, el mobiliario, etc., que caracterizan el lugar donde un estudiante ha de realizar su aprendizaje (</a:t>
            </a:r>
            <a:r>
              <a:rPr lang="es-ES" sz="2200" dirty="0" err="1">
                <a:latin typeface="Arial" panose="020B0604020202020204" pitchFamily="34" charset="0"/>
                <a:cs typeface="Arial" panose="020B0604020202020204" pitchFamily="34" charset="0"/>
              </a:rPr>
              <a:t>Hunsen</a:t>
            </a:r>
            <a:r>
              <a:rPr lang="es-ES" sz="2200" dirty="0">
                <a:latin typeface="Arial" panose="020B0604020202020204" pitchFamily="34" charset="0"/>
                <a:cs typeface="Arial" panose="020B0604020202020204" pitchFamily="34" charset="0"/>
              </a:rPr>
              <a:t> y </a:t>
            </a:r>
            <a:r>
              <a:rPr lang="es-ES" sz="2200" dirty="0" err="1">
                <a:latin typeface="Arial" panose="020B0604020202020204" pitchFamily="34" charset="0"/>
                <a:cs typeface="Arial" panose="020B0604020202020204" pitchFamily="34" charset="0"/>
              </a:rPr>
              <a:t>Postlehwaite</a:t>
            </a:r>
            <a:r>
              <a:rPr lang="es-ES" sz="2200" dirty="0">
                <a:latin typeface="Arial" panose="020B0604020202020204" pitchFamily="34" charset="0"/>
                <a:cs typeface="Arial" panose="020B0604020202020204" pitchFamily="34" charset="0"/>
              </a:rPr>
              <a:t>, 1989).</a:t>
            </a:r>
          </a:p>
          <a:p>
            <a:r>
              <a:rPr lang="es-ES" sz="2200" dirty="0">
                <a:latin typeface="Arial" panose="020B0604020202020204" pitchFamily="34" charset="0"/>
                <a:cs typeface="Arial" panose="020B0604020202020204" pitchFamily="34" charset="0"/>
              </a:rPr>
              <a:t>Ausubel (1983), mediante su teoría, enfatiza la importancia que tiene para los estudiantes la formación intelectual. Dicha situación implica para los docentes un reto, ya que supone para ellos la búsqueda de estrategias de enseñanza-aprendizaje así como actividades de aprendizaje y evaluación que conduzcan a interesar a los alumnos en el aprendizaje del contenido de la materia, lo cual a su vez será el medio por el cual se buscará desarrollar habilidades y valores implícitos en la disciplina estudiada, así como los requeridos para enfrentar un mundo cada vez más complejo. Las actividades propuestas desarrollan su intelecto y favorecen aprendizajes de cada campo de formación académica y áreas de desarrollo personal y social, las hacen tener un pensamiento crítico, reflexivo y participativo acorde a sus edades. Cada actividad tenía un grado de dificultad determinado de acuerdo a las necesidades de los alumnos y conforme quedaba clara la actividad y se concluía con éxito iba aumentando su nivel de dificultad. </a:t>
            </a:r>
          </a:p>
          <a:p>
            <a:endParaRPr lang="es-MX" dirty="0"/>
          </a:p>
          <a:p>
            <a:pPr marL="0" indent="0">
              <a:buNone/>
            </a:pPr>
            <a:endParaRPr lang="es-MX" dirty="0"/>
          </a:p>
        </p:txBody>
      </p:sp>
    </p:spTree>
    <p:extLst>
      <p:ext uri="{BB962C8B-B14F-4D97-AF65-F5344CB8AC3E}">
        <p14:creationId xmlns:p14="http://schemas.microsoft.com/office/powerpoint/2010/main" val="345931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80952A2-A8C8-4934-B23A-2B50F037209B}"/>
              </a:ext>
            </a:extLst>
          </p:cNvPr>
          <p:cNvSpPr>
            <a:spLocks noGrp="1"/>
          </p:cNvSpPr>
          <p:nvPr>
            <p:ph idx="1"/>
          </p:nvPr>
        </p:nvSpPr>
        <p:spPr>
          <a:xfrm>
            <a:off x="0" y="0"/>
            <a:ext cx="7777163" cy="10045700"/>
          </a:xfrm>
        </p:spPr>
        <p:txBody>
          <a:bodyPr>
            <a:normAutofit fontScale="92500" lnSpcReduction="10000"/>
          </a:bodyPr>
          <a:lstStyle/>
          <a:p>
            <a:r>
              <a:rPr lang="es-MX" sz="2200" dirty="0">
                <a:latin typeface="Arial" panose="020B0604020202020204" pitchFamily="34" charset="0"/>
                <a:cs typeface="Arial" panose="020B0604020202020204" pitchFamily="34" charset="0"/>
              </a:rPr>
              <a:t>Los nuevos hallazgos en la ciencia del aprendizaje generan preguntas importantes acerca del diseño de ambientes de aprendizaje, que sugieren repensar lo que se enseña, cómo se enseña y cómo se evalúa. También se orienta a las características generales de los ambientes de aprendizaje que necesitan ser examinadas a la luz de nuevos desarrollos de la ciencia del aprendizaje. Cada campo y área cuenta con su instrumento de evaluación y a lo que me pude percatar mediante la observación, los alumnos realizaban y concluían sus actividades exitosamente tal fue el caso de pensamiento matemático junto a educación física y favorecían cada uno de los aprendizajes esperados.</a:t>
            </a:r>
          </a:p>
          <a:p>
            <a:r>
              <a:rPr lang="es-ES" sz="2200" dirty="0">
                <a:latin typeface="Arial" panose="020B0604020202020204" pitchFamily="34" charset="0"/>
                <a:cs typeface="Arial" panose="020B0604020202020204" pitchFamily="34" charset="0"/>
              </a:rPr>
              <a:t>Díaz Barriga F. (2006) menciona que, el aprendizaje por medio de proyectos es un aprendizaje eminentemente experiencial, pues se aprende al hacer y al reflexionar sobre lo que se hace en contextos de prácticas situadas y auténticas, caso que sucedió en el taller al realizar la piñata se conoció su significado, se reflexionó sobre ello, se siguieron diversos pasos en un proceso y al final se disfrutó de este proyecto al quebrar la piñata.</a:t>
            </a:r>
          </a:p>
          <a:p>
            <a:pPr marL="0" indent="0">
              <a:buNone/>
            </a:pPr>
            <a:endParaRPr lang="es-ES" sz="2200" dirty="0">
              <a:latin typeface="Arial" panose="020B0604020202020204" pitchFamily="34" charset="0"/>
              <a:cs typeface="Arial" panose="020B0604020202020204" pitchFamily="34" charset="0"/>
            </a:endParaRPr>
          </a:p>
          <a:p>
            <a:pPr marL="0" indent="0" algn="ctr">
              <a:buNone/>
            </a:pPr>
            <a:r>
              <a:rPr lang="es-ES" sz="2200" b="1" dirty="0">
                <a:latin typeface="Arial" panose="020B0604020202020204" pitchFamily="34" charset="0"/>
                <a:cs typeface="Arial" panose="020B0604020202020204" pitchFamily="34" charset="0"/>
              </a:rPr>
              <a:t>Referencias bibliográficas</a:t>
            </a:r>
          </a:p>
          <a:p>
            <a:pPr lvl="0"/>
            <a:r>
              <a:rPr lang="es-ES" sz="2200" dirty="0">
                <a:latin typeface="Arial" panose="020B0604020202020204" pitchFamily="34" charset="0"/>
                <a:cs typeface="Arial" panose="020B0604020202020204" pitchFamily="34" charset="0"/>
              </a:rPr>
              <a:t>AUSUBEL, NOVAK y HANESIAN (1983) Psicología Educativa: Un punto de vista cognoscitivo .2° </a:t>
            </a:r>
            <a:r>
              <a:rPr lang="es-ES" sz="2200" dirty="0" err="1">
                <a:latin typeface="Arial" panose="020B0604020202020204" pitchFamily="34" charset="0"/>
                <a:cs typeface="Arial" panose="020B0604020202020204" pitchFamily="34" charset="0"/>
              </a:rPr>
              <a:t>Ed.TRILLAS</a:t>
            </a:r>
            <a:r>
              <a:rPr lang="es-ES" sz="2200" dirty="0">
                <a:latin typeface="Arial" panose="020B0604020202020204" pitchFamily="34" charset="0"/>
                <a:cs typeface="Arial" panose="020B0604020202020204" pitchFamily="34" charset="0"/>
              </a:rPr>
              <a:t> México. </a:t>
            </a:r>
            <a:endParaRPr lang="es-MX" sz="2200" dirty="0">
              <a:latin typeface="Arial" panose="020B0604020202020204" pitchFamily="34" charset="0"/>
              <a:cs typeface="Arial" panose="020B0604020202020204" pitchFamily="34" charset="0"/>
            </a:endParaRPr>
          </a:p>
          <a:p>
            <a:pPr lvl="0"/>
            <a:r>
              <a:rPr lang="es-ES" sz="2200" dirty="0">
                <a:latin typeface="Arial" panose="020B0604020202020204" pitchFamily="34" charset="0"/>
                <a:cs typeface="Arial" panose="020B0604020202020204" pitchFamily="34" charset="0"/>
              </a:rPr>
              <a:t>Hoyuelos, A. (2005b). La escuela, ámbito estético educativo. En I. Cabanellas y C. Eslava (</a:t>
            </a:r>
            <a:r>
              <a:rPr lang="es-ES" sz="2200" dirty="0" err="1">
                <a:latin typeface="Arial" panose="020B0604020202020204" pitchFamily="34" charset="0"/>
                <a:cs typeface="Arial" panose="020B0604020202020204" pitchFamily="34" charset="0"/>
              </a:rPr>
              <a:t>Coords</a:t>
            </a:r>
            <a:r>
              <a:rPr lang="es-ES" sz="2200" dirty="0">
                <a:latin typeface="Arial" panose="020B0604020202020204" pitchFamily="34" charset="0"/>
                <a:cs typeface="Arial" panose="020B0604020202020204" pitchFamily="34" charset="0"/>
              </a:rPr>
              <a:t>.), Territorios de la infancia. Diálogos entre la arquitectura y la pedagogía (pp. 166- 175). Barcelona: Editorial Graó.</a:t>
            </a:r>
          </a:p>
          <a:p>
            <a:pPr lvl="0"/>
            <a:r>
              <a:rPr lang="es-MX" sz="2200" i="1" dirty="0">
                <a:latin typeface="Arial" panose="020B0604020202020204" pitchFamily="34" charset="0"/>
                <a:cs typeface="Arial" panose="020B0604020202020204" pitchFamily="34" charset="0"/>
              </a:rPr>
              <a:t>La creación de ambientes de aprendizaje en la escuela John D. Bransford Ann L. Brown y </a:t>
            </a:r>
            <a:r>
              <a:rPr lang="es-MX" sz="2200" i="1" dirty="0" err="1">
                <a:latin typeface="Arial" panose="020B0604020202020204" pitchFamily="34" charset="0"/>
                <a:cs typeface="Arial" panose="020B0604020202020204" pitchFamily="34" charset="0"/>
              </a:rPr>
              <a:t>Rodney</a:t>
            </a:r>
            <a:r>
              <a:rPr lang="es-MX" sz="2200" i="1" dirty="0">
                <a:latin typeface="Arial" panose="020B0604020202020204" pitchFamily="34" charset="0"/>
                <a:cs typeface="Arial" panose="020B0604020202020204" pitchFamily="34" charset="0"/>
              </a:rPr>
              <a:t> R. Co. </a:t>
            </a:r>
            <a:r>
              <a:rPr lang="es-MX" sz="2200" u="sng" dirty="0">
                <a:latin typeface="Arial" panose="020B0604020202020204" pitchFamily="34" charset="0"/>
                <a:cs typeface="Arial" panose="020B0604020202020204" pitchFamily="34" charset="0"/>
                <a:hlinkClick r:id="rId2"/>
              </a:rPr>
              <a:t>http://formacion.sigeyucatan.gob.mx/formacion/materiales/4/2/d2/p4/3.%20BRADSFORD,%20J.%20La%20creacion_de_ambientesaprendizaje.pdf</a:t>
            </a:r>
            <a:endParaRPr lang="es-MX" sz="2200" u="sng" dirty="0">
              <a:latin typeface="Arial" panose="020B0604020202020204" pitchFamily="34" charset="0"/>
              <a:cs typeface="Arial" panose="020B0604020202020204" pitchFamily="34" charset="0"/>
            </a:endParaRPr>
          </a:p>
          <a:p>
            <a:pPr lvl="0"/>
            <a:r>
              <a:rPr lang="es-MX" sz="2200" dirty="0">
                <a:latin typeface="Arial" panose="020B0604020202020204" pitchFamily="34" charset="0"/>
                <a:cs typeface="Arial" panose="020B0604020202020204" pitchFamily="34" charset="0"/>
              </a:rPr>
              <a:t>Díaz Barriga F. (2006). Enseñanza Situada. México: Mc Graw Hill.</a:t>
            </a:r>
          </a:p>
          <a:p>
            <a:endParaRPr lang="es-MX" dirty="0"/>
          </a:p>
        </p:txBody>
      </p:sp>
    </p:spTree>
    <p:extLst>
      <p:ext uri="{BB962C8B-B14F-4D97-AF65-F5344CB8AC3E}">
        <p14:creationId xmlns:p14="http://schemas.microsoft.com/office/powerpoint/2010/main" val="412573525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401</TotalTime>
  <Words>2167</Words>
  <Application>Microsoft Office PowerPoint</Application>
  <PresentationFormat>Personalizado</PresentationFormat>
  <Paragraphs>271</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Patricia Segovia Gomez</dc:creator>
  <cp:lastModifiedBy>CORINA BELTRAN GARCIA</cp:lastModifiedBy>
  <cp:revision>26</cp:revision>
  <dcterms:created xsi:type="dcterms:W3CDTF">2020-11-09T23:20:30Z</dcterms:created>
  <dcterms:modified xsi:type="dcterms:W3CDTF">2020-12-21T21:32:46Z</dcterms:modified>
</cp:coreProperties>
</file>