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64" r:id="rId4"/>
    <p:sldId id="259" r:id="rId5"/>
    <p:sldId id="265" r:id="rId6"/>
    <p:sldId id="260" r:id="rId7"/>
    <p:sldId id="266" r:id="rId8"/>
    <p:sldId id="261" r:id="rId9"/>
    <p:sldId id="267" r:id="rId10"/>
    <p:sldId id="262" r:id="rId11"/>
    <p:sldId id="268" r:id="rId12"/>
    <p:sldId id="263" r:id="rId13"/>
    <p:sldId id="269" r:id="rId14"/>
    <p:sldId id="270" r:id="rId15"/>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9966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varScale="1">
        <p:scale>
          <a:sx n="48" d="100"/>
          <a:sy n="48" d="100"/>
        </p:scale>
        <p:origin x="200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20/12/2020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20/12/2020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20/12/2020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20/12/2020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20/12/2020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20/12/2020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20/12/2020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20/12/2020</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98784" y="205961"/>
            <a:ext cx="7394713" cy="9839739"/>
          </a:xfrm>
        </p:spPr>
        <p:txBody>
          <a:bodyPr>
            <a:normAutofit fontScale="25000" lnSpcReduction="20000"/>
          </a:bodyPr>
          <a:lstStyle/>
          <a:p>
            <a:pPr marL="0" indent="0" algn="ctr">
              <a:lnSpc>
                <a:spcPct val="120000"/>
              </a:lnSpc>
              <a:buNone/>
            </a:pPr>
            <a:r>
              <a:rPr lang="es-MX" sz="3600" dirty="0" smtClean="0">
                <a:latin typeface="Arial" panose="020B0604020202020204" pitchFamily="34" charset="0"/>
                <a:cs typeface="Arial" panose="020B0604020202020204" pitchFamily="34" charset="0"/>
              </a:rPr>
              <a:t>Escuela Normal de Educación Preescolar </a:t>
            </a:r>
          </a:p>
          <a:p>
            <a:pPr marL="0" indent="0" algn="ctr">
              <a:lnSpc>
                <a:spcPct val="120000"/>
              </a:lnSpc>
              <a:buNone/>
            </a:pPr>
            <a:r>
              <a:rPr lang="es-MX" sz="3600" dirty="0" smtClean="0">
                <a:latin typeface="Arial" panose="020B0604020202020204" pitchFamily="34" charset="0"/>
                <a:cs typeface="Arial" panose="020B0604020202020204" pitchFamily="34" charset="0"/>
              </a:rPr>
              <a:t>Licenciatura en Educación Preescolar </a:t>
            </a:r>
          </a:p>
          <a:p>
            <a:pPr marL="0" indent="0" algn="ctr">
              <a:lnSpc>
                <a:spcPct val="120000"/>
              </a:lnSpc>
              <a:buNone/>
            </a:pPr>
            <a:r>
              <a:rPr lang="es-MX" sz="3600" dirty="0" smtClean="0">
                <a:latin typeface="Arial" panose="020B0604020202020204" pitchFamily="34" charset="0"/>
                <a:cs typeface="Arial" panose="020B0604020202020204" pitchFamily="34" charset="0"/>
              </a:rPr>
              <a:t>Ciclo escolar 2020-2021</a:t>
            </a:r>
          </a:p>
          <a:p>
            <a:pPr marL="0" indent="0" algn="ctr">
              <a:lnSpc>
                <a:spcPct val="120000"/>
              </a:lnSpc>
              <a:buNone/>
            </a:pPr>
            <a:r>
              <a:rPr lang="es-MX" sz="3600" dirty="0" smtClean="0">
                <a:latin typeface="Arial" panose="020B0604020202020204" pitchFamily="34" charset="0"/>
                <a:cs typeface="Arial" panose="020B0604020202020204" pitchFamily="34" charset="0"/>
              </a:rPr>
              <a:t>Innovación y trabajo docente </a:t>
            </a:r>
          </a:p>
          <a:p>
            <a:pPr marL="0" indent="0" algn="ctr">
              <a:lnSpc>
                <a:spcPct val="120000"/>
              </a:lnSpc>
              <a:buNone/>
            </a:pPr>
            <a:r>
              <a:rPr lang="es-MX" sz="3600" dirty="0" smtClean="0">
                <a:latin typeface="Arial" panose="020B0604020202020204" pitchFamily="34" charset="0"/>
                <a:cs typeface="Arial" panose="020B0604020202020204" pitchFamily="34" charset="0"/>
              </a:rPr>
              <a:t>Dolores Patricia Segovia Gómez </a:t>
            </a:r>
          </a:p>
          <a:p>
            <a:pPr marL="0" indent="0" algn="ctr">
              <a:lnSpc>
                <a:spcPct val="120000"/>
              </a:lnSpc>
              <a:buNone/>
            </a:pPr>
            <a:r>
              <a:rPr lang="es-MX" sz="3600" dirty="0" smtClean="0">
                <a:latin typeface="Arial" panose="020B0604020202020204" pitchFamily="34" charset="0"/>
                <a:cs typeface="Arial" panose="020B0604020202020204" pitchFamily="34" charset="0"/>
              </a:rPr>
              <a:t>Diario de campo </a:t>
            </a:r>
          </a:p>
          <a:p>
            <a:pPr marL="0" indent="0" algn="ctr">
              <a:lnSpc>
                <a:spcPct val="120000"/>
              </a:lnSpc>
              <a:buNone/>
            </a:pPr>
            <a:r>
              <a:rPr lang="es-MX" sz="3600" dirty="0" smtClean="0">
                <a:latin typeface="Arial" panose="020B0604020202020204" pitchFamily="34" charset="0"/>
                <a:cs typeface="Arial" panose="020B0604020202020204" pitchFamily="34" charset="0"/>
              </a:rPr>
              <a:t>Unidad </a:t>
            </a:r>
          </a:p>
          <a:p>
            <a:pPr marL="0" indent="0" algn="ctr">
              <a:lnSpc>
                <a:spcPct val="120000"/>
              </a:lnSpc>
              <a:buNone/>
            </a:pPr>
            <a:r>
              <a:rPr lang="es-MX" sz="3600" dirty="0" smtClean="0">
                <a:latin typeface="Arial" panose="020B0604020202020204" pitchFamily="34" charset="0"/>
                <a:cs typeface="Arial" panose="020B0604020202020204" pitchFamily="34" charset="0"/>
              </a:rPr>
              <a:t>Competencias</a:t>
            </a:r>
          </a:p>
          <a:p>
            <a:pPr marL="0" indent="0" algn="ctr">
              <a:lnSpc>
                <a:spcPct val="120000"/>
              </a:lnSpc>
              <a:buNone/>
            </a:pPr>
            <a:r>
              <a:rPr lang="es-MX" sz="3600" dirty="0">
                <a:latin typeface="Arial" panose="020B0604020202020204" pitchFamily="34" charset="0"/>
                <a:cs typeface="Arial" panose="020B0604020202020204" pitchFamily="34" charset="0"/>
              </a:rPr>
              <a:t>Unidad II. Prácticas innovadoras: casos, ejemplos, propuestas</a:t>
            </a:r>
          </a:p>
          <a:p>
            <a:pPr marL="0" indent="0" algn="ctr">
              <a:lnSpc>
                <a:spcPct val="120000"/>
              </a:lnSpc>
              <a:buNone/>
            </a:pPr>
            <a:r>
              <a:rPr lang="es-MX" sz="3600" dirty="0">
                <a:latin typeface="Arial" panose="020B0604020202020204" pitchFamily="34" charset="0"/>
                <a:cs typeface="Arial" panose="020B0604020202020204" pitchFamily="34" charset="0"/>
              </a:rPr>
              <a:t>Competencias </a:t>
            </a:r>
          </a:p>
          <a:p>
            <a:pPr marL="0" indent="0" algn="ctr">
              <a:lnSpc>
                <a:spcPct val="120000"/>
              </a:lnSpc>
              <a:buNone/>
            </a:pPr>
            <a:r>
              <a:rPr lang="es-MX" sz="3600" dirty="0">
                <a:latin typeface="Arial" panose="020B0604020202020204" pitchFamily="34" charset="0"/>
                <a:cs typeface="Arial" panose="020B0604020202020204" pitchFamily="34" charset="0"/>
              </a:rPr>
              <a:t>• Plantea las necesidades formativas de los alumnos de acuerdo con sus procesos de desarrollo y de aprendizaje, con base en los nuevos enfoques pedagógicos. </a:t>
            </a:r>
          </a:p>
          <a:p>
            <a:pPr marL="0" indent="0" algn="ctr">
              <a:lnSpc>
                <a:spcPct val="120000"/>
              </a:lnSpc>
              <a:buNone/>
            </a:pPr>
            <a:r>
              <a:rPr lang="es-MX" sz="3600" dirty="0">
                <a:latin typeface="Arial" panose="020B0604020202020204" pitchFamily="34" charset="0"/>
                <a:cs typeface="Arial" panose="020B0604020202020204" pitchFamily="34" charset="0"/>
              </a:rPr>
              <a:t>• Establece relaciones entre los principios, conceptos disciplinarios y contenidos del plan y programas de estudio en función del logro de aprendizaje de sus alumnos, asegurando la coherencia y continuidad entre los distintos grados y niveles educativos. </a:t>
            </a:r>
          </a:p>
          <a:p>
            <a:pPr marL="0" indent="0" algn="ctr">
              <a:lnSpc>
                <a:spcPct val="120000"/>
              </a:lnSpc>
              <a:buNone/>
            </a:pPr>
            <a:r>
              <a:rPr lang="es-MX" sz="3600" dirty="0">
                <a:latin typeface="Arial" panose="020B0604020202020204" pitchFamily="34" charset="0"/>
                <a:cs typeface="Arial" panose="020B0604020202020204" pitchFamily="34" charset="0"/>
              </a:rPr>
              <a:t>• Utiliza metodologías pertinentes y actualizadas para promover el aprendizaje de los alumnos en los diferentes campos, áreas y ámbitos que propone el currículum, considerando los contextos y su desarrollo. </a:t>
            </a:r>
          </a:p>
          <a:p>
            <a:pPr marL="0" indent="0" algn="ctr">
              <a:lnSpc>
                <a:spcPct val="120000"/>
              </a:lnSpc>
              <a:buNone/>
            </a:pPr>
            <a:r>
              <a:rPr lang="es-MX" sz="3600" dirty="0">
                <a:latin typeface="Arial" panose="020B0604020202020204" pitchFamily="34" charset="0"/>
                <a:cs typeface="Arial" panose="020B0604020202020204" pitchFamily="34" charset="0"/>
              </a:rPr>
              <a:t>• Incorpora los recursos y medios didácticos idóneos para favorecer el aprendizaje de acuerdo con el conocimiento de los procesos de desarrollo cognitivo y socioemocional de los alumnos. </a:t>
            </a:r>
          </a:p>
          <a:p>
            <a:pPr marL="0" indent="0" algn="ctr">
              <a:lnSpc>
                <a:spcPct val="120000"/>
              </a:lnSpc>
              <a:buNone/>
            </a:pPr>
            <a:r>
              <a:rPr lang="es-MX" sz="3600" dirty="0">
                <a:latin typeface="Arial" panose="020B0604020202020204" pitchFamily="34" charset="0"/>
                <a:cs typeface="Arial" panose="020B0604020202020204" pitchFamily="34" charset="0"/>
              </a:rPr>
              <a:t>•Elabora diagnósticos de los intereses, motivaciones y necesidades formativas de los alumnos para organizar las actividades de aprendizaje, así como las adecuaciones curriculares y didácticas pertinentes.</a:t>
            </a:r>
          </a:p>
          <a:p>
            <a:pPr marL="0" indent="0" algn="ctr">
              <a:lnSpc>
                <a:spcPct val="120000"/>
              </a:lnSpc>
              <a:buNone/>
            </a:pPr>
            <a:r>
              <a:rPr lang="es-MX" sz="3600" dirty="0">
                <a:latin typeface="Arial" panose="020B0604020202020204" pitchFamily="34" charset="0"/>
                <a:cs typeface="Arial" panose="020B0604020202020204" pitchFamily="34" charset="0"/>
              </a:rPr>
              <a:t> • Selecciona estrategias que favorecen el desarrollo intelectual, físico, social y emocional de los alumnos para procurar el logro de los aprendizajes. </a:t>
            </a:r>
          </a:p>
          <a:p>
            <a:pPr marL="0" indent="0" algn="ctr">
              <a:lnSpc>
                <a:spcPct val="120000"/>
              </a:lnSpc>
              <a:buNone/>
            </a:pPr>
            <a:r>
              <a:rPr lang="es-MX" sz="3600" dirty="0">
                <a:latin typeface="Arial" panose="020B0604020202020204" pitchFamily="34" charset="0"/>
                <a:cs typeface="Arial" panose="020B0604020202020204" pitchFamily="34" charset="0"/>
              </a:rPr>
              <a:t>• Emplea los medios tecnológicos y las fuentes de información científica disponibles para mantenerse actualizado respecto a los diversos campos de conocimiento que intervienen en su trabajo docente. </a:t>
            </a:r>
          </a:p>
          <a:p>
            <a:pPr marL="0" indent="0" algn="ctr">
              <a:lnSpc>
                <a:spcPct val="120000"/>
              </a:lnSpc>
              <a:buNone/>
            </a:pPr>
            <a:r>
              <a:rPr lang="es-MX" sz="3600" dirty="0">
                <a:latin typeface="Arial" panose="020B0604020202020204" pitchFamily="34" charset="0"/>
                <a:cs typeface="Arial" panose="020B0604020202020204" pitchFamily="34" charset="0"/>
              </a:rPr>
              <a:t>• Construye escenarios y experiencias de aprendizaje utilizando diversos recursos metodológicos y tecnológicos para favorecer la educación inclusiva. </a:t>
            </a:r>
          </a:p>
          <a:p>
            <a:pPr marL="0" indent="0" algn="ctr">
              <a:lnSpc>
                <a:spcPct val="120000"/>
              </a:lnSpc>
              <a:buNone/>
            </a:pPr>
            <a:r>
              <a:rPr lang="es-MX" sz="3600" dirty="0">
                <a:latin typeface="Arial" panose="020B0604020202020204" pitchFamily="34" charset="0"/>
                <a:cs typeface="Arial" panose="020B0604020202020204" pitchFamily="34" charset="0"/>
              </a:rPr>
              <a:t>• Evalúa el aprendizaje de sus alumnos mediante la aplicación de distintas teorías, métodos e instrumentos considerando las áreas, campos y ámbitos de conocimiento, así como los saberes correspondientes al grado y nivel educativo. </a:t>
            </a:r>
          </a:p>
          <a:p>
            <a:pPr marL="0" indent="0" algn="ctr">
              <a:lnSpc>
                <a:spcPct val="120000"/>
              </a:lnSpc>
              <a:buNone/>
            </a:pPr>
            <a:r>
              <a:rPr lang="es-MX" sz="3600" dirty="0">
                <a:latin typeface="Arial" panose="020B0604020202020204" pitchFamily="34" charset="0"/>
                <a:cs typeface="Arial" panose="020B0604020202020204" pitchFamily="34" charset="0"/>
              </a:rPr>
              <a:t>• Elabora propuestas para mejorar los resultados de su enseñanza y los aprendizajes de sus alumnos</a:t>
            </a:r>
          </a:p>
          <a:p>
            <a:pPr marL="0" indent="0" algn="ctr">
              <a:lnSpc>
                <a:spcPct val="120000"/>
              </a:lnSpc>
              <a:buNone/>
            </a:pPr>
            <a:r>
              <a:rPr lang="es-MX" sz="3600" dirty="0">
                <a:latin typeface="Arial" panose="020B0604020202020204" pitchFamily="34" charset="0"/>
                <a:cs typeface="Arial" panose="020B0604020202020204" pitchFamily="34" charset="0"/>
              </a:rPr>
              <a:t>• Utiliza los recursos metodológicos y técnicos de la investigación para explicar, comprender situaciones educativas y mejorar su docencia. </a:t>
            </a:r>
          </a:p>
          <a:p>
            <a:pPr marL="0" indent="0" algn="ctr">
              <a:lnSpc>
                <a:spcPct val="120000"/>
              </a:lnSpc>
              <a:buNone/>
            </a:pPr>
            <a:r>
              <a:rPr lang="es-MX" sz="3600" dirty="0">
                <a:latin typeface="Arial" panose="020B0604020202020204" pitchFamily="34" charset="0"/>
                <a:cs typeface="Arial" panose="020B0604020202020204" pitchFamily="34" charset="0"/>
              </a:rPr>
              <a:t>• Orienta su actuación profesional con sentido ético-</a:t>
            </a:r>
            <a:r>
              <a:rPr lang="es-MX" sz="3600" dirty="0" err="1">
                <a:latin typeface="Arial" panose="020B0604020202020204" pitchFamily="34" charset="0"/>
                <a:cs typeface="Arial" panose="020B0604020202020204" pitchFamily="34" charset="0"/>
              </a:rPr>
              <a:t>valoral</a:t>
            </a:r>
            <a:r>
              <a:rPr lang="es-MX" sz="3600" dirty="0">
                <a:latin typeface="Arial" panose="020B0604020202020204" pitchFamily="34" charset="0"/>
                <a:cs typeface="Arial" panose="020B0604020202020204" pitchFamily="34" charset="0"/>
              </a:rPr>
              <a:t> y asume los diversos principios y reglas que aseguran una mejor convivencia institucional y social, en beneficio de los alumnos y de la comunidad escolar. </a:t>
            </a:r>
          </a:p>
          <a:p>
            <a:pPr marL="0" indent="0" algn="ctr">
              <a:lnSpc>
                <a:spcPct val="120000"/>
              </a:lnSpc>
              <a:buNone/>
            </a:pPr>
            <a:r>
              <a:rPr lang="es-MX" sz="3600" dirty="0">
                <a:latin typeface="Arial" panose="020B0604020202020204" pitchFamily="34" charset="0"/>
                <a:cs typeface="Arial" panose="020B0604020202020204" pitchFamily="34" charset="0"/>
              </a:rPr>
              <a:t>• Decide las estrategias pedagógicas para minimizar o eliminar las barreras para el aprendizaje y la participación asegurando una educación inclusiva</a:t>
            </a:r>
            <a:r>
              <a:rPr lang="es-MX" sz="3600" dirty="0" smtClean="0">
                <a:latin typeface="Arial" panose="020B0604020202020204" pitchFamily="34" charset="0"/>
                <a:cs typeface="Arial" panose="020B0604020202020204" pitchFamily="34" charset="0"/>
              </a:rPr>
              <a:t>.</a:t>
            </a:r>
            <a:endParaRPr lang="es-MX" sz="3600" dirty="0">
              <a:latin typeface="Arial" panose="020B0604020202020204" pitchFamily="34" charset="0"/>
              <a:cs typeface="Arial" panose="020B0604020202020204" pitchFamily="34" charset="0"/>
            </a:endParaRPr>
          </a:p>
          <a:p>
            <a:pPr marL="0" indent="0" algn="ctr">
              <a:lnSpc>
                <a:spcPct val="120000"/>
              </a:lnSpc>
              <a:buNone/>
            </a:pPr>
            <a:r>
              <a:rPr lang="es-MX" sz="3600" dirty="0">
                <a:latin typeface="Arial" panose="020B0604020202020204" pitchFamily="34" charset="0"/>
                <a:cs typeface="Arial" panose="020B0604020202020204" pitchFamily="34" charset="0"/>
              </a:rPr>
              <a:t>Maria Jose Palacios López #10</a:t>
            </a:r>
          </a:p>
          <a:p>
            <a:pPr marL="0" indent="0" algn="ctr">
              <a:lnSpc>
                <a:spcPct val="120000"/>
              </a:lnSpc>
              <a:buNone/>
            </a:pPr>
            <a:r>
              <a:rPr lang="es-MX" sz="3600" dirty="0" smtClean="0">
                <a:latin typeface="Arial" panose="020B0604020202020204" pitchFamily="34" charset="0"/>
                <a:cs typeface="Arial" panose="020B0604020202020204" pitchFamily="34" charset="0"/>
              </a:rPr>
              <a:t>Quinto </a:t>
            </a:r>
            <a:r>
              <a:rPr lang="es-MX" sz="3600" dirty="0">
                <a:latin typeface="Arial" panose="020B0604020202020204" pitchFamily="34" charset="0"/>
                <a:cs typeface="Arial" panose="020B0604020202020204" pitchFamily="34" charset="0"/>
              </a:rPr>
              <a:t>semestre 3° “A”</a:t>
            </a:r>
          </a:p>
          <a:p>
            <a:pPr marL="0" indent="0" algn="ctr">
              <a:lnSpc>
                <a:spcPct val="120000"/>
              </a:lnSpc>
              <a:buNone/>
            </a:pPr>
            <a:endParaRPr lang="es-MX" sz="3600" dirty="0" smtClean="0">
              <a:latin typeface="Arial" panose="020B0604020202020204" pitchFamily="34" charset="0"/>
              <a:cs typeface="Arial" panose="020B0604020202020204" pitchFamily="34" charset="0"/>
            </a:endParaRPr>
          </a:p>
          <a:p>
            <a:pPr marL="0" indent="0" algn="ctr">
              <a:lnSpc>
                <a:spcPct val="120000"/>
              </a:lnSpc>
              <a:buNone/>
            </a:pPr>
            <a:endParaRPr lang="es-MX" sz="3600" dirty="0">
              <a:latin typeface="Arial" panose="020B0604020202020204" pitchFamily="34" charset="0"/>
              <a:cs typeface="Arial" panose="020B0604020202020204" pitchFamily="34" charset="0"/>
            </a:endParaRPr>
          </a:p>
          <a:p>
            <a:pPr marL="0" indent="0" algn="ctr">
              <a:lnSpc>
                <a:spcPct val="120000"/>
              </a:lnSpc>
              <a:buNone/>
            </a:pPr>
            <a:endParaRPr lang="es-MX" sz="3600" dirty="0">
              <a:latin typeface="Arial" panose="020B0604020202020204" pitchFamily="34" charset="0"/>
              <a:cs typeface="Arial" panose="020B0604020202020204" pitchFamily="34" charset="0"/>
            </a:endParaRPr>
          </a:p>
          <a:p>
            <a:pPr marL="0" indent="0">
              <a:lnSpc>
                <a:spcPct val="120000"/>
              </a:lnSpc>
              <a:buNone/>
            </a:pPr>
            <a:r>
              <a:rPr lang="es-MX" sz="3600" dirty="0">
                <a:latin typeface="Arial" panose="020B0604020202020204" pitchFamily="34" charset="0"/>
                <a:cs typeface="Arial" panose="020B0604020202020204" pitchFamily="34" charset="0"/>
              </a:rPr>
              <a:t>Saltillo Coahuila</a:t>
            </a:r>
          </a:p>
          <a:p>
            <a:pPr marL="0" indent="0">
              <a:lnSpc>
                <a:spcPct val="120000"/>
              </a:lnSpc>
              <a:buNone/>
            </a:pPr>
            <a:r>
              <a:rPr lang="es-MX" sz="3600" dirty="0">
                <a:latin typeface="Arial" panose="020B0604020202020204" pitchFamily="34" charset="0"/>
                <a:cs typeface="Arial" panose="020B0604020202020204" pitchFamily="34" charset="0"/>
              </a:rPr>
              <a:t>Diciembre 2020 </a:t>
            </a:r>
          </a:p>
          <a:p>
            <a:pPr marL="0" indent="0" algn="ctr">
              <a:buNone/>
            </a:pPr>
            <a:endParaRPr lang="es-MX"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97000"/>
            <a:ext cx="1857375" cy="1381125"/>
          </a:xfrm>
          <a:prstGeom prst="rect">
            <a:avLst/>
          </a:prstGeom>
        </p:spPr>
      </p:pic>
    </p:spTree>
    <p:extLst>
      <p:ext uri="{BB962C8B-B14F-4D97-AF65-F5344CB8AC3E}">
        <p14:creationId xmlns:p14="http://schemas.microsoft.com/office/powerpoint/2010/main" val="3174521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solidFill>
              <a:srgbClr val="FF0000"/>
            </a:solid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461665"/>
            </a:xfrm>
            <a:prstGeom prst="rect">
              <a:avLst/>
            </a:prstGeom>
            <a:noFill/>
          </p:spPr>
          <p:txBody>
            <a:bodyPr wrap="square" rtlCol="0">
              <a:spAutoFit/>
            </a:bodyPr>
            <a:lstStyle/>
            <a:p>
              <a:r>
                <a:rPr lang="es-MX" dirty="0"/>
                <a:t>Situación de Aprendizaje</a:t>
              </a:r>
              <a:r>
                <a:rPr lang="es-MX" dirty="0" smtClean="0"/>
                <a:t>: </a:t>
              </a:r>
              <a:r>
                <a:rPr lang="es-MX" sz="2400" b="1" dirty="0" smtClean="0"/>
                <a:t>Aprendiendo en navidad </a:t>
              </a:r>
              <a:endParaRPr lang="es-MX" b="1"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646331"/>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Esta fue de las actividades con las que mas batalle, ya que la había vinculado con otra actividad,</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0764"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528"/>
              <a:chOff x="5319913" y="7568918"/>
              <a:chExt cx="2255371" cy="1332528"/>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481"/>
                <a:chOff x="6128376" y="7763339"/>
                <a:chExt cx="876598" cy="1128481"/>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FF0000"/>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023"/>
                  <a:chOff x="6014569" y="7907624"/>
                  <a:chExt cx="860093" cy="166023"/>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4766"/>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923330"/>
            </a:xfrm>
            <a:prstGeom prst="rect">
              <a:avLst/>
            </a:prstGeom>
            <a:noFill/>
          </p:spPr>
          <p:txBody>
            <a:bodyPr wrap="square">
              <a:spAutoFit/>
            </a:bodyPr>
            <a:lstStyle/>
            <a:p>
              <a:pPr algn="ctr"/>
              <a:r>
                <a:rPr lang="es-MX" dirty="0" smtClean="0">
                  <a:solidFill>
                    <a:schemeClr val="bg1"/>
                  </a:solidFill>
                  <a:latin typeface="Comic Sans MS" panose="030F0702030302020204" pitchFamily="66" charset="0"/>
                </a:rPr>
                <a:t>Elección de una buena canción ya que fue esencial que fuera de su gusto y se motivaran a bailarla </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077218"/>
            </a:xfrm>
            <a:prstGeom prst="rect">
              <a:avLst/>
            </a:prstGeom>
            <a:noFill/>
          </p:spPr>
          <p:txBody>
            <a:bodyPr wrap="square">
              <a:spAutoFit/>
            </a:bodyPr>
            <a:lstStyle/>
            <a:p>
              <a:pPr algn="ctr"/>
              <a:r>
                <a:rPr lang="es-MX" sz="1600" dirty="0" smtClean="0">
                  <a:solidFill>
                    <a:schemeClr val="bg1"/>
                  </a:solidFill>
                  <a:latin typeface="Comic Sans MS" panose="030F0702030302020204" pitchFamily="66" charset="0"/>
                </a:rPr>
                <a:t>Como fue de las ultimas actividades el cansancio pro parte de ellas era mas notorio y fue con lo que batalle además que no fue el tiempo establecido </a:t>
              </a:r>
              <a:endParaRPr lang="es-MX" sz="16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cxnSp>
        <p:nvCxnSpPr>
          <p:cNvPr id="7" name="Conector recto 6"/>
          <p:cNvCxnSpPr/>
          <p:nvPr/>
        </p:nvCxnSpPr>
        <p:spPr>
          <a:xfrm flipV="1">
            <a:off x="5178310" y="2383770"/>
            <a:ext cx="1095873" cy="45224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14" name="Conector recto 13"/>
          <p:cNvCxnSpPr/>
          <p:nvPr/>
        </p:nvCxnSpPr>
        <p:spPr>
          <a:xfrm>
            <a:off x="5178310" y="2383770"/>
            <a:ext cx="1095873" cy="45224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658125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17444" y="536713"/>
            <a:ext cx="6825040" cy="9163878"/>
          </a:xfrm>
        </p:spPr>
        <p:txBody>
          <a:bodyPr/>
          <a:lstStyle/>
          <a:p>
            <a:pPr marL="0" indent="0">
              <a:buNone/>
            </a:pPr>
            <a:r>
              <a:rPr lang="es-MX" dirty="0"/>
              <a:t> </a:t>
            </a:r>
            <a:r>
              <a:rPr lang="es-MX" dirty="0" smtClean="0"/>
              <a:t>Piaget</a:t>
            </a:r>
            <a:r>
              <a:rPr lang="es-MX" dirty="0"/>
              <a:t>, J. (1969</a:t>
            </a:r>
            <a:r>
              <a:rPr lang="es-MX" dirty="0" smtClean="0"/>
              <a:t>) ,pone </a:t>
            </a:r>
            <a:r>
              <a:rPr lang="es-MX" dirty="0"/>
              <a:t>de manifiesto que la actividad psíquica y la actividad motriz forman un todo funcional que es la base del desarrollo de la inteligencia. Reconocía que mediante la actividad corporal, el niño piensa, aprende, crea y afronta los problemas.</a:t>
            </a:r>
          </a:p>
          <a:p>
            <a:pPr marL="0" indent="0">
              <a:buNone/>
            </a:pPr>
            <a:r>
              <a:rPr lang="es-MX" dirty="0" smtClean="0"/>
              <a:t>la </a:t>
            </a:r>
            <a:r>
              <a:rPr lang="es-MX" dirty="0"/>
              <a:t>actividad motriz es el punto de partida del desarrollo de la inteligencia del niño. Refiere que durante los dos primeros años de vida (periodo </a:t>
            </a:r>
            <a:r>
              <a:rPr lang="es-MX" dirty="0" err="1"/>
              <a:t>sensoriomotor</a:t>
            </a:r>
            <a:r>
              <a:rPr lang="es-MX" dirty="0"/>
              <a:t>), se estructura el universo práctico, en el que lo real se organiza y los mecanismos intelectuales del niño construyen las categorías reales de la acción: objeto permanente, espacio, tiempo y causalidad, las cuales son susceptibles de adaptarse al medio. Sostiene además que el niño del primer año de vida, actúa sobre las cosas, las utiliza y ejerce su influencia sobre éstas, sin que ello busque representarse la realidad en sí misma. La noción de objeto que se logra en la etapa sensorio-motriz es sustancial y constituye un producto de la acción y de la inteligencia práctica</a:t>
            </a:r>
            <a:r>
              <a:rPr lang="es-MX" dirty="0" smtClean="0"/>
              <a:t>.</a:t>
            </a:r>
          </a:p>
          <a:p>
            <a:pPr marL="0" indent="0">
              <a:buNone/>
            </a:pPr>
            <a:r>
              <a:rPr lang="es-MX" dirty="0" smtClean="0"/>
              <a:t>En el preescolar aun se esta en desarrollo, los niños aun están conociendo su cuerpo y lo que pueden hacer con ellos, es por eso que se deben planear actividades en las que se muevan y conozcan mas acerca de ellos mismos </a:t>
            </a:r>
            <a:endParaRPr lang="es-MX" dirty="0"/>
          </a:p>
        </p:txBody>
      </p:sp>
    </p:spTree>
    <p:extLst>
      <p:ext uri="{BB962C8B-B14F-4D97-AF65-F5344CB8AC3E}">
        <p14:creationId xmlns:p14="http://schemas.microsoft.com/office/powerpoint/2010/main" val="4209432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solidFill>
              <a:srgbClr val="FF0000"/>
            </a:solid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461665"/>
            </a:xfrm>
            <a:prstGeom prst="rect">
              <a:avLst/>
            </a:prstGeom>
            <a:noFill/>
          </p:spPr>
          <p:txBody>
            <a:bodyPr wrap="square" rtlCol="0">
              <a:spAutoFit/>
            </a:bodyPr>
            <a:lstStyle/>
            <a:p>
              <a:r>
                <a:rPr lang="es-MX" dirty="0"/>
                <a:t>Situación de </a:t>
              </a:r>
              <a:r>
                <a:rPr lang="es-MX" dirty="0" smtClean="0"/>
                <a:t>Aprendizaje </a:t>
              </a:r>
              <a:r>
                <a:rPr lang="es-MX" sz="2400" b="1" dirty="0" smtClean="0"/>
                <a:t>Aprendiendo en navidad </a:t>
              </a:r>
              <a:endParaRPr lang="es-MX" b="1"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6" y="410151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4950"/>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830997"/>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Tuve un percance con un material y se tuvo que suspender una actividad, ya que no se podía continuara trabajando con ese material </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077218"/>
            </a:xfrm>
            <a:prstGeom prst="rect">
              <a:avLst/>
            </a:prstGeom>
            <a:noFill/>
          </p:spPr>
          <p:txBody>
            <a:bodyPr wrap="square">
              <a:spAutoFit/>
            </a:bodyPr>
            <a:lstStyle/>
            <a:p>
              <a:pPr algn="ctr"/>
              <a:r>
                <a:rPr lang="es-MX" sz="1600" dirty="0" smtClean="0">
                  <a:solidFill>
                    <a:schemeClr val="bg1"/>
                  </a:solidFill>
                  <a:latin typeface="Comic Sans MS" panose="030F0702030302020204" pitchFamily="66" charset="0"/>
                </a:rPr>
                <a:t>Manejo de la actividad con seguridad, consigas claras, tiempo planeado de acuerdo a las actividades, fomentar la participación </a:t>
              </a:r>
              <a:endParaRPr lang="es-MX" sz="16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923330"/>
            </a:xfrm>
            <a:prstGeom prst="rect">
              <a:avLst/>
            </a:prstGeom>
            <a:noFill/>
          </p:spPr>
          <p:txBody>
            <a:bodyPr wrap="square">
              <a:spAutoFit/>
            </a:bodyPr>
            <a:lstStyle/>
            <a:p>
              <a:pPr algn="ctr"/>
              <a:r>
                <a:rPr lang="es-MX" sz="1800" dirty="0" smtClean="0">
                  <a:solidFill>
                    <a:schemeClr val="bg1"/>
                  </a:solidFill>
                  <a:latin typeface="Comic Sans MS" panose="030F0702030302020204" pitchFamily="66" charset="0"/>
                </a:rPr>
                <a:t>Dejar un poco abierta la actividad y material frágil, manejo y control de grup</a:t>
              </a:r>
              <a:r>
                <a:rPr lang="es-MX" dirty="0" smtClean="0">
                  <a:solidFill>
                    <a:schemeClr val="bg1"/>
                  </a:solidFill>
                  <a:latin typeface="Comic Sans MS" panose="030F0702030302020204" pitchFamily="66" charset="0"/>
                </a:rPr>
                <a:t>o </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cxnSp>
        <p:nvCxnSpPr>
          <p:cNvPr id="7" name="Conector recto 6"/>
          <p:cNvCxnSpPr/>
          <p:nvPr/>
        </p:nvCxnSpPr>
        <p:spPr>
          <a:xfrm>
            <a:off x="6436372" y="2383770"/>
            <a:ext cx="990544" cy="45224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Conector recto 13"/>
          <p:cNvCxnSpPr/>
          <p:nvPr/>
        </p:nvCxnSpPr>
        <p:spPr>
          <a:xfrm flipV="1">
            <a:off x="6436372" y="2470518"/>
            <a:ext cx="957346" cy="36549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2615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98783" y="357809"/>
            <a:ext cx="7043701" cy="8582671"/>
          </a:xfrm>
        </p:spPr>
        <p:txBody>
          <a:bodyPr/>
          <a:lstStyle/>
          <a:p>
            <a:pPr marL="0" indent="0">
              <a:buNone/>
            </a:pPr>
            <a:r>
              <a:rPr lang="es-MX" dirty="0"/>
              <a:t>Según la teoría de la apreciación (</a:t>
            </a:r>
            <a:r>
              <a:rPr lang="es-MX" dirty="0" err="1"/>
              <a:t>Brody</a:t>
            </a:r>
            <a:r>
              <a:rPr lang="es-MX" dirty="0"/>
              <a:t>, </a:t>
            </a:r>
            <a:r>
              <a:rPr lang="es-MX" dirty="0" smtClean="0"/>
              <a:t>1999), </a:t>
            </a:r>
            <a:r>
              <a:rPr lang="es-MX" dirty="0"/>
              <a:t>los seres humanos no somos meros mecanismos biológicos sentientes, sino que valoramos cognitivamente los elementos del entorno antes de experimentar o de expresar una emoción</a:t>
            </a:r>
            <a:r>
              <a:rPr lang="es-MX" dirty="0" smtClean="0"/>
              <a:t>.</a:t>
            </a:r>
          </a:p>
          <a:p>
            <a:pPr marL="0" indent="0">
              <a:buNone/>
            </a:pPr>
            <a:r>
              <a:rPr lang="es-MX" dirty="0" smtClean="0"/>
              <a:t>Las emociones no solo son un tema o un contenido que se debe ver, el preocuparnos por como están nuestros alumnos debería formar pare de nuestro día a día.</a:t>
            </a:r>
          </a:p>
          <a:p>
            <a:pPr marL="0" indent="0">
              <a:buNone/>
            </a:pPr>
            <a:r>
              <a:rPr lang="es-MX" dirty="0"/>
              <a:t>Freud (1948) </a:t>
            </a:r>
            <a:r>
              <a:rPr lang="es-MX" dirty="0" smtClean="0"/>
              <a:t>sostiene </a:t>
            </a:r>
            <a:r>
              <a:rPr lang="es-MX" dirty="0"/>
              <a:t>que todas las emociones funcionan como mensajeros para el yo, que cumplen una función de señal, y que por tanto son adaptativas y útiles en el largo plazo de la evolución y en el corto plazo de la </a:t>
            </a:r>
            <a:r>
              <a:rPr lang="es-MX" dirty="0" smtClean="0"/>
              <a:t>interacción.</a:t>
            </a:r>
            <a:endParaRPr lang="es-MX" dirty="0"/>
          </a:p>
          <a:p>
            <a:pPr marL="0" indent="0">
              <a:buNone/>
            </a:pPr>
            <a:r>
              <a:rPr lang="es-MX" dirty="0" smtClean="0"/>
              <a:t>Debemos aprender sobre nuestro cuerpo y eso implica conocer  nuestras emociones, no solo las nuestras sino las de los otros pero para comprender y ponerse en el lugar del otro primero hay que reconocer lo que siento y como repercute en mis decisiones </a:t>
            </a:r>
          </a:p>
        </p:txBody>
      </p:sp>
    </p:spTree>
    <p:extLst>
      <p:ext uri="{BB962C8B-B14F-4D97-AF65-F5344CB8AC3E}">
        <p14:creationId xmlns:p14="http://schemas.microsoft.com/office/powerpoint/2010/main" val="945538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94315" y="984551"/>
            <a:ext cx="6707803" cy="6373904"/>
          </a:xfrm>
        </p:spPr>
        <p:txBody>
          <a:bodyPr>
            <a:normAutofit lnSpcReduction="10000"/>
          </a:bodyPr>
          <a:lstStyle/>
          <a:p>
            <a:r>
              <a:rPr lang="es-MX" dirty="0"/>
              <a:t>Bibliografía</a:t>
            </a:r>
          </a:p>
          <a:p>
            <a:r>
              <a:rPr lang="es-MX" dirty="0"/>
              <a:t>Chaves, A. (2001). IMPLICACIONES EDUCATIVAS DE LA TEORÍA SOCIOCULTURAL DE VIGOTSKY. revista </a:t>
            </a:r>
            <a:r>
              <a:rPr lang="es-MX" dirty="0" err="1"/>
              <a:t>educacion</a:t>
            </a:r>
            <a:r>
              <a:rPr lang="es-MX" dirty="0"/>
              <a:t>.</a:t>
            </a:r>
          </a:p>
          <a:p>
            <a:r>
              <a:rPr lang="es-MX" dirty="0" err="1"/>
              <a:t>Fernandez</a:t>
            </a:r>
            <a:r>
              <a:rPr lang="es-MX" dirty="0"/>
              <a:t>, Y. (2007). Algunas consideraciones sobre psicomotricidad y las necesidades educativas especiales (NEE). Revista Digital .</a:t>
            </a:r>
          </a:p>
          <a:p>
            <a:r>
              <a:rPr lang="es-MX" dirty="0"/>
              <a:t>Fuenlabrada, I. (s.f.). ¿Cómo desarrollar el pensamiento matemático en los niños de preescolar? La importancia de la presentación de una actividad . Obtenido de http://www.zona-bajio.com/PM_Anexo5.pdf</a:t>
            </a:r>
          </a:p>
          <a:p>
            <a:r>
              <a:rPr lang="es-MX" dirty="0" err="1"/>
              <a:t>Jové</a:t>
            </a:r>
            <a:r>
              <a:rPr lang="es-MX" dirty="0"/>
              <a:t>, J. (s.f.). Vygotsky y la Educación Artística. Obtenido de https://www.uv.es/~valors/Jove,J.pdf</a:t>
            </a:r>
          </a:p>
          <a:p>
            <a:r>
              <a:rPr lang="es-MX" dirty="0" err="1"/>
              <a:t>Regader</a:t>
            </a:r>
            <a:r>
              <a:rPr lang="es-MX" dirty="0"/>
              <a:t>, B. (s.f.). La teoría del desarrollo del lenguaje de Noam Chomsky. Obtenido de </a:t>
            </a:r>
            <a:r>
              <a:rPr lang="es-MX" dirty="0" err="1"/>
              <a:t>Psicologia</a:t>
            </a:r>
            <a:r>
              <a:rPr lang="es-MX" dirty="0"/>
              <a:t> y mente : https://psicologiaymente.com/desarrollo/teoria-desarrollo-lenguaje-noam-chomsky</a:t>
            </a:r>
          </a:p>
          <a:p>
            <a:endParaRPr lang="es-MX" dirty="0"/>
          </a:p>
          <a:p>
            <a:endParaRPr lang="es-MX" dirty="0"/>
          </a:p>
        </p:txBody>
      </p:sp>
    </p:spTree>
    <p:extLst>
      <p:ext uri="{BB962C8B-B14F-4D97-AF65-F5344CB8AC3E}">
        <p14:creationId xmlns:p14="http://schemas.microsoft.com/office/powerpoint/2010/main" val="1395744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solidFill>
              <a:srgbClr val="FF0000"/>
            </a:solidFill>
            <a:ln>
              <a:solidFill>
                <a:srgbClr val="FF0000"/>
              </a:solidFill>
            </a:ln>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89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461665"/>
            </a:xfrm>
            <a:prstGeom prst="rect">
              <a:avLst/>
            </a:prstGeom>
            <a:noFill/>
          </p:spPr>
          <p:txBody>
            <a:bodyPr wrap="square" rtlCol="0">
              <a:spAutoFit/>
            </a:bodyPr>
            <a:lstStyle/>
            <a:p>
              <a:r>
                <a:rPr lang="es-MX" dirty="0"/>
                <a:t>Situación de Aprendizaje</a:t>
              </a:r>
              <a:r>
                <a:rPr lang="es-MX" dirty="0" smtClean="0"/>
                <a:t>: </a:t>
              </a:r>
              <a:r>
                <a:rPr lang="es-MX" sz="2400" b="1" dirty="0" smtClean="0"/>
                <a:t>aprendiendo en navidad </a:t>
              </a:r>
              <a:endParaRPr lang="es-MX" sz="2400" b="1"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6" y="410151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384995"/>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endParaRPr lang="es-MX" sz="1200" dirty="0">
                  <a:solidFill>
                    <a:srgbClr val="FF9999"/>
                  </a:solidFill>
                  <a:latin typeface="Comic Sans MS" panose="030F0702030302020204" pitchFamily="66" charset="0"/>
                </a:endParaRPr>
              </a:p>
              <a:p>
                <a:pPr algn="ctr"/>
                <a:r>
                  <a:rPr lang="es-MX" sz="1200" dirty="0" smtClean="0">
                    <a:solidFill>
                      <a:srgbClr val="FF9999"/>
                    </a:solidFill>
                    <a:latin typeface="Comic Sans MS" panose="030F0702030302020204" pitchFamily="66" charset="0"/>
                  </a:rPr>
                  <a:t>Considero que las actividades propuestas fueron adecuadas para fortalecer el aprendizaje, tome en cuenta las edades de las niñas con las que estuve trabajando para así planear de acuerdo a su edad el hecho de que fuera una planeación navideña fue algo que me </a:t>
                </a:r>
                <a:r>
                  <a:rPr lang="es-MX" sz="1200" dirty="0" err="1" smtClean="0">
                    <a:solidFill>
                      <a:srgbClr val="FF9999"/>
                    </a:solidFill>
                    <a:latin typeface="Comic Sans MS" panose="030F0702030302020204" pitchFamily="66" charset="0"/>
                  </a:rPr>
                  <a:t>favorec</a:t>
                </a:r>
                <a:r>
                  <a:rPr lang="es-MX" sz="1200" dirty="0" smtClean="0">
                    <a:solidFill>
                      <a:srgbClr val="FF9999"/>
                    </a:solidFill>
                    <a:latin typeface="Comic Sans MS" panose="030F0702030302020204" pitchFamily="66" charset="0"/>
                  </a:rPr>
                  <a:t> </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FF0000"/>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FF0000"/>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solidFill>
                  <a:srgbClr val="FF0000"/>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FF0000"/>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48881"/>
                  <a:chOff x="6014569" y="7907624"/>
                  <a:chExt cx="860093" cy="148881"/>
                </a:xfrm>
              </p:grpSpPr>
              <p:sp>
                <p:nvSpPr>
                  <p:cNvPr id="165" name="Elipse 164">
                    <a:extLst>
                      <a:ext uri="{FF2B5EF4-FFF2-40B4-BE49-F238E27FC236}">
                        <a16:creationId xmlns:a16="http://schemas.microsoft.com/office/drawing/2014/main" id="{FE1FD20A-6ED7-4845-8B11-A1EC792790C5}"/>
                      </a:ext>
                    </a:extLst>
                  </p:cNvPr>
                  <p:cNvSpPr/>
                  <p:nvPr/>
                </p:nvSpPr>
                <p:spPr>
                  <a:xfrm>
                    <a:off x="6014569" y="7907624"/>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FF000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169551"/>
            </a:xfrm>
            <a:prstGeom prst="rect">
              <a:avLst/>
            </a:prstGeom>
            <a:noFill/>
          </p:spPr>
          <p:txBody>
            <a:bodyPr wrap="square">
              <a:spAutoFit/>
            </a:bodyPr>
            <a:lstStyle/>
            <a:p>
              <a:pPr algn="ctr"/>
              <a:r>
                <a:rPr lang="es-MX" sz="1400" dirty="0" smtClean="0">
                  <a:solidFill>
                    <a:schemeClr val="bg1"/>
                  </a:solidFill>
                  <a:latin typeface="Comic Sans MS" panose="030F0702030302020204" pitchFamily="66" charset="0"/>
                </a:rPr>
                <a:t>Considero que de mis logros mas notorios fue el control de grupo, la forma en que doy mis consignas y el no frústrame si algo no me sale, además de prepárame mejor para dar mis clases con mas seguridad</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169551"/>
            </a:xfrm>
            <a:prstGeom prst="rect">
              <a:avLst/>
            </a:prstGeom>
            <a:noFill/>
          </p:spPr>
          <p:txBody>
            <a:bodyPr wrap="square">
              <a:spAutoFit/>
            </a:bodyPr>
            <a:lstStyle/>
            <a:p>
              <a:pPr algn="ctr"/>
              <a:r>
                <a:rPr lang="es-MX" sz="1400" dirty="0" smtClean="0">
                  <a:solidFill>
                    <a:schemeClr val="bg1"/>
                  </a:solidFill>
                  <a:latin typeface="Comic Sans MS" panose="030F0702030302020204" pitchFamily="66" charset="0"/>
                </a:rPr>
                <a:t>Sigue faltándome un poco mas el control de grupo pero en cuanto a esta modalidad el calculo de los tiempos, cuando creo que se van a tardar mas lo hacen muy rápido y no estaba preparada para mas actividades </a:t>
              </a:r>
              <a:endParaRPr lang="es-MX" sz="14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cxnSp>
        <p:nvCxnSpPr>
          <p:cNvPr id="7" name="Conector recto 6"/>
          <p:cNvCxnSpPr/>
          <p:nvPr/>
        </p:nvCxnSpPr>
        <p:spPr>
          <a:xfrm>
            <a:off x="379989" y="2383770"/>
            <a:ext cx="1121125" cy="52479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Conector recto 13"/>
          <p:cNvCxnSpPr/>
          <p:nvPr/>
        </p:nvCxnSpPr>
        <p:spPr>
          <a:xfrm flipV="1">
            <a:off x="401232" y="2388562"/>
            <a:ext cx="1086958" cy="47358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Conector recto 19"/>
          <p:cNvCxnSpPr/>
          <p:nvPr/>
        </p:nvCxnSpPr>
        <p:spPr>
          <a:xfrm>
            <a:off x="4040286" y="3142533"/>
            <a:ext cx="797052" cy="338074"/>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6" name="Conector recto 25"/>
          <p:cNvCxnSpPr/>
          <p:nvPr/>
        </p:nvCxnSpPr>
        <p:spPr>
          <a:xfrm flipV="1">
            <a:off x="3958342" y="3159672"/>
            <a:ext cx="997328" cy="261153"/>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sp>
        <p:nvSpPr>
          <p:cNvPr id="27" name="CuadroTexto 26"/>
          <p:cNvSpPr txBox="1"/>
          <p:nvPr/>
        </p:nvSpPr>
        <p:spPr>
          <a:xfrm>
            <a:off x="401232" y="278296"/>
            <a:ext cx="2361846" cy="400110"/>
          </a:xfrm>
          <a:prstGeom prst="rect">
            <a:avLst/>
          </a:prstGeom>
          <a:noFill/>
        </p:spPr>
        <p:txBody>
          <a:bodyPr wrap="square" rtlCol="0">
            <a:spAutoFit/>
          </a:bodyPr>
          <a:lstStyle/>
          <a:p>
            <a:r>
              <a:rPr lang="es-MX" sz="2000" b="1" dirty="0" smtClean="0"/>
              <a:t>18          12         2020</a:t>
            </a:r>
            <a:endParaRPr lang="es-MX" sz="2000" b="1" dirty="0"/>
          </a:p>
        </p:txBody>
      </p:sp>
    </p:spTree>
    <p:extLst>
      <p:ext uri="{BB962C8B-B14F-4D97-AF65-F5344CB8AC3E}">
        <p14:creationId xmlns:p14="http://schemas.microsoft.com/office/powerpoint/2010/main" val="5263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18052" y="258417"/>
            <a:ext cx="7176052" cy="9442174"/>
          </a:xfrm>
        </p:spPr>
        <p:txBody>
          <a:bodyPr/>
          <a:lstStyle/>
          <a:p>
            <a:pPr marL="0" indent="0">
              <a:buNone/>
            </a:pPr>
            <a:endParaRPr lang="es-MX" dirty="0" smtClean="0"/>
          </a:p>
          <a:p>
            <a:pPr marL="0" indent="0">
              <a:buNone/>
            </a:pPr>
            <a:r>
              <a:rPr lang="es-MX" dirty="0" smtClean="0"/>
              <a:t>Noam </a:t>
            </a:r>
            <a:r>
              <a:rPr lang="es-MX" dirty="0"/>
              <a:t>Chomsky </a:t>
            </a:r>
            <a:r>
              <a:rPr lang="es-MX" dirty="0" smtClean="0"/>
              <a:t>dice que, “El </a:t>
            </a:r>
            <a:r>
              <a:rPr lang="es-MX" dirty="0"/>
              <a:t>lenguaje humano es el producto de </a:t>
            </a:r>
            <a:r>
              <a:rPr lang="es-MX" dirty="0" smtClean="0"/>
              <a:t>descifrar </a:t>
            </a:r>
            <a:r>
              <a:rPr lang="es-MX" dirty="0"/>
              <a:t>un programa determinado por nuestros genes”. </a:t>
            </a:r>
          </a:p>
          <a:p>
            <a:pPr marL="0" indent="0">
              <a:buNone/>
            </a:pPr>
            <a:r>
              <a:rPr lang="es-MX" dirty="0" smtClean="0"/>
              <a:t>Chomsky </a:t>
            </a:r>
            <a:r>
              <a:rPr lang="es-MX" dirty="0"/>
              <a:t>afirma que los niños poseen la habilidad innata para la comprensión de la gramática del lenguaje, habilidad que van desarrollando a través de sus experiencias y aprendizajes. independientemente de su contexto familiar o cultural. Para designar este artefacto innato para comprender la gramática, Chomsky usa el término de “Gramática Universal”, común en todos los sistemas de lenguaje conocidos hasta la fecha</a:t>
            </a:r>
            <a:r>
              <a:rPr lang="es-MX" dirty="0" smtClean="0"/>
              <a:t>.</a:t>
            </a:r>
          </a:p>
          <a:p>
            <a:pPr marL="0" indent="0">
              <a:buNone/>
            </a:pPr>
            <a:r>
              <a:rPr lang="es-MX" dirty="0" smtClean="0"/>
              <a:t>se hace énfasis en la necesidad de plantear actividades que fomenten el desarrollo de las habilidades lingüísticas, mismas que le servirán de apoyo a lo largo de su vida.</a:t>
            </a:r>
          </a:p>
          <a:p>
            <a:pPr marL="0" indent="0">
              <a:buNone/>
            </a:pPr>
            <a:r>
              <a:rPr lang="es-MX" dirty="0" smtClean="0"/>
              <a:t>No solo se trata de innovar sino asegurarnos que la enseñanza sea de ayuda y sea asimilada por el niño, tomando en cuenta  sus necesidades</a:t>
            </a:r>
          </a:p>
          <a:p>
            <a:pPr marL="0" indent="0">
              <a:buNone/>
            </a:pPr>
            <a:endParaRPr lang="es-MX" dirty="0"/>
          </a:p>
        </p:txBody>
      </p:sp>
    </p:spTree>
    <p:extLst>
      <p:ext uri="{BB962C8B-B14F-4D97-AF65-F5344CB8AC3E}">
        <p14:creationId xmlns:p14="http://schemas.microsoft.com/office/powerpoint/2010/main" val="1938463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81810" cy="523220"/>
            </a:xfrm>
            <a:prstGeom prst="rect">
              <a:avLst/>
            </a:prstGeom>
            <a:solidFill>
              <a:srgbClr val="FF0000"/>
            </a:solid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461665"/>
            </a:xfrm>
            <a:prstGeom prst="rect">
              <a:avLst/>
            </a:prstGeom>
            <a:noFill/>
          </p:spPr>
          <p:txBody>
            <a:bodyPr wrap="square" rtlCol="0">
              <a:spAutoFit/>
            </a:bodyPr>
            <a:lstStyle/>
            <a:p>
              <a:r>
                <a:rPr lang="es-MX" dirty="0"/>
                <a:t>Situación de Aprendizaje</a:t>
              </a:r>
              <a:r>
                <a:rPr lang="es-MX" dirty="0" smtClean="0"/>
                <a:t>: </a:t>
              </a:r>
              <a:r>
                <a:rPr lang="es-MX" sz="2400" b="1" dirty="0" smtClean="0"/>
                <a:t>aprendiendo en navidad </a:t>
              </a:r>
              <a:endParaRPr lang="es-MX" b="1"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0000"/>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0000"/>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0000"/>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015663"/>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endParaRPr lang="es-MX" sz="1200" dirty="0" smtClean="0">
                  <a:latin typeface="Comic Sans MS" panose="030F0702030302020204" pitchFamily="66" charset="0"/>
                </a:endParaRPr>
              </a:p>
              <a:p>
                <a:pPr algn="ctr"/>
                <a:r>
                  <a:rPr lang="es-MX" sz="1200" dirty="0" smtClean="0">
                    <a:latin typeface="Comic Sans MS" panose="030F0702030302020204" pitchFamily="66" charset="0"/>
                  </a:rPr>
                  <a:t>Aunque fueron buenas actividades me falto tomar mas en cuenta el tiempo y el grado de dificultad de la actividad ya que acabaron antes </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0380"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227"/>
              <a:chOff x="5319913" y="7568918"/>
              <a:chExt cx="2255371" cy="1332227"/>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180"/>
                <a:chOff x="6128376" y="7763339"/>
                <a:chExt cx="876598" cy="1128180"/>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146"/>
                  <a:chOff x="6014569" y="7907624"/>
                  <a:chExt cx="860093" cy="166146"/>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4889"/>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5722"/>
                  <a:chOff x="6014569" y="7907624"/>
                  <a:chExt cx="860093" cy="165722"/>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4465"/>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954107"/>
            </a:xfrm>
            <a:prstGeom prst="rect">
              <a:avLst/>
            </a:prstGeom>
            <a:noFill/>
          </p:spPr>
          <p:txBody>
            <a:bodyPr wrap="square">
              <a:spAutoFit/>
            </a:bodyPr>
            <a:lstStyle/>
            <a:p>
              <a:pPr algn="ctr"/>
              <a:r>
                <a:rPr lang="es-MX" sz="1400" dirty="0" smtClean="0">
                  <a:solidFill>
                    <a:schemeClr val="bg1"/>
                  </a:solidFill>
                  <a:latin typeface="Comic Sans MS" panose="030F0702030302020204" pitchFamily="66" charset="0"/>
                </a:rPr>
                <a:t>En la aplicación de esta actividad considero que me fue bien, di consignas claras, además el realizar una actividad en parejas ayudo a comprendieran  mejor el tema </a:t>
              </a:r>
              <a:endParaRPr lang="es-MX" sz="14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169551"/>
            </a:xfrm>
            <a:prstGeom prst="rect">
              <a:avLst/>
            </a:prstGeom>
            <a:noFill/>
          </p:spPr>
          <p:txBody>
            <a:bodyPr wrap="square">
              <a:spAutoFit/>
            </a:bodyPr>
            <a:lstStyle/>
            <a:p>
              <a:pPr algn="ctr"/>
              <a:r>
                <a:rPr lang="es-MX" sz="1400" dirty="0" smtClean="0">
                  <a:solidFill>
                    <a:schemeClr val="bg1"/>
                  </a:solidFill>
                  <a:latin typeface="Comic Sans MS" panose="030F0702030302020204" pitchFamily="66" charset="0"/>
                </a:rPr>
                <a:t>Tuve un contratiempo con el calculo de los tiempos y con la aplicación de las actividades, acabaron antes de tiempo además de que no considere el grado de dificultad  </a:t>
              </a:r>
              <a:endParaRPr lang="es-MX" sz="14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cxnSp>
        <p:nvCxnSpPr>
          <p:cNvPr id="7" name="Conector recto 6"/>
          <p:cNvCxnSpPr/>
          <p:nvPr/>
        </p:nvCxnSpPr>
        <p:spPr>
          <a:xfrm>
            <a:off x="1588168" y="2406316"/>
            <a:ext cx="1143000" cy="469231"/>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Conector recto 13"/>
          <p:cNvCxnSpPr/>
          <p:nvPr/>
        </p:nvCxnSpPr>
        <p:spPr>
          <a:xfrm flipV="1">
            <a:off x="1567401" y="2415174"/>
            <a:ext cx="1028987" cy="434459"/>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Conector recto 19"/>
          <p:cNvCxnSpPr/>
          <p:nvPr/>
        </p:nvCxnSpPr>
        <p:spPr>
          <a:xfrm>
            <a:off x="5178310" y="3118788"/>
            <a:ext cx="682210" cy="41310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Conector recto 25"/>
          <p:cNvCxnSpPr/>
          <p:nvPr/>
        </p:nvCxnSpPr>
        <p:spPr>
          <a:xfrm flipV="1">
            <a:off x="5089970" y="3174337"/>
            <a:ext cx="899733" cy="35755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1669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18052" y="397565"/>
            <a:ext cx="6924431" cy="8650542"/>
          </a:xfrm>
        </p:spPr>
        <p:txBody>
          <a:bodyPr>
            <a:normAutofit lnSpcReduction="10000"/>
          </a:bodyPr>
          <a:lstStyle/>
          <a:p>
            <a:pPr marL="0" indent="0">
              <a:buNone/>
            </a:pPr>
            <a:r>
              <a:rPr lang="es-MX" dirty="0" smtClean="0"/>
              <a:t>Como docentes debemos asegurarnos que los educándonos vean interesante cualquier materia o cualquier contenido que se les da a conocer incentivándolos a explorar, descubrir e investigar, a los niños siempre les van  a gustar las matemáticas siempre y cuando llegue a ellos de forma interesante e innovadora y que no las vean tediosas, aburridas y difíciles esto será de gran ayuda en los niveles posteriores permitiéndoles avanzar  y que no se queden estancados.</a:t>
            </a:r>
          </a:p>
          <a:p>
            <a:pPr marL="0" indent="0">
              <a:buNone/>
            </a:pPr>
            <a:r>
              <a:rPr lang="es-MX" dirty="0"/>
              <a:t>Lo que la investigación en didáctica de la matemática ha mostrado en los últimos 30 años de desarrollo, es que los niños aprenden interactuando con el objeto de conocimiento. Una manera concreta de realizar esto es plantear problemas que reten los saberes y las experiencias de los niños, quienes necesariamente, si se les permite, los pondrán en juego para </a:t>
            </a:r>
            <a:r>
              <a:rPr lang="es-MX" dirty="0" smtClean="0"/>
              <a:t>resolverlos</a:t>
            </a:r>
          </a:p>
          <a:p>
            <a:pPr marL="0" indent="0">
              <a:buNone/>
            </a:pPr>
            <a:r>
              <a:rPr lang="es-MX" dirty="0"/>
              <a:t>En las actividades </a:t>
            </a:r>
            <a:r>
              <a:rPr lang="es-MX" dirty="0" smtClean="0"/>
              <a:t>geométricas, es </a:t>
            </a:r>
            <a:r>
              <a:rPr lang="es-MX" dirty="0"/>
              <a:t>más factible el trabajo individual que el de parejas y, en menor medida, el de equipo, porque las acciones se sustentan en lo que el niño percibe, que no siempre coincide con su compañero. Los proyectos de acción, en situaciones de este tipo, son muy personales, difícilmente las posibilidades de solución son comunicables porque conllevan a ejecuciones muy inmediatas: “se ve y se intenta”.</a:t>
            </a:r>
          </a:p>
        </p:txBody>
      </p:sp>
    </p:spTree>
    <p:extLst>
      <p:ext uri="{BB962C8B-B14F-4D97-AF65-F5344CB8AC3E}">
        <p14:creationId xmlns:p14="http://schemas.microsoft.com/office/powerpoint/2010/main" val="2251894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solidFill>
              <a:srgbClr val="FF0000"/>
            </a:solid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461665"/>
            </a:xfrm>
            <a:prstGeom prst="rect">
              <a:avLst/>
            </a:prstGeom>
            <a:noFill/>
          </p:spPr>
          <p:txBody>
            <a:bodyPr wrap="square" rtlCol="0">
              <a:spAutoFit/>
            </a:bodyPr>
            <a:lstStyle/>
            <a:p>
              <a:r>
                <a:rPr lang="es-MX" dirty="0"/>
                <a:t>Situación de Aprendizaje</a:t>
              </a:r>
              <a:r>
                <a:rPr lang="es-MX" dirty="0" smtClean="0"/>
                <a:t>:  </a:t>
              </a:r>
              <a:r>
                <a:rPr lang="es-MX" sz="2400" b="1" dirty="0" smtClean="0"/>
                <a:t>Aprendiendo en navidad </a:t>
              </a:r>
              <a:endParaRPr lang="es-MX" sz="2400" b="1"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La temática de navidad fue algo que me facilito muchísimo el trabajo, por el hecho de estar en épocas decembrinas, tomar como referencia una tradición que ellas pudieran palpar y ver en su día a día facilito al adquisición del aprendizaje </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00329"/>
            </a:xfrm>
            <a:prstGeom prst="rect">
              <a:avLst/>
            </a:prstGeom>
            <a:noFill/>
          </p:spPr>
          <p:txBody>
            <a:bodyPr wrap="square">
              <a:spAutoFit/>
            </a:bodyPr>
            <a:lstStyle/>
            <a:p>
              <a:pPr algn="ctr"/>
              <a:r>
                <a:rPr lang="es-MX" dirty="0" smtClean="0">
                  <a:solidFill>
                    <a:schemeClr val="bg1"/>
                  </a:solidFill>
                  <a:latin typeface="Comic Sans MS" panose="030F0702030302020204" pitchFamily="66" charset="0"/>
                </a:rPr>
                <a:t>Presente mas seguridad al momento de hablar frente a mis alumnas, fui clara y concisa en cuanto a las consignas </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646331"/>
            </a:xfrm>
            <a:prstGeom prst="rect">
              <a:avLst/>
            </a:prstGeom>
            <a:noFill/>
          </p:spPr>
          <p:txBody>
            <a:bodyPr wrap="square">
              <a:spAutoFit/>
            </a:bodyPr>
            <a:lstStyle/>
            <a:p>
              <a:pPr algn="ctr"/>
              <a:r>
                <a:rPr lang="es-MX" dirty="0" smtClean="0">
                  <a:solidFill>
                    <a:schemeClr val="bg1"/>
                  </a:solidFill>
                  <a:latin typeface="Comic Sans MS" panose="030F0702030302020204" pitchFamily="66" charset="0"/>
                </a:rPr>
                <a:t>El tiempo, ya que se llevaron un poquito mas del tiempo planeado</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cxnSp>
        <p:nvCxnSpPr>
          <p:cNvPr id="7" name="Conector recto 6"/>
          <p:cNvCxnSpPr/>
          <p:nvPr/>
        </p:nvCxnSpPr>
        <p:spPr>
          <a:xfrm>
            <a:off x="2814145" y="2383770"/>
            <a:ext cx="1047271" cy="39452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Conector recto 13"/>
          <p:cNvCxnSpPr/>
          <p:nvPr/>
        </p:nvCxnSpPr>
        <p:spPr>
          <a:xfrm flipV="1">
            <a:off x="2814145" y="2345731"/>
            <a:ext cx="1010941" cy="49028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Conector recto 22"/>
          <p:cNvCxnSpPr/>
          <p:nvPr/>
        </p:nvCxnSpPr>
        <p:spPr>
          <a:xfrm flipV="1">
            <a:off x="3984141" y="3162765"/>
            <a:ext cx="782417" cy="30039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Conector recto 26"/>
          <p:cNvCxnSpPr/>
          <p:nvPr/>
        </p:nvCxnSpPr>
        <p:spPr>
          <a:xfrm>
            <a:off x="4078469" y="3103382"/>
            <a:ext cx="636649" cy="39468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9358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98174" y="417442"/>
            <a:ext cx="6944309" cy="9342783"/>
          </a:xfrm>
        </p:spPr>
        <p:txBody>
          <a:bodyPr/>
          <a:lstStyle/>
          <a:p>
            <a:pPr marL="0" indent="0">
              <a:buNone/>
            </a:pPr>
            <a:endParaRPr lang="es-MX" dirty="0" smtClean="0"/>
          </a:p>
          <a:p>
            <a:pPr marL="0" indent="0">
              <a:buNone/>
            </a:pPr>
            <a:r>
              <a:rPr lang="es-MX" dirty="0" smtClean="0"/>
              <a:t>El </a:t>
            </a:r>
            <a:r>
              <a:rPr lang="es-MX" dirty="0"/>
              <a:t>niño y la niña se van apropiando de las manifestaciones culturales que tienen un significado en la actividad colectiva, es así como “los procesos psicológicos superiores se desarrollan en los niños a través de la enculturación de las prácticas sociales, a través de la adquisición de la tecnología de la sociedad, de sus signos y herramientas, y a través de la educación en todas sus formas” (</a:t>
            </a:r>
            <a:r>
              <a:rPr lang="es-MX" dirty="0" err="1"/>
              <a:t>Moll</a:t>
            </a:r>
            <a:r>
              <a:rPr lang="es-MX" dirty="0"/>
              <a:t>, </a:t>
            </a:r>
            <a:r>
              <a:rPr lang="es-MX" dirty="0" smtClean="0"/>
              <a:t>1993:13).</a:t>
            </a:r>
          </a:p>
          <a:p>
            <a:pPr marL="0" indent="0">
              <a:buNone/>
            </a:pPr>
            <a:r>
              <a:rPr lang="es-MX" dirty="0" smtClean="0"/>
              <a:t>Que los niños aprendan acerca del lugar donde viven y se desarrollan es muy importante, que conozcan su cultura, las manifestaciones y fiestas que se celebran. </a:t>
            </a:r>
          </a:p>
          <a:p>
            <a:pPr marL="0" indent="0">
              <a:buNone/>
            </a:pPr>
            <a:r>
              <a:rPr lang="es-MX" dirty="0" smtClean="0"/>
              <a:t>No solo que las celebren sino que conozcan su significado el porque se pone el pino, porque cada año se celebra navidad, porque se quiebra la piñata, que busquen y exploren el significado de las cosas.</a:t>
            </a:r>
          </a:p>
          <a:p>
            <a:pPr marL="0" indent="0">
              <a:buNone/>
            </a:pPr>
            <a:r>
              <a:rPr lang="es-MX" dirty="0" smtClean="0"/>
              <a:t>La escuela no es el único lugar portador de conocimientos reciben aprendizaje de todos lados en donde se desenvuelven de su familia, de sus amigos, de la sociedad cada uno enriquece su aprendizaje. </a:t>
            </a:r>
          </a:p>
          <a:p>
            <a:pPr marL="0" indent="0">
              <a:buNone/>
            </a:pPr>
            <a:endParaRPr lang="es-MX" dirty="0"/>
          </a:p>
        </p:txBody>
      </p:sp>
    </p:spTree>
    <p:extLst>
      <p:ext uri="{BB962C8B-B14F-4D97-AF65-F5344CB8AC3E}">
        <p14:creationId xmlns:p14="http://schemas.microsoft.com/office/powerpoint/2010/main" val="3675094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20463" y="77076"/>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solidFill>
              <a:srgbClr val="FF0000"/>
            </a:solid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523220"/>
            </a:xfrm>
            <a:prstGeom prst="rect">
              <a:avLst/>
            </a:prstGeom>
            <a:noFill/>
          </p:spPr>
          <p:txBody>
            <a:bodyPr wrap="square" rtlCol="0">
              <a:spAutoFit/>
            </a:bodyPr>
            <a:lstStyle/>
            <a:p>
              <a:r>
                <a:rPr lang="es-MX" dirty="0"/>
                <a:t>Situación de Aprendizaje</a:t>
              </a:r>
              <a:r>
                <a:rPr lang="es-MX" sz="2800" b="1" dirty="0" smtClean="0"/>
                <a:t>: </a:t>
              </a:r>
              <a:r>
                <a:rPr lang="es-MX" sz="2400" b="1" dirty="0" smtClean="0"/>
                <a:t>Aprendiendo en navidad </a:t>
              </a:r>
              <a:endParaRPr lang="es-MX" sz="2800" b="1"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6" y="3907432"/>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830997"/>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Se logro el objetivo de la actividad, aunque considero que fue necesario una </a:t>
                </a:r>
                <a:r>
                  <a:rPr lang="es-MX" sz="1200" dirty="0" err="1" smtClean="0">
                    <a:latin typeface="Comic Sans MS" panose="030F0702030302020204" pitchFamily="66" charset="0"/>
                  </a:rPr>
                  <a:t>explicacion</a:t>
                </a:r>
                <a:r>
                  <a:rPr lang="es-MX" sz="1200" dirty="0" smtClean="0">
                    <a:latin typeface="Comic Sans MS" panose="030F0702030302020204" pitchFamily="66" charset="0"/>
                  </a:rPr>
                  <a:t> un poco mas detallada  </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solidFill>
                  <a:srgbClr val="FF000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00329"/>
            </a:xfrm>
            <a:prstGeom prst="rect">
              <a:avLst/>
            </a:prstGeom>
            <a:noFill/>
          </p:spPr>
          <p:txBody>
            <a:bodyPr wrap="square">
              <a:spAutoFit/>
            </a:bodyPr>
            <a:lstStyle/>
            <a:p>
              <a:pPr algn="ctr"/>
              <a:r>
                <a:rPr lang="es-MX" sz="1800" dirty="0" smtClean="0">
                  <a:solidFill>
                    <a:schemeClr val="bg1"/>
                  </a:solidFill>
                  <a:latin typeface="Comic Sans MS" panose="030F0702030302020204" pitchFamily="66" charset="0"/>
                </a:rPr>
                <a:t>Lograr que entendieran un termino que considere un poco complejo, participación de acuerdo a lo planeado </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200329"/>
            </a:xfrm>
            <a:prstGeom prst="rect">
              <a:avLst/>
            </a:prstGeom>
            <a:noFill/>
          </p:spPr>
          <p:txBody>
            <a:bodyPr wrap="square">
              <a:spAutoFit/>
            </a:bodyPr>
            <a:lstStyle/>
            <a:p>
              <a:pPr algn="ctr"/>
              <a:r>
                <a:rPr lang="es-MX" dirty="0" smtClean="0">
                  <a:solidFill>
                    <a:schemeClr val="bg1"/>
                  </a:solidFill>
                  <a:latin typeface="Comic Sans MS" panose="030F0702030302020204" pitchFamily="66" charset="0"/>
                </a:rPr>
                <a:t>Hacer que hicieran de nuevo varias veces la actividad porque se me olvidaba grabar y fue tornándose cansado y aburrido para ellas </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cxnSp>
        <p:nvCxnSpPr>
          <p:cNvPr id="7" name="Conector recto 6"/>
          <p:cNvCxnSpPr/>
          <p:nvPr/>
        </p:nvCxnSpPr>
        <p:spPr>
          <a:xfrm flipV="1">
            <a:off x="3982453" y="2442411"/>
            <a:ext cx="1082842" cy="43313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Conector recto 13"/>
          <p:cNvCxnSpPr/>
          <p:nvPr/>
        </p:nvCxnSpPr>
        <p:spPr>
          <a:xfrm>
            <a:off x="3981612" y="2371738"/>
            <a:ext cx="1026978" cy="46519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6727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78296" y="377686"/>
            <a:ext cx="7156174" cy="9203635"/>
          </a:xfrm>
        </p:spPr>
        <p:txBody>
          <a:bodyPr/>
          <a:lstStyle/>
          <a:p>
            <a:pPr marL="0" indent="0">
              <a:buNone/>
            </a:pPr>
            <a:endParaRPr lang="es-MX" dirty="0" smtClean="0"/>
          </a:p>
          <a:p>
            <a:pPr marL="0" indent="0">
              <a:buNone/>
            </a:pPr>
            <a:r>
              <a:rPr lang="es-MX" dirty="0" smtClean="0"/>
              <a:t>Vygotsky</a:t>
            </a:r>
            <a:r>
              <a:rPr lang="es-MX" dirty="0"/>
              <a:t>, </a:t>
            </a:r>
            <a:r>
              <a:rPr lang="es-MX" dirty="0" smtClean="0"/>
              <a:t>creía </a:t>
            </a:r>
            <a:r>
              <a:rPr lang="es-MX" dirty="0"/>
              <a:t>que la </a:t>
            </a:r>
            <a:r>
              <a:rPr lang="es-MX" dirty="0" smtClean="0"/>
              <a:t>educación </a:t>
            </a:r>
            <a:r>
              <a:rPr lang="es-MX" dirty="0"/>
              <a:t>artística debería ocupar un papel relevante, pues no en balde el arte apunta a instalar la vida mental, y, en consecuencia, el quehacer de las diversas funciones psíquicas, en el ámbito de lo sutil. Lo cognitivo </a:t>
            </a:r>
            <a:r>
              <a:rPr lang="es-MX" dirty="0" smtClean="0"/>
              <a:t>no </a:t>
            </a:r>
            <a:r>
              <a:rPr lang="es-MX" dirty="0"/>
              <a:t>trabaja al margen de lo emocional. Y a la inversa, lo emocional no se activa absolutamente al margen de lo cognitivo. Por eso Vygotsky asocia el arte a un tipo peculiar de pensamiento que caracteriza como pensamiento emocional</a:t>
            </a:r>
            <a:r>
              <a:rPr lang="es-MX" dirty="0" smtClean="0"/>
              <a:t>. </a:t>
            </a:r>
          </a:p>
          <a:p>
            <a:pPr marL="0" indent="0">
              <a:buNone/>
            </a:pPr>
            <a:r>
              <a:rPr lang="es-MX" dirty="0" smtClean="0"/>
              <a:t>Es importante que desde pequeños aprendan y conozcan formas de expresarse, de externar lo que sienten y que si les es difícil el arte es un medio viable para hacerlo. </a:t>
            </a:r>
          </a:p>
          <a:p>
            <a:pPr marL="0" indent="0">
              <a:buNone/>
            </a:pPr>
            <a:r>
              <a:rPr lang="es-MX" dirty="0" smtClean="0"/>
              <a:t>No se le debe hacer de lado esta área ya que muchas veces lo asociamos a otra actividad o simplemente no lo toman en cuenta, omitimos que los niños son personas que sienten además que no todos sobresalen en actividades como lenguaje o matemáticas, hay niños que tiene habilidades para ser pintores, músicos, actores y desde pequeños se les reprime catalogándolos.</a:t>
            </a:r>
          </a:p>
          <a:p>
            <a:pPr marL="0" indent="0">
              <a:buNone/>
            </a:pPr>
            <a:r>
              <a:rPr lang="es-MX" dirty="0" smtClean="0"/>
              <a:t>Hay un oportunidades para todos, solo hay que poner atención.</a:t>
            </a:r>
          </a:p>
        </p:txBody>
      </p:sp>
    </p:spTree>
    <p:extLst>
      <p:ext uri="{BB962C8B-B14F-4D97-AF65-F5344CB8AC3E}">
        <p14:creationId xmlns:p14="http://schemas.microsoft.com/office/powerpoint/2010/main" val="110765606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1275</TotalTime>
  <Words>3091</Words>
  <Application>Microsoft Office PowerPoint</Application>
  <PresentationFormat>Personalizado</PresentationFormat>
  <Paragraphs>369</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Maria Jose</cp:lastModifiedBy>
  <cp:revision>50</cp:revision>
  <dcterms:created xsi:type="dcterms:W3CDTF">2020-11-09T23:20:30Z</dcterms:created>
  <dcterms:modified xsi:type="dcterms:W3CDTF">2020-12-20T06:12:35Z</dcterms:modified>
</cp:coreProperties>
</file>