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222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07E1F2-D1E7-4053-BA8B-DC899F92075B}"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340239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07E1F2-D1E7-4053-BA8B-DC899F92075B}"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124196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07E1F2-D1E7-4053-BA8B-DC899F92075B}"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395919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807E1F2-D1E7-4053-BA8B-DC899F92075B}"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889480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807E1F2-D1E7-4053-BA8B-DC899F92075B}" type="datetimeFigureOut">
              <a:rPr lang="es-MX" smtClean="0"/>
              <a:t>21/12/2020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2788818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807E1F2-D1E7-4053-BA8B-DC899F92075B}"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2521342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Haga clic para modificar los estilos de texto del patrón</a:t>
            </a:r>
          </a:p>
        </p:txBody>
      </p:sp>
      <p:sp>
        <p:nvSpPr>
          <p:cNvPr id="4" name="Content Placeholder 3"/>
          <p:cNvSpPr>
            <a:spLocks noGrp="1"/>
          </p:cNvSpPr>
          <p:nvPr>
            <p:ph sz="half" idx="2"/>
          </p:nvPr>
        </p:nvSpPr>
        <p:spPr>
          <a:xfrm>
            <a:off x="535366" y="3674110"/>
            <a:ext cx="3288089" cy="54040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s-ES"/>
              <a:t>Haga clic para modificar los estilos de texto del patrón</a:t>
            </a:r>
          </a:p>
        </p:txBody>
      </p:sp>
      <p:sp>
        <p:nvSpPr>
          <p:cNvPr id="6" name="Content Placeholder 5"/>
          <p:cNvSpPr>
            <a:spLocks noGrp="1"/>
          </p:cNvSpPr>
          <p:nvPr>
            <p:ph sz="quarter" idx="4"/>
          </p:nvPr>
        </p:nvSpPr>
        <p:spPr>
          <a:xfrm>
            <a:off x="3934778" y="3674110"/>
            <a:ext cx="3304282" cy="540406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807E1F2-D1E7-4053-BA8B-DC899F92075B}" type="datetimeFigureOut">
              <a:rPr lang="es-MX" smtClean="0"/>
              <a:t>21/12/2020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1675756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807E1F2-D1E7-4053-BA8B-DC899F92075B}" type="datetimeFigureOut">
              <a:rPr lang="es-MX" smtClean="0"/>
              <a:t>21/12/2020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2154072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7E1F2-D1E7-4053-BA8B-DC899F92075B}" type="datetimeFigureOut">
              <a:rPr lang="es-MX" smtClean="0"/>
              <a:t>21/12/2020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1537708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07E1F2-D1E7-4053-BA8B-DC899F92075B}"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311753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807E1F2-D1E7-4053-BA8B-DC899F92075B}" type="datetimeFigureOut">
              <a:rPr lang="es-MX" smtClean="0"/>
              <a:t>21/12/2020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D0BFAF84-DD0F-44DA-869E-15F961FCA8C2}" type="slidenum">
              <a:rPr lang="es-MX" smtClean="0"/>
              <a:t>‹Nº›</a:t>
            </a:fld>
            <a:endParaRPr lang="es-MX"/>
          </a:p>
        </p:txBody>
      </p:sp>
    </p:spTree>
    <p:extLst>
      <p:ext uri="{BB962C8B-B14F-4D97-AF65-F5344CB8AC3E}">
        <p14:creationId xmlns:p14="http://schemas.microsoft.com/office/powerpoint/2010/main" val="4126340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807E1F2-D1E7-4053-BA8B-DC899F92075B}" type="datetimeFigureOut">
              <a:rPr lang="es-MX" smtClean="0"/>
              <a:t>21/12/2020</a:t>
            </a:fld>
            <a:endParaRPr lang="es-MX"/>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D0BFAF84-DD0F-44DA-869E-15F961FCA8C2}" type="slidenum">
              <a:rPr lang="es-MX" smtClean="0"/>
              <a:t>‹Nº›</a:t>
            </a:fld>
            <a:endParaRPr lang="es-MX"/>
          </a:p>
        </p:txBody>
      </p:sp>
    </p:spTree>
    <p:extLst>
      <p:ext uri="{BB962C8B-B14F-4D97-AF65-F5344CB8AC3E}">
        <p14:creationId xmlns:p14="http://schemas.microsoft.com/office/powerpoint/2010/main" val="2187806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pv.es/contenidos/SIEORIEN/infoweb/sieorien/info/869054C" TargetMode="External"/><Relationship Id="rId3" Type="http://schemas.openxmlformats.org/officeDocument/2006/relationships/image" Target="../media/image2.png"/><Relationship Id="rId7" Type="http://schemas.openxmlformats.org/officeDocument/2006/relationships/hyperlink" Target="https://es.wikipedia.org/wiki/Daniel_Goleman"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www.ucm.es/info/vivataca/numeros/n116/DATOSS.htm#pr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a:extLst>
              <a:ext uri="{FF2B5EF4-FFF2-40B4-BE49-F238E27FC236}">
                <a16:creationId xmlns:a16="http://schemas.microsoft.com/office/drawing/2014/main" id="{323E7E02-0A6A-4735-9631-EA270E117141}"/>
              </a:ext>
            </a:extLst>
          </p:cNvPr>
          <p:cNvGrpSpPr/>
          <p:nvPr/>
        </p:nvGrpSpPr>
        <p:grpSpPr>
          <a:xfrm>
            <a:off x="0" y="38538"/>
            <a:ext cx="10149840" cy="11259882"/>
            <a:chOff x="-60113" y="101667"/>
            <a:chExt cx="10149840" cy="11259882"/>
          </a:xfrm>
        </p:grpSpPr>
        <p:sp>
          <p:nvSpPr>
            <p:cNvPr id="5" name="Paralelogramo 4">
              <a:extLst>
                <a:ext uri="{FF2B5EF4-FFF2-40B4-BE49-F238E27FC236}">
                  <a16:creationId xmlns:a16="http://schemas.microsoft.com/office/drawing/2014/main" id="{AA2B5604-1072-409B-95CD-962F3636C891}"/>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Paralelogramo 5">
              <a:extLst>
                <a:ext uri="{FF2B5EF4-FFF2-40B4-BE49-F238E27FC236}">
                  <a16:creationId xmlns:a16="http://schemas.microsoft.com/office/drawing/2014/main" id="{9765687D-0D04-4DBF-B0EE-A51B246E836D}"/>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Paralelogramo 6">
              <a:extLst>
                <a:ext uri="{FF2B5EF4-FFF2-40B4-BE49-F238E27FC236}">
                  <a16:creationId xmlns:a16="http://schemas.microsoft.com/office/drawing/2014/main" id="{33704202-89AE-4716-BD3A-1D28896FE510}"/>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8" name="Grupo 7">
              <a:extLst>
                <a:ext uri="{FF2B5EF4-FFF2-40B4-BE49-F238E27FC236}">
                  <a16:creationId xmlns:a16="http://schemas.microsoft.com/office/drawing/2014/main" id="{5E6D5B60-3FB3-4D74-B6FA-F0574562B84D}"/>
                </a:ext>
              </a:extLst>
            </p:cNvPr>
            <p:cNvGrpSpPr/>
            <p:nvPr/>
          </p:nvGrpSpPr>
          <p:grpSpPr>
            <a:xfrm>
              <a:off x="355425" y="669897"/>
              <a:ext cx="406400" cy="523220"/>
              <a:chOff x="325120" y="927110"/>
              <a:chExt cx="406400" cy="523220"/>
            </a:xfrm>
          </p:grpSpPr>
          <p:sp>
            <p:nvSpPr>
              <p:cNvPr id="124" name="Elipse 123">
                <a:extLst>
                  <a:ext uri="{FF2B5EF4-FFF2-40B4-BE49-F238E27FC236}">
                    <a16:creationId xmlns:a16="http://schemas.microsoft.com/office/drawing/2014/main" id="{352926F3-65B8-4F1F-BD35-EC4B3CE47765}"/>
                  </a:ext>
                </a:extLst>
              </p:cNvPr>
              <p:cNvSpPr/>
              <p:nvPr/>
            </p:nvSpPr>
            <p:spPr>
              <a:xfrm>
                <a:off x="325120" y="975360"/>
                <a:ext cx="406400" cy="426720"/>
              </a:xfrm>
              <a:prstGeom prst="ellipse">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5" name="CuadroTexto 124">
                <a:extLst>
                  <a:ext uri="{FF2B5EF4-FFF2-40B4-BE49-F238E27FC236}">
                    <a16:creationId xmlns:a16="http://schemas.microsoft.com/office/drawing/2014/main" id="{A7F2D58D-3713-4968-A189-404BD501AF85}"/>
                  </a:ext>
                </a:extLst>
              </p:cNvPr>
              <p:cNvSpPr txBox="1"/>
              <p:nvPr/>
            </p:nvSpPr>
            <p:spPr>
              <a:xfrm>
                <a:off x="349684" y="927110"/>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9" name="Elipse 8">
              <a:extLst>
                <a:ext uri="{FF2B5EF4-FFF2-40B4-BE49-F238E27FC236}">
                  <a16:creationId xmlns:a16="http://schemas.microsoft.com/office/drawing/2014/main" id="{D0B4AC9E-5A08-4B2C-AFD3-27E655FF156E}"/>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CuadroTexto 9">
              <a:extLst>
                <a:ext uri="{FF2B5EF4-FFF2-40B4-BE49-F238E27FC236}">
                  <a16:creationId xmlns:a16="http://schemas.microsoft.com/office/drawing/2014/main" id="{CA564914-A368-4960-863A-A67AC8C14127}"/>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1" name="Elipse 10">
              <a:extLst>
                <a:ext uri="{FF2B5EF4-FFF2-40B4-BE49-F238E27FC236}">
                  <a16:creationId xmlns:a16="http://schemas.microsoft.com/office/drawing/2014/main" id="{37193E56-AA22-4349-B40F-0B4E5A28A86E}"/>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0F209F58-BE3A-4C46-A485-B5CB3587B697}"/>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3" name="Elipse 12">
              <a:extLst>
                <a:ext uri="{FF2B5EF4-FFF2-40B4-BE49-F238E27FC236}">
                  <a16:creationId xmlns:a16="http://schemas.microsoft.com/office/drawing/2014/main" id="{5A959FCF-2C5E-4544-A693-60598A9FC9D9}"/>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14" name="CuadroTexto 13">
              <a:extLst>
                <a:ext uri="{FF2B5EF4-FFF2-40B4-BE49-F238E27FC236}">
                  <a16:creationId xmlns:a16="http://schemas.microsoft.com/office/drawing/2014/main" id="{008719DC-626F-4E23-83A5-6536025B0EF1}"/>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15" name="Elipse 14">
              <a:extLst>
                <a:ext uri="{FF2B5EF4-FFF2-40B4-BE49-F238E27FC236}">
                  <a16:creationId xmlns:a16="http://schemas.microsoft.com/office/drawing/2014/main" id="{97511B56-A818-43BC-9196-9DB29139A27E}"/>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3BAE7768-4425-44C4-A4D6-234193D04B49}"/>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17" name="Grupo 16">
              <a:extLst>
                <a:ext uri="{FF2B5EF4-FFF2-40B4-BE49-F238E27FC236}">
                  <a16:creationId xmlns:a16="http://schemas.microsoft.com/office/drawing/2014/main" id="{4142A13B-F295-4DCE-B004-D2637900F8F9}"/>
                </a:ext>
              </a:extLst>
            </p:cNvPr>
            <p:cNvGrpSpPr/>
            <p:nvPr/>
          </p:nvGrpSpPr>
          <p:grpSpPr>
            <a:xfrm>
              <a:off x="3129395" y="101667"/>
              <a:ext cx="3534242" cy="1126339"/>
              <a:chOff x="3024181" y="135293"/>
              <a:chExt cx="3534242" cy="1126339"/>
            </a:xfrm>
          </p:grpSpPr>
          <p:pic>
            <p:nvPicPr>
              <p:cNvPr id="119" name="Imagen 118" descr="Imagen que contiene cuarto, reloj&#10;&#10;Descripción generada automáticamente">
                <a:extLst>
                  <a:ext uri="{FF2B5EF4-FFF2-40B4-BE49-F238E27FC236}">
                    <a16:creationId xmlns:a16="http://schemas.microsoft.com/office/drawing/2014/main" id="{40CF24E3-7ECB-49CE-BA39-6276F9383D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120" name="Imagen 119" descr="Imagen que contiene camiseta&#10;&#10;Descripción generada automáticamente">
                <a:extLst>
                  <a:ext uri="{FF2B5EF4-FFF2-40B4-BE49-F238E27FC236}">
                    <a16:creationId xmlns:a16="http://schemas.microsoft.com/office/drawing/2014/main" id="{93F9DF5A-3DFA-479B-9DD4-DEF84D8B68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121" name="Imagen 120" descr="Imagen que contiene dibujo&#10;&#10;Descripción generada automáticamente">
                <a:extLst>
                  <a:ext uri="{FF2B5EF4-FFF2-40B4-BE49-F238E27FC236}">
                    <a16:creationId xmlns:a16="http://schemas.microsoft.com/office/drawing/2014/main" id="{8112E6F1-2405-47C6-A307-CFFCFAA5F31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122" name="Imagen 121">
                <a:extLst>
                  <a:ext uri="{FF2B5EF4-FFF2-40B4-BE49-F238E27FC236}">
                    <a16:creationId xmlns:a16="http://schemas.microsoft.com/office/drawing/2014/main" id="{3939A6C1-E3BE-4AE1-AF2B-CB78ABF53D5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123" name="Imagen 122" descr="Imagen que contiene dibujo&#10;&#10;Descripción generada automáticamente">
                <a:extLst>
                  <a:ext uri="{FF2B5EF4-FFF2-40B4-BE49-F238E27FC236}">
                    <a16:creationId xmlns:a16="http://schemas.microsoft.com/office/drawing/2014/main" id="{8AD1F0AB-A3FA-4C84-BC26-7D03771886B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18" name="CuadroTexto 17">
              <a:extLst>
                <a:ext uri="{FF2B5EF4-FFF2-40B4-BE49-F238E27FC236}">
                  <a16:creationId xmlns:a16="http://schemas.microsoft.com/office/drawing/2014/main" id="{979D4630-279F-49A5-9509-9096F26CA680}"/>
                </a:ext>
              </a:extLst>
            </p:cNvPr>
            <p:cNvSpPr txBox="1"/>
            <p:nvPr/>
          </p:nvSpPr>
          <p:spPr>
            <a:xfrm>
              <a:off x="38869" y="1108892"/>
              <a:ext cx="7777163" cy="646331"/>
            </a:xfrm>
            <a:prstGeom prst="rect">
              <a:avLst/>
            </a:prstGeom>
            <a:noFill/>
          </p:spPr>
          <p:txBody>
            <a:bodyPr wrap="square" rtlCol="0">
              <a:spAutoFit/>
            </a:bodyPr>
            <a:lstStyle/>
            <a:p>
              <a:r>
                <a:rPr lang="es-MX" dirty="0"/>
                <a:t>Situación de Aprendizaje: </a:t>
              </a:r>
              <a:r>
                <a:rPr lang="es-MX" u="sng" dirty="0">
                  <a:latin typeface="Arial" panose="020B0604020202020204" pitchFamily="34" charset="0"/>
                  <a:cs typeface="Arial" panose="020B0604020202020204" pitchFamily="34" charset="0"/>
                </a:rPr>
                <a:t>“La Navidad”</a:t>
              </a:r>
              <a:r>
                <a:rPr lang="es-MX" dirty="0"/>
                <a:t>_________________________________</a:t>
              </a:r>
            </a:p>
            <a:p>
              <a:r>
                <a:rPr lang="es-MX" dirty="0"/>
                <a:t>__________________________________________________________________</a:t>
              </a:r>
            </a:p>
          </p:txBody>
        </p:sp>
        <p:sp>
          <p:nvSpPr>
            <p:cNvPr id="19" name="Rectángulo 18">
              <a:extLst>
                <a:ext uri="{FF2B5EF4-FFF2-40B4-BE49-F238E27FC236}">
                  <a16:creationId xmlns:a16="http://schemas.microsoft.com/office/drawing/2014/main" id="{FDB34A02-9395-4B55-9893-20F0D3C2CE7B}"/>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CuadroTexto 19">
              <a:extLst>
                <a:ext uri="{FF2B5EF4-FFF2-40B4-BE49-F238E27FC236}">
                  <a16:creationId xmlns:a16="http://schemas.microsoft.com/office/drawing/2014/main" id="{7971510D-F233-4511-BFFC-585D8322E8E1}"/>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21" name="Grupo 20">
              <a:extLst>
                <a:ext uri="{FF2B5EF4-FFF2-40B4-BE49-F238E27FC236}">
                  <a16:creationId xmlns:a16="http://schemas.microsoft.com/office/drawing/2014/main" id="{C12F333A-C684-4E3F-AD91-3427A203ADBE}"/>
                </a:ext>
              </a:extLst>
            </p:cNvPr>
            <p:cNvGrpSpPr/>
            <p:nvPr/>
          </p:nvGrpSpPr>
          <p:grpSpPr>
            <a:xfrm>
              <a:off x="240392" y="2345731"/>
              <a:ext cx="7381107" cy="626460"/>
              <a:chOff x="-75901" y="2156819"/>
              <a:chExt cx="7381107" cy="626460"/>
            </a:xfrm>
          </p:grpSpPr>
          <p:grpSp>
            <p:nvGrpSpPr>
              <p:cNvPr id="101" name="Grupo 100">
                <a:extLst>
                  <a:ext uri="{FF2B5EF4-FFF2-40B4-BE49-F238E27FC236}">
                    <a16:creationId xmlns:a16="http://schemas.microsoft.com/office/drawing/2014/main" id="{57AC11A6-DAE5-470B-AFCE-899999508DC5}"/>
                  </a:ext>
                </a:extLst>
              </p:cNvPr>
              <p:cNvGrpSpPr/>
              <p:nvPr/>
            </p:nvGrpSpPr>
            <p:grpSpPr>
              <a:xfrm>
                <a:off x="-75901" y="2156821"/>
                <a:ext cx="1443895" cy="562832"/>
                <a:chOff x="-169219" y="2121401"/>
                <a:chExt cx="1892685" cy="621799"/>
              </a:xfrm>
            </p:grpSpPr>
            <p:sp>
              <p:nvSpPr>
                <p:cNvPr id="117" name="Rectángulo 116">
                  <a:extLst>
                    <a:ext uri="{FF2B5EF4-FFF2-40B4-BE49-F238E27FC236}">
                      <a16:creationId xmlns:a16="http://schemas.microsoft.com/office/drawing/2014/main" id="{0DF6A2EB-FF66-497C-921D-FEF88C9699B2}"/>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D411BABF-61E5-48DB-A26B-3FD861905790}"/>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102" name="Grupo 101">
                <a:extLst>
                  <a:ext uri="{FF2B5EF4-FFF2-40B4-BE49-F238E27FC236}">
                    <a16:creationId xmlns:a16="http://schemas.microsoft.com/office/drawing/2014/main" id="{71EFB2BE-0B76-4A19-A5B4-CED6D7367BB7}"/>
                  </a:ext>
                </a:extLst>
              </p:cNvPr>
              <p:cNvGrpSpPr/>
              <p:nvPr/>
            </p:nvGrpSpPr>
            <p:grpSpPr>
              <a:xfrm>
                <a:off x="1121597" y="2156821"/>
                <a:ext cx="1443895" cy="562832"/>
                <a:chOff x="-171552" y="2121401"/>
                <a:chExt cx="1892685" cy="621799"/>
              </a:xfrm>
            </p:grpSpPr>
            <p:sp>
              <p:nvSpPr>
                <p:cNvPr id="115" name="Rectángulo 114">
                  <a:extLst>
                    <a:ext uri="{FF2B5EF4-FFF2-40B4-BE49-F238E27FC236}">
                      <a16:creationId xmlns:a16="http://schemas.microsoft.com/office/drawing/2014/main" id="{FD22EA20-657F-4C37-83F7-B34AF0DE94CB}"/>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6" name="CuadroTexto 115">
                  <a:extLst>
                    <a:ext uri="{FF2B5EF4-FFF2-40B4-BE49-F238E27FC236}">
                      <a16:creationId xmlns:a16="http://schemas.microsoft.com/office/drawing/2014/main" id="{A58EDE75-AD97-46D5-891C-ABDF9E34E181}"/>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103" name="Grupo 102">
                <a:extLst>
                  <a:ext uri="{FF2B5EF4-FFF2-40B4-BE49-F238E27FC236}">
                    <a16:creationId xmlns:a16="http://schemas.microsoft.com/office/drawing/2014/main" id="{3BD5163D-90AC-4E1F-A12C-E9F305D7FE90}"/>
                  </a:ext>
                </a:extLst>
              </p:cNvPr>
              <p:cNvGrpSpPr/>
              <p:nvPr/>
            </p:nvGrpSpPr>
            <p:grpSpPr>
              <a:xfrm>
                <a:off x="2280098" y="2156826"/>
                <a:ext cx="1443895" cy="626453"/>
                <a:chOff x="-204663" y="2121401"/>
                <a:chExt cx="1892685" cy="692084"/>
              </a:xfrm>
            </p:grpSpPr>
            <p:sp>
              <p:nvSpPr>
                <p:cNvPr id="113" name="Rectángulo 112">
                  <a:extLst>
                    <a:ext uri="{FF2B5EF4-FFF2-40B4-BE49-F238E27FC236}">
                      <a16:creationId xmlns:a16="http://schemas.microsoft.com/office/drawing/2014/main" id="{6C3F266A-5BED-4586-9DA1-E3A27D92567A}"/>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CuadroTexto 113">
                  <a:extLst>
                    <a:ext uri="{FF2B5EF4-FFF2-40B4-BE49-F238E27FC236}">
                      <a16:creationId xmlns:a16="http://schemas.microsoft.com/office/drawing/2014/main" id="{C96CD520-2D1A-4A3B-BE51-866BF6EE616D}"/>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104" name="Grupo 103">
                <a:extLst>
                  <a:ext uri="{FF2B5EF4-FFF2-40B4-BE49-F238E27FC236}">
                    <a16:creationId xmlns:a16="http://schemas.microsoft.com/office/drawing/2014/main" id="{70095BD5-B160-41FF-B24B-67DB5D0F7E8D}"/>
                  </a:ext>
                </a:extLst>
              </p:cNvPr>
              <p:cNvGrpSpPr/>
              <p:nvPr/>
            </p:nvGrpSpPr>
            <p:grpSpPr>
              <a:xfrm>
                <a:off x="3367730" y="2156821"/>
                <a:ext cx="1443895" cy="562832"/>
                <a:chOff x="-359582" y="2121401"/>
                <a:chExt cx="1892685" cy="621799"/>
              </a:xfrm>
            </p:grpSpPr>
            <p:sp>
              <p:nvSpPr>
                <p:cNvPr id="111" name="Rectángulo 110">
                  <a:extLst>
                    <a:ext uri="{FF2B5EF4-FFF2-40B4-BE49-F238E27FC236}">
                      <a16:creationId xmlns:a16="http://schemas.microsoft.com/office/drawing/2014/main" id="{8D521A0C-6E64-4568-A88F-65C47C2DF6CF}"/>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CuadroTexto 111">
                  <a:extLst>
                    <a:ext uri="{FF2B5EF4-FFF2-40B4-BE49-F238E27FC236}">
                      <a16:creationId xmlns:a16="http://schemas.microsoft.com/office/drawing/2014/main" id="{25DC2599-802A-445C-B8BC-FD1681BE8172}"/>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105" name="Grupo 104">
                <a:extLst>
                  <a:ext uri="{FF2B5EF4-FFF2-40B4-BE49-F238E27FC236}">
                    <a16:creationId xmlns:a16="http://schemas.microsoft.com/office/drawing/2014/main" id="{EFE9D5A6-012B-4D9E-9EBD-B0B95D75240E}"/>
                  </a:ext>
                </a:extLst>
              </p:cNvPr>
              <p:cNvGrpSpPr/>
              <p:nvPr/>
            </p:nvGrpSpPr>
            <p:grpSpPr>
              <a:xfrm>
                <a:off x="4676184" y="2156819"/>
                <a:ext cx="1443895" cy="562832"/>
                <a:chOff x="-177539" y="2121399"/>
                <a:chExt cx="1892685" cy="621799"/>
              </a:xfrm>
            </p:grpSpPr>
            <p:sp>
              <p:nvSpPr>
                <p:cNvPr id="109" name="Rectángulo 108">
                  <a:extLst>
                    <a:ext uri="{FF2B5EF4-FFF2-40B4-BE49-F238E27FC236}">
                      <a16:creationId xmlns:a16="http://schemas.microsoft.com/office/drawing/2014/main" id="{73B4016D-C649-4043-81C7-A5C52F7F0020}"/>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CuadroTexto 109">
                  <a:extLst>
                    <a:ext uri="{FF2B5EF4-FFF2-40B4-BE49-F238E27FC236}">
                      <a16:creationId xmlns:a16="http://schemas.microsoft.com/office/drawing/2014/main" id="{68EB44A6-D73D-42CD-96AB-5EAE031FC2B9}"/>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106" name="Grupo 105">
                <a:extLst>
                  <a:ext uri="{FF2B5EF4-FFF2-40B4-BE49-F238E27FC236}">
                    <a16:creationId xmlns:a16="http://schemas.microsoft.com/office/drawing/2014/main" id="{35DFC5F6-A7E3-4760-87E9-FC3AF4F9F95B}"/>
                  </a:ext>
                </a:extLst>
              </p:cNvPr>
              <p:cNvGrpSpPr/>
              <p:nvPr/>
            </p:nvGrpSpPr>
            <p:grpSpPr>
              <a:xfrm>
                <a:off x="5861311" y="2164898"/>
                <a:ext cx="1443895" cy="562832"/>
                <a:chOff x="-204658" y="2121401"/>
                <a:chExt cx="1892685" cy="621799"/>
              </a:xfrm>
            </p:grpSpPr>
            <p:sp>
              <p:nvSpPr>
                <p:cNvPr id="107" name="Rectángulo 106">
                  <a:extLst>
                    <a:ext uri="{FF2B5EF4-FFF2-40B4-BE49-F238E27FC236}">
                      <a16:creationId xmlns:a16="http://schemas.microsoft.com/office/drawing/2014/main" id="{1979C9FD-05EF-4246-965C-BDE0A4763753}"/>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CuadroTexto 107">
                  <a:extLst>
                    <a:ext uri="{FF2B5EF4-FFF2-40B4-BE49-F238E27FC236}">
                      <a16:creationId xmlns:a16="http://schemas.microsoft.com/office/drawing/2014/main" id="{AD5D4DA7-9E29-4699-BF8D-D5B5A8164DD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22" name="Grupo 21">
              <a:extLst>
                <a:ext uri="{FF2B5EF4-FFF2-40B4-BE49-F238E27FC236}">
                  <a16:creationId xmlns:a16="http://schemas.microsoft.com/office/drawing/2014/main" id="{08BC5708-C9A8-47DB-A06A-9C8EB998DC44}"/>
                </a:ext>
              </a:extLst>
            </p:cNvPr>
            <p:cNvGrpSpPr/>
            <p:nvPr/>
          </p:nvGrpSpPr>
          <p:grpSpPr>
            <a:xfrm>
              <a:off x="166339" y="3077681"/>
              <a:ext cx="7777163" cy="454209"/>
              <a:chOff x="27396" y="2784923"/>
              <a:chExt cx="7777163" cy="454209"/>
            </a:xfrm>
          </p:grpSpPr>
          <p:sp>
            <p:nvSpPr>
              <p:cNvPr id="92" name="CuadroTexto 91">
                <a:extLst>
                  <a:ext uri="{FF2B5EF4-FFF2-40B4-BE49-F238E27FC236}">
                    <a16:creationId xmlns:a16="http://schemas.microsoft.com/office/drawing/2014/main" id="{D512E20D-7BF2-4928-8543-3A87EEC1B1C0}"/>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93" name="Paralelogramo 92">
                <a:extLst>
                  <a:ext uri="{FF2B5EF4-FFF2-40B4-BE49-F238E27FC236}">
                    <a16:creationId xmlns:a16="http://schemas.microsoft.com/office/drawing/2014/main" id="{9E95E851-C96A-437F-8990-2CB22E75B57B}"/>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4" name="Paralelogramo 93">
                <a:extLst>
                  <a:ext uri="{FF2B5EF4-FFF2-40B4-BE49-F238E27FC236}">
                    <a16:creationId xmlns:a16="http://schemas.microsoft.com/office/drawing/2014/main" id="{BAC20B30-F178-46B6-8528-2E98B8BDD174}"/>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5" name="Paralelogramo 94">
                <a:extLst>
                  <a:ext uri="{FF2B5EF4-FFF2-40B4-BE49-F238E27FC236}">
                    <a16:creationId xmlns:a16="http://schemas.microsoft.com/office/drawing/2014/main" id="{1C2FE2FE-86DC-421B-A1A0-B4D7AA8D9573}"/>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6" name="Paralelogramo 95">
                <a:extLst>
                  <a:ext uri="{FF2B5EF4-FFF2-40B4-BE49-F238E27FC236}">
                    <a16:creationId xmlns:a16="http://schemas.microsoft.com/office/drawing/2014/main" id="{7C2CF2A0-5928-473F-B212-0F7B29B2D5B6}"/>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7" name="CuadroTexto 96">
                <a:extLst>
                  <a:ext uri="{FF2B5EF4-FFF2-40B4-BE49-F238E27FC236}">
                    <a16:creationId xmlns:a16="http://schemas.microsoft.com/office/drawing/2014/main" id="{912F1166-49B3-4DC6-9C10-F5937371710E}"/>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98" name="CuadroTexto 97">
                <a:extLst>
                  <a:ext uri="{FF2B5EF4-FFF2-40B4-BE49-F238E27FC236}">
                    <a16:creationId xmlns:a16="http://schemas.microsoft.com/office/drawing/2014/main" id="{44633DEC-C3CB-4E10-859F-2F2F100ED603}"/>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99" name="CuadroTexto 98">
                <a:extLst>
                  <a:ext uri="{FF2B5EF4-FFF2-40B4-BE49-F238E27FC236}">
                    <a16:creationId xmlns:a16="http://schemas.microsoft.com/office/drawing/2014/main" id="{E3C62371-EC5C-4287-86F9-B6D05DE2C4CB}"/>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100" name="CuadroTexto 99">
                <a:extLst>
                  <a:ext uri="{FF2B5EF4-FFF2-40B4-BE49-F238E27FC236}">
                    <a16:creationId xmlns:a16="http://schemas.microsoft.com/office/drawing/2014/main" id="{BCC8E3FC-6A1A-4AAA-8586-55AFC390402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23" name="Grupo 22">
              <a:extLst>
                <a:ext uri="{FF2B5EF4-FFF2-40B4-BE49-F238E27FC236}">
                  <a16:creationId xmlns:a16="http://schemas.microsoft.com/office/drawing/2014/main" id="{EDC39DA9-8E92-4FC1-9AD5-56CDA6A1C89E}"/>
                </a:ext>
              </a:extLst>
            </p:cNvPr>
            <p:cNvGrpSpPr/>
            <p:nvPr/>
          </p:nvGrpSpPr>
          <p:grpSpPr>
            <a:xfrm>
              <a:off x="-60113" y="3701185"/>
              <a:ext cx="10149840" cy="1837511"/>
              <a:chOff x="-104586" y="3258293"/>
              <a:chExt cx="10149840" cy="1837511"/>
            </a:xfrm>
          </p:grpSpPr>
          <p:grpSp>
            <p:nvGrpSpPr>
              <p:cNvPr id="81" name="Grupo 80">
                <a:extLst>
                  <a:ext uri="{FF2B5EF4-FFF2-40B4-BE49-F238E27FC236}">
                    <a16:creationId xmlns:a16="http://schemas.microsoft.com/office/drawing/2014/main" id="{E192D039-633C-40D6-90EF-8F94B9AE9E5D}"/>
                  </a:ext>
                </a:extLst>
              </p:cNvPr>
              <p:cNvGrpSpPr/>
              <p:nvPr/>
            </p:nvGrpSpPr>
            <p:grpSpPr>
              <a:xfrm>
                <a:off x="-104586" y="3258293"/>
                <a:ext cx="7866108" cy="369332"/>
                <a:chOff x="-88946" y="1730772"/>
                <a:chExt cx="7866108" cy="369332"/>
              </a:xfrm>
            </p:grpSpPr>
            <p:sp>
              <p:nvSpPr>
                <p:cNvPr id="90" name="Rectángulo 89">
                  <a:extLst>
                    <a:ext uri="{FF2B5EF4-FFF2-40B4-BE49-F238E27FC236}">
                      <a16:creationId xmlns:a16="http://schemas.microsoft.com/office/drawing/2014/main" id="{6B13C048-A97C-49BF-B64D-43460126B77A}"/>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1" name="CuadroTexto 90">
                  <a:extLst>
                    <a:ext uri="{FF2B5EF4-FFF2-40B4-BE49-F238E27FC236}">
                      <a16:creationId xmlns:a16="http://schemas.microsoft.com/office/drawing/2014/main" id="{81A70C1C-0248-4D38-8746-2B5115E71DE9}"/>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82" name="CuadroTexto 81">
                <a:extLst>
                  <a:ext uri="{FF2B5EF4-FFF2-40B4-BE49-F238E27FC236}">
                    <a16:creationId xmlns:a16="http://schemas.microsoft.com/office/drawing/2014/main" id="{A213E0C6-3317-424B-A4D6-C5014C326C54}"/>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83" name="Elipse 82">
                <a:extLst>
                  <a:ext uri="{FF2B5EF4-FFF2-40B4-BE49-F238E27FC236}">
                    <a16:creationId xmlns:a16="http://schemas.microsoft.com/office/drawing/2014/main" id="{60A8CB1E-909D-4DC8-9F25-E4D0CF227549}"/>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4" name="Elipse 83">
                <a:extLst>
                  <a:ext uri="{FF2B5EF4-FFF2-40B4-BE49-F238E27FC236}">
                    <a16:creationId xmlns:a16="http://schemas.microsoft.com/office/drawing/2014/main" id="{001983BB-46F4-4F43-8E5E-D5068C46B916}"/>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5" name="Elipse 84">
                <a:extLst>
                  <a:ext uri="{FF2B5EF4-FFF2-40B4-BE49-F238E27FC236}">
                    <a16:creationId xmlns:a16="http://schemas.microsoft.com/office/drawing/2014/main" id="{26695E63-D087-4348-B376-CD29DC1707A9}"/>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6" name="Elipse 85">
                <a:extLst>
                  <a:ext uri="{FF2B5EF4-FFF2-40B4-BE49-F238E27FC236}">
                    <a16:creationId xmlns:a16="http://schemas.microsoft.com/office/drawing/2014/main" id="{249ED98A-239D-4D49-9C85-532D20083A58}"/>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7" name="Elipse 86">
                <a:extLst>
                  <a:ext uri="{FF2B5EF4-FFF2-40B4-BE49-F238E27FC236}">
                    <a16:creationId xmlns:a16="http://schemas.microsoft.com/office/drawing/2014/main" id="{A3FCE7D9-0154-4799-B0AC-06A9A59F6530}"/>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8" name="Elipse 87">
                <a:extLst>
                  <a:ext uri="{FF2B5EF4-FFF2-40B4-BE49-F238E27FC236}">
                    <a16:creationId xmlns:a16="http://schemas.microsoft.com/office/drawing/2014/main" id="{EEB1A9EB-95A0-4902-AE02-89BE82518DB6}"/>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9" name="CuadroTexto 88">
                <a:extLst>
                  <a:ext uri="{FF2B5EF4-FFF2-40B4-BE49-F238E27FC236}">
                    <a16:creationId xmlns:a16="http://schemas.microsoft.com/office/drawing/2014/main" id="{EB001988-6A97-4D75-8171-A3E923CCB902}"/>
                  </a:ext>
                </a:extLst>
              </p:cNvPr>
              <p:cNvSpPr txBox="1"/>
              <p:nvPr/>
            </p:nvSpPr>
            <p:spPr>
              <a:xfrm>
                <a:off x="3530154" y="3590250"/>
                <a:ext cx="6515100" cy="1292662"/>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just"/>
                <a:r>
                  <a:rPr lang="es-MX" sz="1050" u="sng" dirty="0">
                    <a:latin typeface="Arial" panose="020B0604020202020204" pitchFamily="34" charset="0"/>
                    <a:cs typeface="Arial" panose="020B0604020202020204" pitchFamily="34" charset="0"/>
                  </a:rPr>
                  <a:t>Se logro que los alumnos pudieran reconocer las emociones que les provoca la navidad.</a:t>
                </a:r>
                <a:r>
                  <a:rPr lang="es-MX" sz="1200" dirty="0">
                    <a:solidFill>
                      <a:srgbClr val="FF9999"/>
                    </a:solidFill>
                    <a:latin typeface="Comic Sans MS" panose="030F0702030302020204" pitchFamily="66" charset="0"/>
                  </a:rPr>
                  <a:t>_</a:t>
                </a:r>
              </a:p>
              <a:p>
                <a:pPr algn="just"/>
                <a:r>
                  <a:rPr lang="es-MX" sz="1050" u="sng" dirty="0">
                    <a:latin typeface="Arial" panose="020B0604020202020204" pitchFamily="34" charset="0"/>
                    <a:cs typeface="Arial" panose="020B0604020202020204" pitchFamily="34" charset="0"/>
                  </a:rPr>
                  <a:t>Se utilizo un material que ellos ya conocían en jornadas pasadas, pero que tuvieran muy buena respuesta.</a:t>
                </a:r>
              </a:p>
              <a:p>
                <a:pPr algn="just"/>
                <a:r>
                  <a:rPr lang="es-MX" sz="1050" u="sng" dirty="0">
                    <a:latin typeface="Arial" panose="020B0604020202020204" pitchFamily="34" charset="0"/>
                    <a:cs typeface="Arial" panose="020B0604020202020204" pitchFamily="34" charset="0"/>
                  </a:rPr>
                  <a:t>El nivel de complejidad no fue muy elevado pero si de mucha reflexión.</a:t>
                </a:r>
              </a:p>
              <a:p>
                <a:pPr algn="just"/>
                <a:r>
                  <a:rPr lang="es-MX" sz="1050" u="sng" dirty="0">
                    <a:latin typeface="Arial" panose="020B0604020202020204" pitchFamily="34" charset="0"/>
                    <a:cs typeface="Arial" panose="020B0604020202020204" pitchFamily="34" charset="0"/>
                  </a:rPr>
                  <a:t>La organización fue buena.</a:t>
                </a:r>
              </a:p>
              <a:p>
                <a:pPr algn="just"/>
                <a:r>
                  <a:rPr lang="es-MX" sz="1050" u="sng" dirty="0">
                    <a:latin typeface="Arial" panose="020B0604020202020204" pitchFamily="34" charset="0"/>
                    <a:cs typeface="Arial" panose="020B0604020202020204" pitchFamily="34" charset="0"/>
                  </a:rPr>
                  <a:t>El tiempo fue bien asignado, se logro cumplir con toda la actividad.</a:t>
                </a:r>
              </a:p>
              <a:p>
                <a:pPr algn="just"/>
                <a:r>
                  <a:rPr lang="es-MX" sz="1050" u="sng" dirty="0">
                    <a:latin typeface="Arial" panose="020B0604020202020204" pitchFamily="34" charset="0"/>
                    <a:cs typeface="Arial" panose="020B0604020202020204" pitchFamily="34" charset="0"/>
                  </a:rPr>
                  <a:t>No hubo alguna modificación dentro de la actividad. </a:t>
                </a:r>
                <a:r>
                  <a:rPr lang="es-MX" sz="1200" dirty="0">
                    <a:solidFill>
                      <a:srgbClr val="FF9999"/>
                    </a:solidFill>
                    <a:latin typeface="Comic Sans MS" panose="030F0702030302020204" pitchFamily="66" charset="0"/>
                  </a:rPr>
                  <a:t>_______________________</a:t>
                </a:r>
              </a:p>
            </p:txBody>
          </p:sp>
        </p:grpSp>
        <p:grpSp>
          <p:nvGrpSpPr>
            <p:cNvPr id="24" name="Grupo 23">
              <a:extLst>
                <a:ext uri="{FF2B5EF4-FFF2-40B4-BE49-F238E27FC236}">
                  <a16:creationId xmlns:a16="http://schemas.microsoft.com/office/drawing/2014/main" id="{410AD8E1-6802-4ECB-BEC3-542300E74D71}"/>
                </a:ext>
              </a:extLst>
            </p:cNvPr>
            <p:cNvGrpSpPr/>
            <p:nvPr/>
          </p:nvGrpSpPr>
          <p:grpSpPr>
            <a:xfrm>
              <a:off x="0" y="5352851"/>
              <a:ext cx="8142075" cy="1392842"/>
              <a:chOff x="-106905" y="4811173"/>
              <a:chExt cx="8142075" cy="1392842"/>
            </a:xfrm>
          </p:grpSpPr>
          <p:grpSp>
            <p:nvGrpSpPr>
              <p:cNvPr id="56" name="Grupo 55">
                <a:extLst>
                  <a:ext uri="{FF2B5EF4-FFF2-40B4-BE49-F238E27FC236}">
                    <a16:creationId xmlns:a16="http://schemas.microsoft.com/office/drawing/2014/main" id="{56A4436D-E724-4736-A9BB-F820F27B667B}"/>
                  </a:ext>
                </a:extLst>
              </p:cNvPr>
              <p:cNvGrpSpPr/>
              <p:nvPr/>
            </p:nvGrpSpPr>
            <p:grpSpPr>
              <a:xfrm>
                <a:off x="-106905" y="4811173"/>
                <a:ext cx="8142075" cy="414533"/>
                <a:chOff x="-91265" y="1649223"/>
                <a:chExt cx="8142075" cy="414533"/>
              </a:xfrm>
            </p:grpSpPr>
            <p:sp>
              <p:nvSpPr>
                <p:cNvPr id="79" name="Rectángulo 78">
                  <a:extLst>
                    <a:ext uri="{FF2B5EF4-FFF2-40B4-BE49-F238E27FC236}">
                      <a16:creationId xmlns:a16="http://schemas.microsoft.com/office/drawing/2014/main" id="{537BC0A6-10C9-44A4-8EFC-881599044FC2}"/>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CuadroTexto 79">
                  <a:extLst>
                    <a:ext uri="{FF2B5EF4-FFF2-40B4-BE49-F238E27FC236}">
                      <a16:creationId xmlns:a16="http://schemas.microsoft.com/office/drawing/2014/main" id="{9B4F346C-2D9B-41F0-B1E0-190225C79617}"/>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57" name="CuadroTexto 56">
                <a:extLst>
                  <a:ext uri="{FF2B5EF4-FFF2-40B4-BE49-F238E27FC236}">
                    <a16:creationId xmlns:a16="http://schemas.microsoft.com/office/drawing/2014/main" id="{10BE7BF4-CDF6-4243-BFEF-EBD29ADD7979}"/>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58" name="CuadroTexto 57">
                <a:extLst>
                  <a:ext uri="{FF2B5EF4-FFF2-40B4-BE49-F238E27FC236}">
                    <a16:creationId xmlns:a16="http://schemas.microsoft.com/office/drawing/2014/main" id="{409A6F30-286C-4300-9691-75CAAB3604F3}"/>
                  </a:ext>
                </a:extLst>
              </p:cNvPr>
              <p:cNvSpPr txBox="1"/>
              <p:nvPr/>
            </p:nvSpPr>
            <p:spPr>
              <a:xfrm>
                <a:off x="3732957" y="5175827"/>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59" name="Grupo 58">
                <a:extLst>
                  <a:ext uri="{FF2B5EF4-FFF2-40B4-BE49-F238E27FC236}">
                    <a16:creationId xmlns:a16="http://schemas.microsoft.com/office/drawing/2014/main" id="{0A71838E-C548-45C4-9643-806F81043D9B}"/>
                  </a:ext>
                </a:extLst>
              </p:cNvPr>
              <p:cNvGrpSpPr/>
              <p:nvPr/>
            </p:nvGrpSpPr>
            <p:grpSpPr>
              <a:xfrm>
                <a:off x="4481792" y="5453154"/>
                <a:ext cx="1859730" cy="162160"/>
                <a:chOff x="4481792" y="5453154"/>
                <a:chExt cx="1859730" cy="162160"/>
              </a:xfrm>
            </p:grpSpPr>
            <p:sp>
              <p:nvSpPr>
                <p:cNvPr id="75" name="Elipse 74">
                  <a:extLst>
                    <a:ext uri="{FF2B5EF4-FFF2-40B4-BE49-F238E27FC236}">
                      <a16:creationId xmlns:a16="http://schemas.microsoft.com/office/drawing/2014/main" id="{EB11A87D-9E00-41F7-866B-B4AAF1D83D15}"/>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6" name="Elipse 75">
                  <a:extLst>
                    <a:ext uri="{FF2B5EF4-FFF2-40B4-BE49-F238E27FC236}">
                      <a16:creationId xmlns:a16="http://schemas.microsoft.com/office/drawing/2014/main" id="{D0220626-B422-4942-97D2-E5C031472F3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7" name="Elipse 76">
                  <a:extLst>
                    <a:ext uri="{FF2B5EF4-FFF2-40B4-BE49-F238E27FC236}">
                      <a16:creationId xmlns:a16="http://schemas.microsoft.com/office/drawing/2014/main" id="{AE4CC191-7322-4A1F-84BB-F47B4E06896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Elipse 77">
                  <a:extLst>
                    <a:ext uri="{FF2B5EF4-FFF2-40B4-BE49-F238E27FC236}">
                      <a16:creationId xmlns:a16="http://schemas.microsoft.com/office/drawing/2014/main" id="{0D4D59AE-3E9C-446A-9DFC-693C3BC9893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0" name="Grupo 59">
                <a:extLst>
                  <a:ext uri="{FF2B5EF4-FFF2-40B4-BE49-F238E27FC236}">
                    <a16:creationId xmlns:a16="http://schemas.microsoft.com/office/drawing/2014/main" id="{6C03C2CC-4C2E-4F54-B7C5-95FF0983221D}"/>
                  </a:ext>
                </a:extLst>
              </p:cNvPr>
              <p:cNvGrpSpPr/>
              <p:nvPr/>
            </p:nvGrpSpPr>
            <p:grpSpPr>
              <a:xfrm>
                <a:off x="4481792" y="5644382"/>
                <a:ext cx="1859730" cy="162160"/>
                <a:chOff x="4481792" y="5453154"/>
                <a:chExt cx="1859730" cy="162160"/>
              </a:xfrm>
            </p:grpSpPr>
            <p:sp>
              <p:nvSpPr>
                <p:cNvPr id="71" name="Elipse 70">
                  <a:extLst>
                    <a:ext uri="{FF2B5EF4-FFF2-40B4-BE49-F238E27FC236}">
                      <a16:creationId xmlns:a16="http://schemas.microsoft.com/office/drawing/2014/main" id="{E1DC0B9D-6F52-409D-95B3-273F0C4130A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2" name="Elipse 71">
                  <a:extLst>
                    <a:ext uri="{FF2B5EF4-FFF2-40B4-BE49-F238E27FC236}">
                      <a16:creationId xmlns:a16="http://schemas.microsoft.com/office/drawing/2014/main" id="{358812CF-5B4A-4806-A632-B2FC334A44BD}"/>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3" name="Elipse 72">
                  <a:extLst>
                    <a:ext uri="{FF2B5EF4-FFF2-40B4-BE49-F238E27FC236}">
                      <a16:creationId xmlns:a16="http://schemas.microsoft.com/office/drawing/2014/main" id="{7F48637E-074E-4A00-8B57-D0E28936200B}"/>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4" name="Elipse 73">
                  <a:extLst>
                    <a:ext uri="{FF2B5EF4-FFF2-40B4-BE49-F238E27FC236}">
                      <a16:creationId xmlns:a16="http://schemas.microsoft.com/office/drawing/2014/main" id="{612367C1-18C8-474D-869B-A10A006B7EB6}"/>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1" name="Grupo 60">
                <a:extLst>
                  <a:ext uri="{FF2B5EF4-FFF2-40B4-BE49-F238E27FC236}">
                    <a16:creationId xmlns:a16="http://schemas.microsoft.com/office/drawing/2014/main" id="{946C9237-FBC9-4413-8893-C5E1E2F265BC}"/>
                  </a:ext>
                </a:extLst>
              </p:cNvPr>
              <p:cNvGrpSpPr/>
              <p:nvPr/>
            </p:nvGrpSpPr>
            <p:grpSpPr>
              <a:xfrm>
                <a:off x="4482433" y="5835610"/>
                <a:ext cx="1859730" cy="162160"/>
                <a:chOff x="4481792" y="5453154"/>
                <a:chExt cx="1859730" cy="162160"/>
              </a:xfrm>
            </p:grpSpPr>
            <p:sp>
              <p:nvSpPr>
                <p:cNvPr id="67" name="Elipse 66">
                  <a:extLst>
                    <a:ext uri="{FF2B5EF4-FFF2-40B4-BE49-F238E27FC236}">
                      <a16:creationId xmlns:a16="http://schemas.microsoft.com/office/drawing/2014/main" id="{A2302CBA-AE47-4928-980B-DC09F030CA00}"/>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Elipse 67">
                  <a:extLst>
                    <a:ext uri="{FF2B5EF4-FFF2-40B4-BE49-F238E27FC236}">
                      <a16:creationId xmlns:a16="http://schemas.microsoft.com/office/drawing/2014/main" id="{ABBE5781-DFD7-4F07-B66A-B327F2198AB0}"/>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9" name="Elipse 68">
                  <a:extLst>
                    <a:ext uri="{FF2B5EF4-FFF2-40B4-BE49-F238E27FC236}">
                      <a16:creationId xmlns:a16="http://schemas.microsoft.com/office/drawing/2014/main" id="{FC903DAF-77F2-430F-AB5A-4461432EA3F1}"/>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0" name="Elipse 69">
                  <a:extLst>
                    <a:ext uri="{FF2B5EF4-FFF2-40B4-BE49-F238E27FC236}">
                      <a16:creationId xmlns:a16="http://schemas.microsoft.com/office/drawing/2014/main" id="{760D5510-1B90-476A-B303-BAD17C948BA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62" name="Grupo 61">
                <a:extLst>
                  <a:ext uri="{FF2B5EF4-FFF2-40B4-BE49-F238E27FC236}">
                    <a16:creationId xmlns:a16="http://schemas.microsoft.com/office/drawing/2014/main" id="{3107C6AB-C795-4395-A98F-175D76E2D19D}"/>
                  </a:ext>
                </a:extLst>
              </p:cNvPr>
              <p:cNvGrpSpPr/>
              <p:nvPr/>
            </p:nvGrpSpPr>
            <p:grpSpPr>
              <a:xfrm>
                <a:off x="4482817" y="6023918"/>
                <a:ext cx="1859730" cy="162160"/>
                <a:chOff x="4481792" y="5453154"/>
                <a:chExt cx="1859730" cy="162160"/>
              </a:xfrm>
            </p:grpSpPr>
            <p:sp>
              <p:nvSpPr>
                <p:cNvPr id="63" name="Elipse 62">
                  <a:extLst>
                    <a:ext uri="{FF2B5EF4-FFF2-40B4-BE49-F238E27FC236}">
                      <a16:creationId xmlns:a16="http://schemas.microsoft.com/office/drawing/2014/main" id="{A97011EF-45FC-4E11-9034-E223609ADA5B}"/>
                    </a:ext>
                  </a:extLst>
                </p:cNvPr>
                <p:cNvSpPr/>
                <p:nvPr/>
              </p:nvSpPr>
              <p:spPr>
                <a:xfrm>
                  <a:off x="4481792" y="5453154"/>
                  <a:ext cx="140071" cy="148881"/>
                </a:xfrm>
                <a:prstGeom prst="ellipse">
                  <a:avLst/>
                </a:prstGeom>
                <a:solidFill>
                  <a:srgbClr val="FF0000"/>
                </a:solid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64" name="Elipse 63">
                  <a:extLst>
                    <a:ext uri="{FF2B5EF4-FFF2-40B4-BE49-F238E27FC236}">
                      <a16:creationId xmlns:a16="http://schemas.microsoft.com/office/drawing/2014/main" id="{8B593E1B-0401-4D15-8629-2B512AEE6A1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Elipse 64">
                  <a:extLst>
                    <a:ext uri="{FF2B5EF4-FFF2-40B4-BE49-F238E27FC236}">
                      <a16:creationId xmlns:a16="http://schemas.microsoft.com/office/drawing/2014/main" id="{DADFFC11-F866-4CA9-A4F3-048F3C35DDF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6" name="Elipse 65">
                  <a:extLst>
                    <a:ext uri="{FF2B5EF4-FFF2-40B4-BE49-F238E27FC236}">
                      <a16:creationId xmlns:a16="http://schemas.microsoft.com/office/drawing/2014/main" id="{F7EA39EE-0151-45F0-9C09-ECDBACC55129}"/>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25" name="Grupo 24">
              <a:extLst>
                <a:ext uri="{FF2B5EF4-FFF2-40B4-BE49-F238E27FC236}">
                  <a16:creationId xmlns:a16="http://schemas.microsoft.com/office/drawing/2014/main" id="{DFD47B59-CFD6-411B-B880-3BEB749F1AC7}"/>
                </a:ext>
              </a:extLst>
            </p:cNvPr>
            <p:cNvGrpSpPr/>
            <p:nvPr/>
          </p:nvGrpSpPr>
          <p:grpSpPr>
            <a:xfrm>
              <a:off x="-40004" y="6773416"/>
              <a:ext cx="8066405" cy="358362"/>
              <a:chOff x="-128950" y="1710038"/>
              <a:chExt cx="8066405" cy="358362"/>
            </a:xfrm>
          </p:grpSpPr>
          <p:sp>
            <p:nvSpPr>
              <p:cNvPr id="54" name="Rectángulo 53">
                <a:extLst>
                  <a:ext uri="{FF2B5EF4-FFF2-40B4-BE49-F238E27FC236}">
                    <a16:creationId xmlns:a16="http://schemas.microsoft.com/office/drawing/2014/main" id="{CFF1E14E-AD62-4245-8A9D-DB67EDDC36CF}"/>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5" name="CuadroTexto 54">
                <a:extLst>
                  <a:ext uri="{FF2B5EF4-FFF2-40B4-BE49-F238E27FC236}">
                    <a16:creationId xmlns:a16="http://schemas.microsoft.com/office/drawing/2014/main" id="{830F4B35-4A4F-4F80-ACEB-C40DD11BD9E8}"/>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26" name="CuadroTexto 25">
              <a:extLst>
                <a:ext uri="{FF2B5EF4-FFF2-40B4-BE49-F238E27FC236}">
                  <a16:creationId xmlns:a16="http://schemas.microsoft.com/office/drawing/2014/main" id="{51466A17-4334-4B1E-AAE1-4A4DCC127081}"/>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7" name="Grupo 26">
              <a:extLst>
                <a:ext uri="{FF2B5EF4-FFF2-40B4-BE49-F238E27FC236}">
                  <a16:creationId xmlns:a16="http://schemas.microsoft.com/office/drawing/2014/main" id="{6CC8F951-1C8E-4783-98D2-3E391AD997B2}"/>
                </a:ext>
              </a:extLst>
            </p:cNvPr>
            <p:cNvGrpSpPr/>
            <p:nvPr/>
          </p:nvGrpSpPr>
          <p:grpSpPr>
            <a:xfrm>
              <a:off x="5378995" y="7091750"/>
              <a:ext cx="2255371" cy="1332960"/>
              <a:chOff x="5319913" y="7568918"/>
              <a:chExt cx="2255371" cy="1332960"/>
            </a:xfrm>
          </p:grpSpPr>
          <p:sp>
            <p:nvSpPr>
              <p:cNvPr id="34" name="CuadroTexto 33">
                <a:extLst>
                  <a:ext uri="{FF2B5EF4-FFF2-40B4-BE49-F238E27FC236}">
                    <a16:creationId xmlns:a16="http://schemas.microsoft.com/office/drawing/2014/main" id="{4100A00B-15AD-479F-9A04-274B8A72F7D9}"/>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35" name="Grupo 34">
                <a:extLst>
                  <a:ext uri="{FF2B5EF4-FFF2-40B4-BE49-F238E27FC236}">
                    <a16:creationId xmlns:a16="http://schemas.microsoft.com/office/drawing/2014/main" id="{A6434274-C907-4127-B15B-0B490E662E72}"/>
                  </a:ext>
                </a:extLst>
              </p:cNvPr>
              <p:cNvGrpSpPr/>
              <p:nvPr/>
            </p:nvGrpSpPr>
            <p:grpSpPr>
              <a:xfrm>
                <a:off x="6120124" y="7772965"/>
                <a:ext cx="876598" cy="1128913"/>
                <a:chOff x="6128376" y="7763339"/>
                <a:chExt cx="876598" cy="1128913"/>
              </a:xfrm>
            </p:grpSpPr>
            <p:grpSp>
              <p:nvGrpSpPr>
                <p:cNvPr id="36" name="Grupo 35">
                  <a:extLst>
                    <a:ext uri="{FF2B5EF4-FFF2-40B4-BE49-F238E27FC236}">
                      <a16:creationId xmlns:a16="http://schemas.microsoft.com/office/drawing/2014/main" id="{53A3615F-B2F3-44BD-BD81-E6F825E557BC}"/>
                    </a:ext>
                  </a:extLst>
                </p:cNvPr>
                <p:cNvGrpSpPr/>
                <p:nvPr/>
              </p:nvGrpSpPr>
              <p:grpSpPr>
                <a:xfrm>
                  <a:off x="6135240" y="7763339"/>
                  <a:ext cx="860093" cy="166455"/>
                  <a:chOff x="6014569" y="7907624"/>
                  <a:chExt cx="860093" cy="166455"/>
                </a:xfrm>
              </p:grpSpPr>
              <p:sp>
                <p:nvSpPr>
                  <p:cNvPr id="52" name="Elipse 51">
                    <a:extLst>
                      <a:ext uri="{FF2B5EF4-FFF2-40B4-BE49-F238E27FC236}">
                        <a16:creationId xmlns:a16="http://schemas.microsoft.com/office/drawing/2014/main" id="{4FC1EF3D-514A-4203-A26D-9C5D6FA67A52}"/>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3" name="Elipse 52">
                    <a:extLst>
                      <a:ext uri="{FF2B5EF4-FFF2-40B4-BE49-F238E27FC236}">
                        <a16:creationId xmlns:a16="http://schemas.microsoft.com/office/drawing/2014/main" id="{E18E0917-4AB9-49F3-A74C-071FE035E1A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7" name="Grupo 36">
                  <a:extLst>
                    <a:ext uri="{FF2B5EF4-FFF2-40B4-BE49-F238E27FC236}">
                      <a16:creationId xmlns:a16="http://schemas.microsoft.com/office/drawing/2014/main" id="{F613FFC4-7752-45AF-BF62-71566A812B9F}"/>
                    </a:ext>
                  </a:extLst>
                </p:cNvPr>
                <p:cNvGrpSpPr/>
                <p:nvPr/>
              </p:nvGrpSpPr>
              <p:grpSpPr>
                <a:xfrm>
                  <a:off x="6144881" y="7952948"/>
                  <a:ext cx="860093" cy="166455"/>
                  <a:chOff x="6014569" y="7907624"/>
                  <a:chExt cx="860093" cy="166455"/>
                </a:xfrm>
              </p:grpSpPr>
              <p:sp>
                <p:nvSpPr>
                  <p:cNvPr id="50" name="Elipse 49">
                    <a:extLst>
                      <a:ext uri="{FF2B5EF4-FFF2-40B4-BE49-F238E27FC236}">
                        <a16:creationId xmlns:a16="http://schemas.microsoft.com/office/drawing/2014/main" id="{4F5597B8-2A3D-42A2-8C24-503E3AA0F7AB}"/>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1" name="Elipse 50">
                    <a:extLst>
                      <a:ext uri="{FF2B5EF4-FFF2-40B4-BE49-F238E27FC236}">
                        <a16:creationId xmlns:a16="http://schemas.microsoft.com/office/drawing/2014/main" id="{BAD2CE57-6BFC-4B30-BDFC-8B481C6DE76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8" name="Grupo 37">
                  <a:extLst>
                    <a:ext uri="{FF2B5EF4-FFF2-40B4-BE49-F238E27FC236}">
                      <a16:creationId xmlns:a16="http://schemas.microsoft.com/office/drawing/2014/main" id="{8E7687F0-C681-46AB-B5E3-A7EEC544AB7C}"/>
                    </a:ext>
                  </a:extLst>
                </p:cNvPr>
                <p:cNvGrpSpPr/>
                <p:nvPr/>
              </p:nvGrpSpPr>
              <p:grpSpPr>
                <a:xfrm>
                  <a:off x="6128376" y="8146749"/>
                  <a:ext cx="860093" cy="166455"/>
                  <a:chOff x="6014569" y="7907624"/>
                  <a:chExt cx="860093" cy="166455"/>
                </a:xfrm>
              </p:grpSpPr>
              <p:sp>
                <p:nvSpPr>
                  <p:cNvPr id="48" name="Elipse 47">
                    <a:extLst>
                      <a:ext uri="{FF2B5EF4-FFF2-40B4-BE49-F238E27FC236}">
                        <a16:creationId xmlns:a16="http://schemas.microsoft.com/office/drawing/2014/main" id="{5436E281-BE3A-491D-9A99-CDE8E717BC32}"/>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Elipse 48">
                    <a:extLst>
                      <a:ext uri="{FF2B5EF4-FFF2-40B4-BE49-F238E27FC236}">
                        <a16:creationId xmlns:a16="http://schemas.microsoft.com/office/drawing/2014/main" id="{49F4D93A-BE5E-4327-A205-51BA93B7702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39" name="Grupo 38">
                  <a:extLst>
                    <a:ext uri="{FF2B5EF4-FFF2-40B4-BE49-F238E27FC236}">
                      <a16:creationId xmlns:a16="http://schemas.microsoft.com/office/drawing/2014/main" id="{AEAC2751-476B-4C7D-9E90-85F4F9FE984C}"/>
                    </a:ext>
                  </a:extLst>
                </p:cNvPr>
                <p:cNvGrpSpPr/>
                <p:nvPr/>
              </p:nvGrpSpPr>
              <p:grpSpPr>
                <a:xfrm>
                  <a:off x="6135240" y="8339765"/>
                  <a:ext cx="860093" cy="166455"/>
                  <a:chOff x="6014569" y="7907624"/>
                  <a:chExt cx="860093" cy="166455"/>
                </a:xfrm>
              </p:grpSpPr>
              <p:sp>
                <p:nvSpPr>
                  <p:cNvPr id="46" name="Elipse 45">
                    <a:extLst>
                      <a:ext uri="{FF2B5EF4-FFF2-40B4-BE49-F238E27FC236}">
                        <a16:creationId xmlns:a16="http://schemas.microsoft.com/office/drawing/2014/main" id="{C52CCD44-2E86-4E98-8052-343E90631BD1}"/>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7" name="Elipse 46">
                    <a:extLst>
                      <a:ext uri="{FF2B5EF4-FFF2-40B4-BE49-F238E27FC236}">
                        <a16:creationId xmlns:a16="http://schemas.microsoft.com/office/drawing/2014/main" id="{0D382687-D2DA-4C6D-8F6A-D6BEC6AF2A20}"/>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0" name="Grupo 39">
                  <a:extLst>
                    <a:ext uri="{FF2B5EF4-FFF2-40B4-BE49-F238E27FC236}">
                      <a16:creationId xmlns:a16="http://schemas.microsoft.com/office/drawing/2014/main" id="{964A7446-6595-43B5-83EF-57462EAE020D}"/>
                    </a:ext>
                  </a:extLst>
                </p:cNvPr>
                <p:cNvGrpSpPr/>
                <p:nvPr/>
              </p:nvGrpSpPr>
              <p:grpSpPr>
                <a:xfrm>
                  <a:off x="6135240" y="8532781"/>
                  <a:ext cx="860093" cy="166455"/>
                  <a:chOff x="6014569" y="7907624"/>
                  <a:chExt cx="860093" cy="166455"/>
                </a:xfrm>
              </p:grpSpPr>
              <p:sp>
                <p:nvSpPr>
                  <p:cNvPr id="44" name="Elipse 43">
                    <a:extLst>
                      <a:ext uri="{FF2B5EF4-FFF2-40B4-BE49-F238E27FC236}">
                        <a16:creationId xmlns:a16="http://schemas.microsoft.com/office/drawing/2014/main" id="{5E5AB2C3-75E2-490E-92B9-CE874CCC26D3}"/>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5" name="Elipse 44">
                    <a:extLst>
                      <a:ext uri="{FF2B5EF4-FFF2-40B4-BE49-F238E27FC236}">
                        <a16:creationId xmlns:a16="http://schemas.microsoft.com/office/drawing/2014/main" id="{372DE038-D4A7-4520-9E4D-8372AAC91790}"/>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41" name="Grupo 40">
                  <a:extLst>
                    <a:ext uri="{FF2B5EF4-FFF2-40B4-BE49-F238E27FC236}">
                      <a16:creationId xmlns:a16="http://schemas.microsoft.com/office/drawing/2014/main" id="{B5B77B0A-5D1D-42EE-8F84-A8467D662058}"/>
                    </a:ext>
                  </a:extLst>
                </p:cNvPr>
                <p:cNvGrpSpPr/>
                <p:nvPr/>
              </p:nvGrpSpPr>
              <p:grpSpPr>
                <a:xfrm>
                  <a:off x="6135240" y="8725797"/>
                  <a:ext cx="860093" cy="166455"/>
                  <a:chOff x="6014569" y="7907624"/>
                  <a:chExt cx="860093" cy="166455"/>
                </a:xfrm>
              </p:grpSpPr>
              <p:sp>
                <p:nvSpPr>
                  <p:cNvPr id="42" name="Elipse 41">
                    <a:extLst>
                      <a:ext uri="{FF2B5EF4-FFF2-40B4-BE49-F238E27FC236}">
                        <a16:creationId xmlns:a16="http://schemas.microsoft.com/office/drawing/2014/main" id="{130BC75F-4C62-4BBA-8DE1-D2DEDB8799C2}"/>
                      </a:ext>
                    </a:extLst>
                  </p:cNvPr>
                  <p:cNvSpPr/>
                  <p:nvPr/>
                </p:nvSpPr>
                <p:spPr>
                  <a:xfrm>
                    <a:off x="6014569" y="7925198"/>
                    <a:ext cx="140071" cy="148881"/>
                  </a:xfrm>
                  <a:prstGeom prst="ellipse">
                    <a:avLst/>
                  </a:prstGeom>
                  <a:solidFill>
                    <a:srgbClr val="FF0000"/>
                  </a:solid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Elipse 42">
                    <a:extLst>
                      <a:ext uri="{FF2B5EF4-FFF2-40B4-BE49-F238E27FC236}">
                        <a16:creationId xmlns:a16="http://schemas.microsoft.com/office/drawing/2014/main" id="{5B58FDB3-862F-4562-9CF3-53284477224F}"/>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28" name="Rectángulo: esquinas redondeadas 27">
              <a:extLst>
                <a:ext uri="{FF2B5EF4-FFF2-40B4-BE49-F238E27FC236}">
                  <a16:creationId xmlns:a16="http://schemas.microsoft.com/office/drawing/2014/main" id="{1568855D-EBF7-49A9-B3DC-70387020B23A}"/>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9" name="CuadroTexto 28">
              <a:extLst>
                <a:ext uri="{FF2B5EF4-FFF2-40B4-BE49-F238E27FC236}">
                  <a16:creationId xmlns:a16="http://schemas.microsoft.com/office/drawing/2014/main" id="{E53287A3-AAA2-4C60-B998-CC75F048F089}"/>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30" name="CuadroTexto 29">
              <a:extLst>
                <a:ext uri="{FF2B5EF4-FFF2-40B4-BE49-F238E27FC236}">
                  <a16:creationId xmlns:a16="http://schemas.microsoft.com/office/drawing/2014/main" id="{0BA2CC36-AEC6-4754-87B6-3EBEFF00FA4B}"/>
                </a:ext>
              </a:extLst>
            </p:cNvPr>
            <p:cNvSpPr txBox="1"/>
            <p:nvPr/>
          </p:nvSpPr>
          <p:spPr>
            <a:xfrm>
              <a:off x="-40004" y="8592963"/>
              <a:ext cx="3901420" cy="2608406"/>
            </a:xfrm>
            <a:prstGeom prst="rect">
              <a:avLst/>
            </a:prstGeom>
            <a:noFill/>
          </p:spPr>
          <p:txBody>
            <a:bodyPr wrap="square">
              <a:spAutoFit/>
            </a:bodyPr>
            <a:lstStyle/>
            <a:p>
              <a:pPr algn="just"/>
              <a:r>
                <a:rPr lang="es-MX" sz="1050" u="sng" dirty="0">
                  <a:latin typeface="Arial" panose="020B0604020202020204" pitchFamily="34" charset="0"/>
                  <a:cs typeface="Arial" panose="020B0604020202020204" pitchFamily="34" charset="0"/>
                </a:rPr>
                <a:t>Es muy satisfactorio ver que los niños puedan identificar sus emociones y sepan las características de cada una de ellas, además pude notar que identificaron el color que representa cada emoción con la ayuda del material con el que se trabajo también en la jornada pasada.</a:t>
              </a:r>
            </a:p>
            <a:p>
              <a:pPr algn="just"/>
              <a:r>
                <a:rPr lang="es-MX" sz="1050" u="sng" dirty="0">
                  <a:latin typeface="Arial" panose="020B0604020202020204" pitchFamily="34" charset="0"/>
                  <a:cs typeface="Arial" panose="020B0604020202020204" pitchFamily="34" charset="0"/>
                </a:rPr>
                <a:t>Cada aluno logro identificar las emociones que les provocaba la navidad y además pudo argumentar el porque de ellas.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a:t>
              </a:r>
            </a:p>
          </p:txBody>
        </p:sp>
        <p:sp>
          <p:nvSpPr>
            <p:cNvPr id="31" name="Rectángulo: esquinas redondeadas 30">
              <a:extLst>
                <a:ext uri="{FF2B5EF4-FFF2-40B4-BE49-F238E27FC236}">
                  <a16:creationId xmlns:a16="http://schemas.microsoft.com/office/drawing/2014/main" id="{D904C614-21BF-4B5C-8FD0-2671D8C5E8B3}"/>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32" name="CuadroTexto 31">
              <a:extLst>
                <a:ext uri="{FF2B5EF4-FFF2-40B4-BE49-F238E27FC236}">
                  <a16:creationId xmlns:a16="http://schemas.microsoft.com/office/drawing/2014/main" id="{97A0E584-A807-4987-AF3C-AE1AE01BAA23}"/>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33" name="CuadroTexto 32">
              <a:extLst>
                <a:ext uri="{FF2B5EF4-FFF2-40B4-BE49-F238E27FC236}">
                  <a16:creationId xmlns:a16="http://schemas.microsoft.com/office/drawing/2014/main" id="{55D90FD6-B328-40F1-99E9-0FAFA2DD3D64}"/>
                </a:ext>
              </a:extLst>
            </p:cNvPr>
            <p:cNvSpPr txBox="1"/>
            <p:nvPr/>
          </p:nvSpPr>
          <p:spPr>
            <a:xfrm>
              <a:off x="3825086" y="8591560"/>
              <a:ext cx="3901420" cy="2769989"/>
            </a:xfrm>
            <a:prstGeom prst="rect">
              <a:avLst/>
            </a:prstGeom>
            <a:noFill/>
          </p:spPr>
          <p:txBody>
            <a:bodyPr wrap="square">
              <a:spAutoFit/>
            </a:bodyPr>
            <a:lstStyle/>
            <a:p>
              <a:pPr algn="just"/>
              <a:r>
                <a:rPr lang="es-MX" sz="1050" u="sng" dirty="0">
                  <a:latin typeface="Arial" panose="020B0604020202020204" pitchFamily="34" charset="0"/>
                  <a:cs typeface="Arial" panose="020B0604020202020204" pitchFamily="34" charset="0"/>
                </a:rPr>
                <a:t>No se presente ninguna dificultada dentro de este día de trabajo. Al contario pude notar el conocimiento de los alumnos referente a su educación emocional </a:t>
              </a:r>
              <a:r>
                <a:rPr lang="es-MX" sz="1050" i="0" u="sng" dirty="0">
                  <a:effectLst/>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Daniel Goleman</a:t>
              </a:r>
              <a:r>
                <a:rPr lang="es-MX" sz="1050" i="0" u="sng" dirty="0">
                  <a:effectLst/>
                  <a:latin typeface="Arial" panose="020B0604020202020204" pitchFamily="34" charset="0"/>
                  <a:cs typeface="Arial" panose="020B0604020202020204" pitchFamily="34" charset="0"/>
                </a:rPr>
                <a:t> </a:t>
              </a:r>
              <a:r>
                <a:rPr lang="es-MX" sz="1050" b="0" i="0" dirty="0">
                  <a:solidFill>
                    <a:srgbClr val="524D66"/>
                  </a:solidFill>
                  <a:effectLst/>
                  <a:latin typeface="Source Sans Pro" panose="020B0503030403020204" pitchFamily="34" charset="0"/>
                </a:rPr>
                <a:t>(</a:t>
              </a:r>
              <a:r>
                <a:rPr lang="es-MX" sz="1050" b="0" i="0" u="sng" dirty="0">
                  <a:effectLst/>
                  <a:latin typeface="Source Sans Pro" panose="020B0503030403020204" pitchFamily="34" charset="0"/>
                </a:rPr>
                <a:t>1995)</a:t>
              </a:r>
              <a:r>
                <a:rPr lang="es-MX" sz="1050" i="0" u="sng" dirty="0">
                  <a:effectLst/>
                  <a:latin typeface="Arial" panose="020B0604020202020204" pitchFamily="34" charset="0"/>
                  <a:cs typeface="Arial" panose="020B0604020202020204" pitchFamily="34" charset="0"/>
                </a:rPr>
                <a:t>, define la </a:t>
              </a:r>
              <a:r>
                <a:rPr lang="es-MX" sz="1050" i="0" u="sng" dirty="0">
                  <a:effectLst/>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educación emocional</a:t>
              </a:r>
              <a:r>
                <a:rPr lang="es-MX" sz="1050" i="0" u="sng" dirty="0">
                  <a:effectLst/>
                  <a:latin typeface="Arial" panose="020B0604020202020204" pitchFamily="34" charset="0"/>
                  <a:cs typeface="Arial" panose="020B0604020202020204" pitchFamily="34" charset="0"/>
                </a:rPr>
                <a:t> como “la capacidad de reconocer nuestros propios sentimientos y los de los demás, de motivarnos y de manejar adecuadamente las relaciones”. Es muy importante que los niños aprendan a identificar y gestionar sus emociones.</a:t>
              </a:r>
              <a:r>
                <a:rPr lang="es-MX" sz="1050" u="sng" dirty="0">
                  <a:latin typeface="Arial" panose="020B0604020202020204" pitchFamily="34" charset="0"/>
                  <a:cs typeface="Arial" panose="020B0604020202020204" pitchFamily="34" charset="0"/>
                </a:rPr>
                <a:t>  </a:t>
              </a: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sp>
        <p:nvSpPr>
          <p:cNvPr id="126" name="CuadroTexto 125">
            <a:extLst>
              <a:ext uri="{FF2B5EF4-FFF2-40B4-BE49-F238E27FC236}">
                <a16:creationId xmlns:a16="http://schemas.microsoft.com/office/drawing/2014/main" id="{8FEB42CE-3AFE-40B6-A23E-2673DB4F6FD4}"/>
              </a:ext>
            </a:extLst>
          </p:cNvPr>
          <p:cNvSpPr txBox="1"/>
          <p:nvPr/>
        </p:nvSpPr>
        <p:spPr>
          <a:xfrm>
            <a:off x="651510" y="147018"/>
            <a:ext cx="491432" cy="369332"/>
          </a:xfrm>
          <a:prstGeom prst="rect">
            <a:avLst/>
          </a:prstGeom>
          <a:noFill/>
        </p:spPr>
        <p:txBody>
          <a:bodyPr wrap="square" rtlCol="0">
            <a:spAutoFit/>
          </a:bodyPr>
          <a:lstStyle/>
          <a:p>
            <a:r>
              <a:rPr lang="es-MX" dirty="0"/>
              <a:t>17</a:t>
            </a:r>
          </a:p>
        </p:txBody>
      </p:sp>
      <p:sp>
        <p:nvSpPr>
          <p:cNvPr id="127" name="CuadroTexto 126">
            <a:extLst>
              <a:ext uri="{FF2B5EF4-FFF2-40B4-BE49-F238E27FC236}">
                <a16:creationId xmlns:a16="http://schemas.microsoft.com/office/drawing/2014/main" id="{318608E8-B055-4D41-8234-D1B3E3FE4405}"/>
              </a:ext>
            </a:extLst>
          </p:cNvPr>
          <p:cNvSpPr txBox="1"/>
          <p:nvPr/>
        </p:nvSpPr>
        <p:spPr>
          <a:xfrm>
            <a:off x="1443537" y="195341"/>
            <a:ext cx="491432" cy="369332"/>
          </a:xfrm>
          <a:prstGeom prst="rect">
            <a:avLst/>
          </a:prstGeom>
          <a:noFill/>
        </p:spPr>
        <p:txBody>
          <a:bodyPr wrap="square" rtlCol="0">
            <a:spAutoFit/>
          </a:bodyPr>
          <a:lstStyle/>
          <a:p>
            <a:r>
              <a:rPr lang="es-MX" dirty="0"/>
              <a:t>Dic</a:t>
            </a:r>
          </a:p>
        </p:txBody>
      </p:sp>
      <p:sp>
        <p:nvSpPr>
          <p:cNvPr id="128" name="CuadroTexto 127">
            <a:extLst>
              <a:ext uri="{FF2B5EF4-FFF2-40B4-BE49-F238E27FC236}">
                <a16:creationId xmlns:a16="http://schemas.microsoft.com/office/drawing/2014/main" id="{C340FAA4-17EB-4C61-8ABC-396D35DC42CB}"/>
              </a:ext>
            </a:extLst>
          </p:cNvPr>
          <p:cNvSpPr txBox="1"/>
          <p:nvPr/>
        </p:nvSpPr>
        <p:spPr>
          <a:xfrm>
            <a:off x="2157467" y="208941"/>
            <a:ext cx="674790" cy="369332"/>
          </a:xfrm>
          <a:prstGeom prst="rect">
            <a:avLst/>
          </a:prstGeom>
          <a:noFill/>
        </p:spPr>
        <p:txBody>
          <a:bodyPr wrap="square" rtlCol="0">
            <a:spAutoFit/>
          </a:bodyPr>
          <a:lstStyle/>
          <a:p>
            <a:r>
              <a:rPr lang="es-MX" dirty="0"/>
              <a:t>2020</a:t>
            </a:r>
          </a:p>
        </p:txBody>
      </p:sp>
      <p:cxnSp>
        <p:nvCxnSpPr>
          <p:cNvPr id="129" name="Conector recto 128">
            <a:extLst>
              <a:ext uri="{FF2B5EF4-FFF2-40B4-BE49-F238E27FC236}">
                <a16:creationId xmlns:a16="http://schemas.microsoft.com/office/drawing/2014/main" id="{1025CF99-9CE9-464B-A31B-567CA3D5AB47}"/>
              </a:ext>
            </a:extLst>
          </p:cNvPr>
          <p:cNvCxnSpPr>
            <a:cxnSpLocks/>
          </p:cNvCxnSpPr>
          <p:nvPr/>
        </p:nvCxnSpPr>
        <p:spPr>
          <a:xfrm>
            <a:off x="2037113" y="698957"/>
            <a:ext cx="280591" cy="284729"/>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0" name="Conector recto 129">
            <a:extLst>
              <a:ext uri="{FF2B5EF4-FFF2-40B4-BE49-F238E27FC236}">
                <a16:creationId xmlns:a16="http://schemas.microsoft.com/office/drawing/2014/main" id="{556126FC-2921-4F9A-92C2-F3BE5FA76DBC}"/>
              </a:ext>
            </a:extLst>
          </p:cNvPr>
          <p:cNvCxnSpPr>
            <a:cxnSpLocks/>
          </p:cNvCxnSpPr>
          <p:nvPr/>
        </p:nvCxnSpPr>
        <p:spPr>
          <a:xfrm flipV="1">
            <a:off x="2005171" y="725961"/>
            <a:ext cx="336200" cy="19911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1" name="Conector recto 130">
            <a:extLst>
              <a:ext uri="{FF2B5EF4-FFF2-40B4-BE49-F238E27FC236}">
                <a16:creationId xmlns:a16="http://schemas.microsoft.com/office/drawing/2014/main" id="{1C3DBDD3-72BB-4E75-A45D-33C56A26469A}"/>
              </a:ext>
            </a:extLst>
          </p:cNvPr>
          <p:cNvCxnSpPr>
            <a:cxnSpLocks/>
          </p:cNvCxnSpPr>
          <p:nvPr/>
        </p:nvCxnSpPr>
        <p:spPr>
          <a:xfrm>
            <a:off x="6379390" y="2297781"/>
            <a:ext cx="1107639" cy="524722"/>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2" name="Conector recto 131">
            <a:extLst>
              <a:ext uri="{FF2B5EF4-FFF2-40B4-BE49-F238E27FC236}">
                <a16:creationId xmlns:a16="http://schemas.microsoft.com/office/drawing/2014/main" id="{6E33D19D-52ED-42FC-BD4E-B33D72995138}"/>
              </a:ext>
            </a:extLst>
          </p:cNvPr>
          <p:cNvCxnSpPr/>
          <p:nvPr/>
        </p:nvCxnSpPr>
        <p:spPr>
          <a:xfrm flipV="1">
            <a:off x="6386254" y="2320641"/>
            <a:ext cx="1068724" cy="524793"/>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3" name="Conector recto 132">
            <a:extLst>
              <a:ext uri="{FF2B5EF4-FFF2-40B4-BE49-F238E27FC236}">
                <a16:creationId xmlns:a16="http://schemas.microsoft.com/office/drawing/2014/main" id="{072BFD6E-BEB7-4EC4-ABAB-75B5820BD529}"/>
              </a:ext>
            </a:extLst>
          </p:cNvPr>
          <p:cNvCxnSpPr/>
          <p:nvPr/>
        </p:nvCxnSpPr>
        <p:spPr>
          <a:xfrm>
            <a:off x="2987327" y="3026965"/>
            <a:ext cx="756809" cy="392020"/>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34" name="Conector recto 133">
            <a:extLst>
              <a:ext uri="{FF2B5EF4-FFF2-40B4-BE49-F238E27FC236}">
                <a16:creationId xmlns:a16="http://schemas.microsoft.com/office/drawing/2014/main" id="{774415F1-4264-4D86-A2B8-174E3D8CE518}"/>
              </a:ext>
            </a:extLst>
          </p:cNvPr>
          <p:cNvCxnSpPr/>
          <p:nvPr/>
        </p:nvCxnSpPr>
        <p:spPr>
          <a:xfrm flipV="1">
            <a:off x="2941898" y="3042041"/>
            <a:ext cx="870477" cy="376944"/>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87320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43DB6FB-8FA5-48A4-8CF1-F1ABC10A2619}"/>
              </a:ext>
            </a:extLst>
          </p:cNvPr>
          <p:cNvSpPr>
            <a:spLocks noGrp="1"/>
          </p:cNvSpPr>
          <p:nvPr>
            <p:ph type="title"/>
          </p:nvPr>
        </p:nvSpPr>
        <p:spPr>
          <a:xfrm>
            <a:off x="534680" y="534843"/>
            <a:ext cx="6707803" cy="1941704"/>
          </a:xfrm>
        </p:spPr>
        <p:txBody>
          <a:bodyPr/>
          <a:lstStyle/>
          <a:p>
            <a:r>
              <a:rPr lang="es-MX" dirty="0"/>
              <a:t>REFERENCIA BIBLIOGRÁFICA </a:t>
            </a:r>
          </a:p>
        </p:txBody>
      </p:sp>
      <p:sp>
        <p:nvSpPr>
          <p:cNvPr id="5" name="Marcador de contenido 2">
            <a:extLst>
              <a:ext uri="{FF2B5EF4-FFF2-40B4-BE49-F238E27FC236}">
                <a16:creationId xmlns:a16="http://schemas.microsoft.com/office/drawing/2014/main" id="{5F59CBDC-1BED-4C5C-AAFA-67CFADB01E61}"/>
              </a:ext>
            </a:extLst>
          </p:cNvPr>
          <p:cNvSpPr>
            <a:spLocks noGrp="1"/>
          </p:cNvSpPr>
          <p:nvPr>
            <p:ph idx="1"/>
          </p:nvPr>
        </p:nvSpPr>
        <p:spPr>
          <a:xfrm>
            <a:off x="534680" y="2674203"/>
            <a:ext cx="6707803" cy="6373904"/>
          </a:xfrm>
        </p:spPr>
        <p:txBody>
          <a:bodyPr/>
          <a:lstStyle/>
          <a:p>
            <a:pPr algn="just"/>
            <a:r>
              <a:rPr lang="es-MX" sz="1400" dirty="0">
                <a:latin typeface="Arial" panose="020B0604020202020204" pitchFamily="34" charset="0"/>
                <a:cs typeface="Arial" panose="020B0604020202020204" pitchFamily="34" charset="0"/>
              </a:rPr>
              <a:t>MORENO LUCAS, Francisco Manuel (2011): “Proyecto de innovación educativa sobre la formación para las personas que acceden a la prueba de acceso a la Universidad para mayores de 25 años” en Revista </a:t>
            </a:r>
            <a:r>
              <a:rPr lang="es-MX" sz="1400" dirty="0" err="1">
                <a:latin typeface="Arial" panose="020B0604020202020204" pitchFamily="34" charset="0"/>
                <a:cs typeface="Arial" panose="020B0604020202020204" pitchFamily="34" charset="0"/>
              </a:rPr>
              <a:t>Vivat</a:t>
            </a:r>
            <a:r>
              <a:rPr lang="es-MX" sz="1400" dirty="0">
                <a:latin typeface="Arial" panose="020B0604020202020204" pitchFamily="34" charset="0"/>
                <a:cs typeface="Arial" panose="020B0604020202020204" pitchFamily="34" charset="0"/>
              </a:rPr>
              <a:t> Academia, año XIII, </a:t>
            </a:r>
            <a:r>
              <a:rPr lang="es-MX" sz="1400" dirty="0" err="1">
                <a:latin typeface="Arial" panose="020B0604020202020204" pitchFamily="34" charset="0"/>
                <a:cs typeface="Arial" panose="020B0604020202020204" pitchFamily="34" charset="0"/>
              </a:rPr>
              <a:t>nº</a:t>
            </a:r>
            <a:r>
              <a:rPr lang="es-MX" sz="1400" dirty="0">
                <a:latin typeface="Arial" panose="020B0604020202020204" pitchFamily="34" charset="0"/>
                <a:cs typeface="Arial" panose="020B0604020202020204" pitchFamily="34" charset="0"/>
              </a:rPr>
              <a:t> 116: </a:t>
            </a:r>
            <a:r>
              <a:rPr lang="es-MX" sz="1400" dirty="0">
                <a:latin typeface="Arial" panose="020B0604020202020204" pitchFamily="34" charset="0"/>
                <a:cs typeface="Arial" panose="020B0604020202020204" pitchFamily="34" charset="0"/>
                <a:hlinkClick r:id="rId2"/>
              </a:rPr>
              <a:t>http://www.ucm.es/info/vivataca/numeros/n116/DATOSS.htm#pro</a:t>
            </a:r>
            <a:endParaRPr lang="es-MX" sz="1400" dirty="0">
              <a:latin typeface="Arial" panose="020B0604020202020204" pitchFamily="34" charset="0"/>
              <a:cs typeface="Arial" panose="020B0604020202020204" pitchFamily="34" charset="0"/>
            </a:endParaRPr>
          </a:p>
          <a:p>
            <a:pPr algn="just"/>
            <a:r>
              <a:rPr lang="es-MX" sz="1400" dirty="0">
                <a:latin typeface="Arial" panose="020B0604020202020204" pitchFamily="34" charset="0"/>
                <a:cs typeface="Arial" panose="020B0604020202020204" pitchFamily="34" charset="0"/>
              </a:rPr>
              <a:t>Reynoso, K. (2010). La educación musical y su impacto en el de- </a:t>
            </a:r>
            <a:r>
              <a:rPr lang="es-MX" sz="1400" dirty="0" err="1">
                <a:latin typeface="Arial" panose="020B0604020202020204" pitchFamily="34" charset="0"/>
                <a:cs typeface="Arial" panose="020B0604020202020204" pitchFamily="34" charset="0"/>
              </a:rPr>
              <a:t>sarrollo</a:t>
            </a:r>
            <a:r>
              <a:rPr lang="es-MX" sz="1400" dirty="0">
                <a:latin typeface="Arial" panose="020B0604020202020204" pitchFamily="34" charset="0"/>
                <a:cs typeface="Arial" panose="020B0604020202020204" pitchFamily="34" charset="0"/>
              </a:rPr>
              <a:t>. Revista de Educación y Desarrollo, 12, 53-60.</a:t>
            </a:r>
          </a:p>
          <a:p>
            <a:pPr algn="just"/>
            <a:r>
              <a:rPr lang="es-MX" sz="1400" dirty="0" err="1">
                <a:latin typeface="Arial" panose="020B0604020202020204" pitchFamily="34" charset="0"/>
                <a:cs typeface="Arial" panose="020B0604020202020204" pitchFamily="34" charset="0"/>
              </a:rPr>
              <a:t>Fraca</a:t>
            </a:r>
            <a:r>
              <a:rPr lang="es-MX" sz="1400" dirty="0">
                <a:latin typeface="Arial" panose="020B0604020202020204" pitchFamily="34" charset="0"/>
                <a:cs typeface="Arial" panose="020B0604020202020204" pitchFamily="34" charset="0"/>
              </a:rPr>
              <a:t>, L. (2003). Pedagogía integradora en el aula. Caracas: Los Libros de El Nacional. pp. 177-185</a:t>
            </a:r>
          </a:p>
          <a:p>
            <a:pPr algn="just"/>
            <a:r>
              <a:rPr lang="es-MX" sz="1400" dirty="0">
                <a:latin typeface="Arial" panose="020B0604020202020204" pitchFamily="34" charset="0"/>
                <a:cs typeface="Arial" panose="020B0604020202020204" pitchFamily="34" charset="0"/>
              </a:rPr>
              <a:t>Colomer, J. (1987): Fiesta y escuela. Recursos para las fiestas populares. Barcelona. Graó. </a:t>
            </a:r>
          </a:p>
          <a:p>
            <a:pPr algn="just"/>
            <a:r>
              <a:rPr lang="es-MX" sz="1400" dirty="0">
                <a:latin typeface="Arial" panose="020B0604020202020204" pitchFamily="34" charset="0"/>
                <a:cs typeface="Arial" panose="020B0604020202020204" pitchFamily="34" charset="0"/>
              </a:rPr>
              <a:t>GOLEMAN, D. (1995). </a:t>
            </a:r>
            <a:r>
              <a:rPr lang="es-MX" sz="1400" dirty="0" err="1">
                <a:latin typeface="Arial" panose="020B0604020202020204" pitchFamily="34" charset="0"/>
                <a:cs typeface="Arial" panose="020B0604020202020204" pitchFamily="34" charset="0"/>
              </a:rPr>
              <a:t>Emotional</a:t>
            </a:r>
            <a:r>
              <a:rPr lang="es-MX" sz="1400" dirty="0">
                <a:latin typeface="Arial" panose="020B0604020202020204" pitchFamily="34" charset="0"/>
                <a:cs typeface="Arial" panose="020B0604020202020204" pitchFamily="34" charset="0"/>
              </a:rPr>
              <a:t> </a:t>
            </a:r>
            <a:r>
              <a:rPr lang="es-MX" sz="1400" dirty="0" err="1">
                <a:latin typeface="Arial" panose="020B0604020202020204" pitchFamily="34" charset="0"/>
                <a:cs typeface="Arial" panose="020B0604020202020204" pitchFamily="34" charset="0"/>
              </a:rPr>
              <a:t>Intelligence</a:t>
            </a:r>
            <a:r>
              <a:rPr lang="es-MX" sz="1400" dirty="0">
                <a:latin typeface="Arial" panose="020B0604020202020204" pitchFamily="34" charset="0"/>
                <a:cs typeface="Arial" panose="020B0604020202020204" pitchFamily="34" charset="0"/>
              </a:rPr>
              <a:t>. New York: Bantam </a:t>
            </a:r>
            <a:r>
              <a:rPr lang="es-MX" sz="1400" dirty="0" err="1">
                <a:latin typeface="Arial" panose="020B0604020202020204" pitchFamily="34" charset="0"/>
                <a:cs typeface="Arial" panose="020B0604020202020204" pitchFamily="34" charset="0"/>
              </a:rPr>
              <a:t>Books</a:t>
            </a:r>
            <a:r>
              <a:rPr lang="es-MX" sz="1400" dirty="0">
                <a:latin typeface="Arial" panose="020B0604020202020204" pitchFamily="34" charset="0"/>
                <a:cs typeface="Arial" panose="020B0604020202020204" pitchFamily="34" charset="0"/>
              </a:rPr>
              <a:t> (trad. cast.: Inteligencia Emocional. Barcelona: Paidós, 1997). </a:t>
            </a:r>
          </a:p>
          <a:p>
            <a:endParaRPr lang="es-MX" sz="1600" dirty="0"/>
          </a:p>
          <a:p>
            <a:endParaRPr lang="es-MX" sz="1600" dirty="0"/>
          </a:p>
          <a:p>
            <a:endParaRPr lang="es-MX" dirty="0"/>
          </a:p>
        </p:txBody>
      </p:sp>
    </p:spTree>
    <p:extLst>
      <p:ext uri="{BB962C8B-B14F-4D97-AF65-F5344CB8AC3E}">
        <p14:creationId xmlns:p14="http://schemas.microsoft.com/office/powerpoint/2010/main" val="366503011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553</Words>
  <Application>Microsoft Office PowerPoint</Application>
  <PresentationFormat>Personalizado</PresentationFormat>
  <Paragraphs>68</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Comic Sans MS</vt:lpstr>
      <vt:lpstr>Source Sans Pro</vt:lpstr>
      <vt:lpstr>Tema de Office</vt:lpstr>
      <vt:lpstr>Presentación de PowerPoint</vt:lpstr>
      <vt:lpstr>REFERENCIA BIBLIOGRÁFICA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FONG MELENDEZ</dc:creator>
  <cp:lastModifiedBy>JUAN FONG MELENDEZ</cp:lastModifiedBy>
  <cp:revision>1</cp:revision>
  <dcterms:created xsi:type="dcterms:W3CDTF">2020-12-22T05:23:02Z</dcterms:created>
  <dcterms:modified xsi:type="dcterms:W3CDTF">2020-12-22T05:24:52Z</dcterms:modified>
</cp:coreProperties>
</file>