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996633"/>
    <a:srgbClr val="CC9900"/>
    <a:srgbClr val="79DCFF"/>
    <a:srgbClr val="FF99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110" d="100"/>
          <a:sy n="110" d="100"/>
        </p:scale>
        <p:origin x="1122" y="-23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21/12/2020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_”Ya </a:t>
              </a:r>
              <a:r>
                <a:rPr lang="es-MX" u="sng" dirty="0" smtClean="0"/>
                <a:t>llegó la Navidad”_____________________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latin typeface="Comic Sans MS" panose="030F0702030302020204" pitchFamily="66" charset="0"/>
                  </a:rPr>
                  <a:t>Considero que pude lograr los aprendizajes esperados y respecto al nivel de complejidad, en ocasiones tuve que hacer algunas adecuaciones, aunque mínimas, puesto que las alumnas mostraban algo de dificultad al realizarlas. El tiempo no logré medirlo adecuadamente y considero que fue una de mis áreas de oportunidad.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Durante esta jornada de práctica las niñas lograron alcanzar los aprendizajes esperados y se interesaron por la realización de las actividades. Fue llamativa la situación didáctica para ellas y participaron adecuadamente.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No logré medir el tiempo como debía puesto que las niñas estuvieron conmigo muy poquito tiempo por cuestiones familiares, por lo que me vi un poco apresurada y presionada para llevar a cabo las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1237388" y="2361032"/>
            <a:ext cx="245609" cy="2492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543464" y="210147"/>
            <a:ext cx="2322738" cy="369332"/>
          </a:xfrm>
          <a:prstGeom prst="rect">
            <a:avLst/>
          </a:prstGeom>
          <a:noFill/>
        </p:spPr>
        <p:txBody>
          <a:bodyPr wrap="square" rtlCol="0">
            <a:spAutoFit/>
          </a:bodyPr>
          <a:lstStyle/>
          <a:p>
            <a:r>
              <a:rPr lang="es-ES" dirty="0" smtClean="0"/>
              <a:t>14          12          2020</a:t>
            </a:r>
            <a:endParaRPr lang="es-ES" dirty="0"/>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85109"/>
              <a:ext cx="406400" cy="523220"/>
              <a:chOff x="325120" y="942322"/>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5185" y="942322"/>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70021" y="646196"/>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_”Ya </a:t>
              </a:r>
              <a:r>
                <a:rPr lang="es-MX" u="sng" dirty="0" smtClean="0"/>
                <a:t>llegó la Navidad”_____________________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latin typeface="Comic Sans MS" panose="030F0702030302020204" pitchFamily="66" charset="0"/>
                  </a:rPr>
                  <a:t>Considero que pude lograr los aprendizajes esperados y respecto al nivel de complejidad, en ocasiones tuve que hacer algunas adecuaciones, aunque mínimas, puesto que las alumnas mostraban algo de dificultad al realizarlas. El tiempo no logré medirlo adecuadamente y considero que fue una de mis áreas de oportunidad.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Durante esta jornada de práctica las niñas lograron alcanzar los aprendizajes esperados y se interesaron por la realización de las actividades. Fue llamativa la situación didáctica para ellas y participaron adecuadamente.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No logré medir el tiempo como debía puesto que las niñas estuvieron conmigo muy poquito tiempo por cuestiones familiares, por lo que me vi un poco apresurada y presionada para llevar a cabo las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2453305" y="2370464"/>
            <a:ext cx="245609" cy="2492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543464" y="210147"/>
            <a:ext cx="2322738" cy="369332"/>
          </a:xfrm>
          <a:prstGeom prst="rect">
            <a:avLst/>
          </a:prstGeom>
          <a:noFill/>
        </p:spPr>
        <p:txBody>
          <a:bodyPr wrap="square" rtlCol="0">
            <a:spAutoFit/>
          </a:bodyPr>
          <a:lstStyle/>
          <a:p>
            <a:r>
              <a:rPr lang="es-ES" dirty="0" smtClean="0"/>
              <a:t>15          12          2020</a:t>
            </a:r>
            <a:endParaRPr lang="es-ES" dirty="0"/>
          </a:p>
        </p:txBody>
      </p:sp>
    </p:spTree>
    <p:extLst>
      <p:ext uri="{BB962C8B-B14F-4D97-AF65-F5344CB8AC3E}">
        <p14:creationId xmlns:p14="http://schemas.microsoft.com/office/powerpoint/2010/main" val="345336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150"/>
              <a:ext cx="406400" cy="523220"/>
              <a:chOff x="325120" y="926363"/>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0838" y="926363"/>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44709" y="649815"/>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_”Ya </a:t>
              </a:r>
              <a:r>
                <a:rPr lang="es-MX" u="sng" dirty="0" smtClean="0"/>
                <a:t>llegó la Navidad”_____________________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latin typeface="Comic Sans MS" panose="030F0702030302020204" pitchFamily="66" charset="0"/>
                  </a:rPr>
                  <a:t>Considero que pude lograr los aprendizajes esperados y respecto al nivel de complejidad, en ocasiones tuve que hacer algunas adecuaciones, aunque mínimas, puesto que las alumnas mostraban algo de dificultad al realizarlas. El tiempo no logré medirlo adecuadamente y considero que fue una de mis áreas de oportunidad.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Durante esta jornada de práctica las niñas lograron alcanzar los aprendizajes esperados y se interesaron por la realización de las actividades. Fue llamativa la situación didáctica para ellas y participaron adecuadamente.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No logré medir el tiempo como debía puesto que las niñas estuvieron conmigo muy poquito tiempo por cuestiones familiares, por lo que me vi un poco apresurada y presionada para llevar a cabo las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3601088" y="2378615"/>
            <a:ext cx="245609" cy="2492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543464" y="210147"/>
            <a:ext cx="2322738" cy="369332"/>
          </a:xfrm>
          <a:prstGeom prst="rect">
            <a:avLst/>
          </a:prstGeom>
          <a:noFill/>
        </p:spPr>
        <p:txBody>
          <a:bodyPr wrap="square" rtlCol="0">
            <a:spAutoFit/>
          </a:bodyPr>
          <a:lstStyle/>
          <a:p>
            <a:r>
              <a:rPr lang="es-ES" dirty="0" smtClean="0"/>
              <a:t>16          12          2020</a:t>
            </a:r>
            <a:endParaRPr lang="es-ES" dirty="0"/>
          </a:p>
        </p:txBody>
      </p:sp>
    </p:spTree>
    <p:extLst>
      <p:ext uri="{BB962C8B-B14F-4D97-AF65-F5344CB8AC3E}">
        <p14:creationId xmlns:p14="http://schemas.microsoft.com/office/powerpoint/2010/main" val="3050220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150"/>
              <a:ext cx="406400" cy="523220"/>
              <a:chOff x="325120" y="926363"/>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34894" y="926363"/>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13468" y="674272"/>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_”Ya </a:t>
              </a:r>
              <a:r>
                <a:rPr lang="es-MX" u="sng" dirty="0" smtClean="0"/>
                <a:t>llegó la Navidad”_____________________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latin typeface="Comic Sans MS" panose="030F0702030302020204" pitchFamily="66" charset="0"/>
                  </a:rPr>
                  <a:t>Considero que pude lograr los aprendizajes esperados y respecto al nivel de complejidad, en ocasiones tuve que hacer algunas adecuaciones, aunque mínimas, puesto que las alumnas mostraban algo de dificultad al realizarlas. El tiempo no logré medirlo adecuadamente y considero que fue una de mis áreas de oportunidad.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Durante esta jornada de práctica las niñas lograron alcanzar los aprendizajes esperados y se interesaron por la realización de las actividades. Fue llamativa la situación didáctica para ellas y participaron adecuadamente.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No logré medir el tiempo como debía puesto que las niñas estuvieron conmigo muy poquito tiempo por cuestiones familiares, por lo que me vi un poco apresurada y presionada para llevar a cabo las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4828812" y="2361960"/>
            <a:ext cx="245609" cy="2492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543464" y="210147"/>
            <a:ext cx="2322738" cy="369332"/>
          </a:xfrm>
          <a:prstGeom prst="rect">
            <a:avLst/>
          </a:prstGeom>
          <a:noFill/>
        </p:spPr>
        <p:txBody>
          <a:bodyPr wrap="square" rtlCol="0">
            <a:spAutoFit/>
          </a:bodyPr>
          <a:lstStyle/>
          <a:p>
            <a:r>
              <a:rPr lang="es-ES" dirty="0" smtClean="0"/>
              <a:t>17          12          2020</a:t>
            </a:r>
            <a:endParaRPr lang="es-ES" dirty="0"/>
          </a:p>
        </p:txBody>
      </p:sp>
    </p:spTree>
    <p:extLst>
      <p:ext uri="{BB962C8B-B14F-4D97-AF65-F5344CB8AC3E}">
        <p14:creationId xmlns:p14="http://schemas.microsoft.com/office/powerpoint/2010/main" val="312490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83293"/>
              <a:ext cx="406400" cy="523220"/>
              <a:chOff x="325120" y="940506"/>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38582" y="940506"/>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solidFill>
              <a:srgbClr val="9966FF"/>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407529" y="69910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_”Ya </a:t>
              </a:r>
              <a:r>
                <a:rPr lang="es-MX" u="sng" dirty="0" smtClean="0"/>
                <a:t>llegó la Navidad”_____________________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latin typeface="Comic Sans MS" panose="030F0702030302020204" pitchFamily="66" charset="0"/>
                  </a:rPr>
                  <a:t>Considero que pude lograr los aprendizajes esperados y respecto al nivel de complejidad, en ocasiones tuve que hacer algunas adecuaciones, aunque mínimas, puesto que las alumnas mostraban algo de dificultad al realizarlas. El tiempo no logré medirlo adecuadamente y considero que fue una de mis áreas de oportunidad.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Durante esta jornada de práctica las niñas lograron alcanzar los aprendizajes esperados y se interesaron por la realización de las actividades. Fue llamativa la situación didáctica para ellas y participaron adecuadamente.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No logré medir el tiempo como debía puesto que las niñas estuvieron conmigo muy poquito tiempo por cuestiones familiares, por lo que me vi un poco apresurada y presionada para llevar a cabo las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7174456" y="2349780"/>
            <a:ext cx="245609" cy="2492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543464" y="210147"/>
            <a:ext cx="2322738" cy="369332"/>
          </a:xfrm>
          <a:prstGeom prst="rect">
            <a:avLst/>
          </a:prstGeom>
          <a:noFill/>
        </p:spPr>
        <p:txBody>
          <a:bodyPr wrap="square" rtlCol="0">
            <a:spAutoFit/>
          </a:bodyPr>
          <a:lstStyle/>
          <a:p>
            <a:r>
              <a:rPr lang="es-ES" dirty="0" smtClean="0"/>
              <a:t>18          12          2020</a:t>
            </a:r>
            <a:endParaRPr lang="es-ES" dirty="0"/>
          </a:p>
        </p:txBody>
      </p:sp>
    </p:spTree>
    <p:extLst>
      <p:ext uri="{BB962C8B-B14F-4D97-AF65-F5344CB8AC3E}">
        <p14:creationId xmlns:p14="http://schemas.microsoft.com/office/powerpoint/2010/main" val="194666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4680" y="897147"/>
            <a:ext cx="6707803" cy="8150960"/>
          </a:xfrm>
        </p:spPr>
        <p:txBody>
          <a:bodyPr>
            <a:normAutofit/>
          </a:bodyPr>
          <a:lstStyle/>
          <a:p>
            <a:r>
              <a:rPr lang="es-MX" sz="1400" dirty="0"/>
              <a:t>Ausubel (1983), mediante su teoría, enfatiza la importancia que tiene para los estudiantes la formación intelectual. Dicha situación implica para los docentes un reto, ya que supone para ellos la búsqueda de estrategias de enseñanza-aprendizaje así como actividades de aprendizaje y evaluación que conduzcan a interesar a los alumnos en el aprendizaje del contenido de la materia, lo cual a su vez será el medio por el cual se buscará desarrollar habilidades y valores implícitos en la disciplina estudiada, así como los requeridos para enfrentar un mundo cada vez más complejo</a:t>
            </a:r>
            <a:r>
              <a:rPr lang="es-MX" sz="1400" dirty="0" smtClean="0"/>
              <a:t>.</a:t>
            </a:r>
          </a:p>
          <a:p>
            <a:r>
              <a:rPr lang="es-MX" sz="1400" dirty="0"/>
              <a:t>Enfoqué mis actividades en las necesidades de </a:t>
            </a:r>
            <a:r>
              <a:rPr lang="es-MX" sz="1400" dirty="0" smtClean="0"/>
              <a:t>ambas niñas, </a:t>
            </a:r>
            <a:r>
              <a:rPr lang="es-MX" sz="1400" dirty="0"/>
              <a:t>lo qué les interesa y lo que les gusta tomando en cuenta la edad que </a:t>
            </a:r>
            <a:r>
              <a:rPr lang="es-MX" sz="1400" dirty="0" smtClean="0"/>
              <a:t>tienen así como las fechas tan llamativas que se avecinan.</a:t>
            </a:r>
          </a:p>
          <a:p>
            <a:r>
              <a:rPr lang="es-MX" sz="1400" dirty="0"/>
              <a:t>Ciertamente esta jornada de prácticas docente enriquece mucho mi formación profesional, ya que no se adquiere únicamente con teoría sino también mediante la práctica y la ejecución de esta</a:t>
            </a:r>
            <a:r>
              <a:rPr lang="es-MX" sz="1400" dirty="0" smtClean="0"/>
              <a:t>. A pesar de que estas ultimas dos practicas han sido muy diferentes y ciertamente se me han dificultado un poco por la situación de que no me pueden acompañar mucho tiempo y debo apresurarme para realizar las actividades, voy dándome cuenta de en qué es en lo que necesito mejorar, así como cuáles técnicas podrían ser de apoyo para mi al momento de llegar a las practicas siguientes. </a:t>
            </a:r>
          </a:p>
          <a:p>
            <a:r>
              <a:rPr lang="es-MX" sz="1400" dirty="0"/>
              <a:t>Trabajar con </a:t>
            </a:r>
            <a:r>
              <a:rPr lang="es-MX" sz="1400" dirty="0" smtClean="0"/>
              <a:t>el aprendizaje basado en proyectos </a:t>
            </a:r>
            <a:r>
              <a:rPr lang="es-MX" sz="1400" dirty="0"/>
              <a:t>en Educación </a:t>
            </a:r>
            <a:r>
              <a:rPr lang="es-MX" sz="1400" dirty="0" smtClean="0"/>
              <a:t>Infantil, conlleva </a:t>
            </a:r>
            <a:r>
              <a:rPr lang="es-MX" sz="1400" dirty="0"/>
              <a:t>una reestructuración de las relaciones que se establecen </a:t>
            </a:r>
            <a:r>
              <a:rPr lang="es-MX" sz="1400" dirty="0" smtClean="0"/>
              <a:t>entre todos </a:t>
            </a:r>
            <a:r>
              <a:rPr lang="es-MX" sz="1400" dirty="0"/>
              <a:t>los actores de la comunidad educativa (</a:t>
            </a:r>
            <a:r>
              <a:rPr lang="es-MX" sz="1400" dirty="0" err="1"/>
              <a:t>Cascales</a:t>
            </a:r>
            <a:r>
              <a:rPr lang="es-MX" sz="1400" dirty="0"/>
              <a:t>-Martínez, </a:t>
            </a:r>
            <a:r>
              <a:rPr lang="es-MX" sz="1400" dirty="0" smtClean="0"/>
              <a:t>Carrillo-García </a:t>
            </a:r>
            <a:r>
              <a:rPr lang="es-MX" sz="1400" dirty="0"/>
              <a:t>y Redondo-Rocamora, 2017). En este sentido se puede decir </a:t>
            </a:r>
            <a:r>
              <a:rPr lang="es-MX" sz="1400" dirty="0" smtClean="0"/>
              <a:t>que, según </a:t>
            </a:r>
            <a:r>
              <a:rPr lang="es-MX" sz="1400" dirty="0"/>
              <a:t>apuntan </a:t>
            </a:r>
            <a:r>
              <a:rPr lang="es-MX" sz="1400" dirty="0" err="1"/>
              <a:t>Balongo</a:t>
            </a:r>
            <a:r>
              <a:rPr lang="es-MX" sz="1400" dirty="0"/>
              <a:t> y Mérida (2016), la metodología </a:t>
            </a:r>
            <a:r>
              <a:rPr lang="es-MX" sz="1400" dirty="0" smtClean="0"/>
              <a:t>del aprendizaje basado en proyectos </a:t>
            </a:r>
            <a:r>
              <a:rPr lang="es-MX" sz="1400" dirty="0"/>
              <a:t>utiliza </a:t>
            </a:r>
            <a:r>
              <a:rPr lang="es-MX" sz="1400" dirty="0" smtClean="0"/>
              <a:t>como parte </a:t>
            </a:r>
            <a:r>
              <a:rPr lang="es-MX" sz="1400" dirty="0"/>
              <a:t>esencial del proceso de enseñanza-aprendizaje los conocimientos </a:t>
            </a:r>
            <a:r>
              <a:rPr lang="es-MX" sz="1400" dirty="0" smtClean="0"/>
              <a:t>y experiencia </a:t>
            </a:r>
            <a:r>
              <a:rPr lang="es-MX" sz="1400" dirty="0"/>
              <a:t>profesional de las familias, pues las familias asumen un </a:t>
            </a:r>
            <a:r>
              <a:rPr lang="es-MX" sz="1400" dirty="0" smtClean="0"/>
              <a:t>papel de </a:t>
            </a:r>
            <a:r>
              <a:rPr lang="es-MX" sz="1400" dirty="0" err="1"/>
              <a:t>tutorización</a:t>
            </a:r>
            <a:r>
              <a:rPr lang="es-MX" sz="1400" dirty="0"/>
              <a:t> y acompañamiento en los procesos educativos de sus </a:t>
            </a:r>
            <a:r>
              <a:rPr lang="es-MX" sz="1400" dirty="0" smtClean="0"/>
              <a:t>hijos </a:t>
            </a:r>
            <a:r>
              <a:rPr lang="es-MX" sz="1400" dirty="0"/>
              <a:t>a la vez que se dan en la escuela, consiguiéndose un </a:t>
            </a:r>
            <a:r>
              <a:rPr lang="es-MX" sz="1400" dirty="0" smtClean="0"/>
              <a:t>compromiso elevado </a:t>
            </a:r>
            <a:r>
              <a:rPr lang="es-MX" sz="1400" dirty="0"/>
              <a:t>de las familias, las cuales lo valoran positivamente en la medida </a:t>
            </a:r>
            <a:r>
              <a:rPr lang="es-MX" sz="1400" dirty="0" smtClean="0"/>
              <a:t>que entienden </a:t>
            </a:r>
            <a:r>
              <a:rPr lang="es-MX" sz="1400" dirty="0"/>
              <a:t>que el </a:t>
            </a:r>
            <a:r>
              <a:rPr lang="es-MX" sz="1400" dirty="0" smtClean="0"/>
              <a:t>aprendizaje basado en proyectos </a:t>
            </a:r>
            <a:r>
              <a:rPr lang="es-MX" sz="1400" dirty="0"/>
              <a:t>es una metodología que “escucha” al alumnado, </a:t>
            </a:r>
            <a:r>
              <a:rPr lang="es-MX" sz="1400" dirty="0" smtClean="0"/>
              <a:t>en relación </a:t>
            </a:r>
            <a:r>
              <a:rPr lang="es-MX" sz="1400" dirty="0"/>
              <a:t>a la atención individualizada que se le da</a:t>
            </a:r>
            <a:r>
              <a:rPr lang="es-MX" sz="1400" dirty="0" smtClean="0"/>
              <a:t>. </a:t>
            </a:r>
          </a:p>
          <a:p>
            <a:r>
              <a:rPr lang="es-MX" sz="1400" dirty="0" smtClean="0"/>
              <a:t>Es por esto que concluyo que fue de gran importancia incluir los talleres en esta jornada de práctica enlazándolos con un aprendizaje esperado de los campos de formación académica, ya que de esta manera también logramos fomentar la socialización en los niños de edad temprana y logran alcanzar los aprendizajes esperados al mismo tiempo que se divierten y ponen en práctica diversas habilidades motrices. </a:t>
            </a:r>
          </a:p>
          <a:p>
            <a:endParaRPr lang="es-MX" sz="1400" dirty="0"/>
          </a:p>
          <a:p>
            <a:endParaRPr lang="es-MX" sz="1400" dirty="0" smtClean="0"/>
          </a:p>
          <a:p>
            <a:endParaRPr lang="es-MX" sz="1400" dirty="0"/>
          </a:p>
          <a:p>
            <a:endParaRPr lang="es-MX" sz="1400" dirty="0" smtClean="0"/>
          </a:p>
          <a:p>
            <a:endParaRPr lang="es-MX" sz="1400" dirty="0" smtClean="0"/>
          </a:p>
        </p:txBody>
      </p:sp>
    </p:spTree>
    <p:extLst>
      <p:ext uri="{BB962C8B-B14F-4D97-AF65-F5344CB8AC3E}">
        <p14:creationId xmlns:p14="http://schemas.microsoft.com/office/powerpoint/2010/main" val="3766193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Referencias Bibliográficas. </a:t>
            </a:r>
            <a:endParaRPr lang="es-ES" dirty="0"/>
          </a:p>
        </p:txBody>
      </p:sp>
      <p:sp>
        <p:nvSpPr>
          <p:cNvPr id="3" name="Marcador de contenido 2"/>
          <p:cNvSpPr>
            <a:spLocks noGrp="1"/>
          </p:cNvSpPr>
          <p:nvPr>
            <p:ph idx="1"/>
          </p:nvPr>
        </p:nvSpPr>
        <p:spPr/>
        <p:txBody>
          <a:bodyPr/>
          <a:lstStyle/>
          <a:p>
            <a:r>
              <a:rPr lang="es-MX" sz="1400" dirty="0" smtClean="0"/>
              <a:t>AUSUBEL</a:t>
            </a:r>
            <a:r>
              <a:rPr lang="es-MX" sz="1400" dirty="0"/>
              <a:t>, NOVAK y HANESIAN (1983) Psicología Educativa: Un punto de vista cognoscitivo .2° </a:t>
            </a:r>
            <a:r>
              <a:rPr lang="es-MX" sz="1400" dirty="0" err="1"/>
              <a:t>Ed.TRILLAS</a:t>
            </a:r>
            <a:r>
              <a:rPr lang="es-MX" sz="1400" dirty="0"/>
              <a:t> México</a:t>
            </a:r>
            <a:r>
              <a:rPr lang="es-MX" sz="1400" dirty="0" smtClean="0"/>
              <a:t>.</a:t>
            </a:r>
          </a:p>
          <a:p>
            <a:endParaRPr lang="es-MX" sz="1400" dirty="0"/>
          </a:p>
          <a:p>
            <a:r>
              <a:rPr lang="es-MX" sz="1400" dirty="0" err="1"/>
              <a:t>Cascales</a:t>
            </a:r>
            <a:r>
              <a:rPr lang="es-MX" sz="1400" dirty="0"/>
              <a:t>-Martínez, A., Carrillo-García, M. E., y Redondo-Rocamora, A. M. (2017). ABP y </a:t>
            </a:r>
            <a:r>
              <a:rPr lang="es-MX" sz="1400" dirty="0" smtClean="0"/>
              <a:t>Tecnología en </a:t>
            </a:r>
            <a:r>
              <a:rPr lang="es-MX" sz="1400" dirty="0"/>
              <a:t>Educación Infantil. Píxel-Bit. Revista de Medios y Educación, (50), 201-210.</a:t>
            </a:r>
            <a:endParaRPr lang="es-MX" sz="1400" dirty="0" smtClean="0"/>
          </a:p>
          <a:p>
            <a:endParaRPr lang="es-ES" dirty="0"/>
          </a:p>
        </p:txBody>
      </p:sp>
    </p:spTree>
    <p:extLst>
      <p:ext uri="{BB962C8B-B14F-4D97-AF65-F5344CB8AC3E}">
        <p14:creationId xmlns:p14="http://schemas.microsoft.com/office/powerpoint/2010/main" val="3697035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TotalTime>
  <Words>1942</Words>
  <Application>Microsoft Office PowerPoint</Application>
  <PresentationFormat>Personalizado</PresentationFormat>
  <Paragraphs>277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Cesar Alonso</cp:lastModifiedBy>
  <cp:revision>24</cp:revision>
  <dcterms:created xsi:type="dcterms:W3CDTF">2020-11-09T23:20:30Z</dcterms:created>
  <dcterms:modified xsi:type="dcterms:W3CDTF">2020-12-22T02:51:39Z</dcterms:modified>
</cp:coreProperties>
</file>