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4" d="100"/>
          <a:sy n="34" d="100"/>
        </p:scale>
        <p:origin x="-1782" y="-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615D2-6A6A-46C7-A0FA-737AE1F2B4DD}" type="datetimeFigureOut">
              <a:rPr lang="es-ES" smtClean="0"/>
              <a:t>12/01/2021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A7DCA-1004-4F96-81C9-4D30A9015FD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9605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615D2-6A6A-46C7-A0FA-737AE1F2B4DD}" type="datetimeFigureOut">
              <a:rPr lang="es-ES" smtClean="0"/>
              <a:t>12/01/2021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A7DCA-1004-4F96-81C9-4D30A9015FD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1545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615D2-6A6A-46C7-A0FA-737AE1F2B4DD}" type="datetimeFigureOut">
              <a:rPr lang="es-ES" smtClean="0"/>
              <a:t>12/01/2021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A7DCA-1004-4F96-81C9-4D30A9015FD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9861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615D2-6A6A-46C7-A0FA-737AE1F2B4DD}" type="datetimeFigureOut">
              <a:rPr lang="es-ES" smtClean="0"/>
              <a:t>12/01/2021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A7DCA-1004-4F96-81C9-4D30A9015FD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6748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615D2-6A6A-46C7-A0FA-737AE1F2B4DD}" type="datetimeFigureOut">
              <a:rPr lang="es-ES" smtClean="0"/>
              <a:t>12/01/2021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A7DCA-1004-4F96-81C9-4D30A9015FD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3913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615D2-6A6A-46C7-A0FA-737AE1F2B4DD}" type="datetimeFigureOut">
              <a:rPr lang="es-ES" smtClean="0"/>
              <a:t>12/01/2021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A7DCA-1004-4F96-81C9-4D30A9015FD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2576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615D2-6A6A-46C7-A0FA-737AE1F2B4DD}" type="datetimeFigureOut">
              <a:rPr lang="es-ES" smtClean="0"/>
              <a:t>12/01/2021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A7DCA-1004-4F96-81C9-4D30A9015FD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9057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615D2-6A6A-46C7-A0FA-737AE1F2B4DD}" type="datetimeFigureOut">
              <a:rPr lang="es-ES" smtClean="0"/>
              <a:t>12/01/2021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A7DCA-1004-4F96-81C9-4D30A9015FD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9434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615D2-6A6A-46C7-A0FA-737AE1F2B4DD}" type="datetimeFigureOut">
              <a:rPr lang="es-ES" smtClean="0"/>
              <a:t>12/01/2021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A7DCA-1004-4F96-81C9-4D30A9015FD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7576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615D2-6A6A-46C7-A0FA-737AE1F2B4DD}" type="datetimeFigureOut">
              <a:rPr lang="es-ES" smtClean="0"/>
              <a:t>12/01/2021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A7DCA-1004-4F96-81C9-4D30A9015FD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7764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615D2-6A6A-46C7-A0FA-737AE1F2B4DD}" type="datetimeFigureOut">
              <a:rPr lang="es-ES" smtClean="0"/>
              <a:t>12/01/2021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A7DCA-1004-4F96-81C9-4D30A9015FD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8917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615D2-6A6A-46C7-A0FA-737AE1F2B4DD}" type="datetimeFigureOut">
              <a:rPr lang="es-ES" smtClean="0"/>
              <a:t>12/01/2021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A7DCA-1004-4F96-81C9-4D30A9015FD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5096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32A24532-4227-42D5-B23A-89AB9DE231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96" y="276715"/>
            <a:ext cx="7105707" cy="2021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2095" tIns="41047" rIns="82095" bIns="41047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82094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2200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ESCUELA NORMAL DE EDUCACION PREESCOLAR</a:t>
            </a:r>
            <a:endParaRPr lang="es-ES" altLang="es-E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820948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altLang="es-ES" sz="2200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ctr" defTabSz="82094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22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Licenciatura en educación preescolar</a:t>
            </a:r>
          </a:p>
          <a:p>
            <a:pPr algn="ctr" defTabSz="820948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altLang="es-E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82094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2200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Ciclo escolar 2020 – 2021</a:t>
            </a:r>
            <a:endParaRPr lang="es-ES" altLang="es-E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820948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altLang="es-ES" sz="1600" dirty="0">
              <a:latin typeface="Arial" panose="020B0604020202020204" pitchFamily="34" charset="0"/>
            </a:endParaRPr>
          </a:p>
        </p:txBody>
      </p:sp>
      <p:pic>
        <p:nvPicPr>
          <p:cNvPr id="2052" name="Imagen 1">
            <a:extLst>
              <a:ext uri="{FF2B5EF4-FFF2-40B4-BE49-F238E27FC236}">
                <a16:creationId xmlns:a16="http://schemas.microsoft.com/office/drawing/2014/main" xmlns="" id="{69D3CDD8-2306-4A0C-A63C-F7F3F79B1C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7906" y="2264068"/>
            <a:ext cx="1652702" cy="1474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D727ECDC-48FB-4457-911A-B20D06F2DA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574" y="3345081"/>
            <a:ext cx="6849354" cy="5869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2095" tIns="41047" rIns="82095" bIns="41047" numCol="1" anchor="ctr" anchorCtr="0" compatLnSpc="1">
            <a:prstTxWarp prst="textNoShape">
              <a:avLst/>
            </a:prstTxWarp>
            <a:spAutoFit/>
          </a:bodyPr>
          <a:lstStyle/>
          <a:p>
            <a:pPr defTabSz="82094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1100" dirty="0"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/>
            </a:r>
            <a:br>
              <a:rPr lang="es-ES" altLang="es-ES" sz="1100" dirty="0"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r>
              <a:rPr lang="es-ES" altLang="es-ES" sz="1100" dirty="0"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/>
            </a:r>
            <a:br>
              <a:rPr lang="es-ES" altLang="es-ES" sz="1100" dirty="0"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endParaRPr lang="es-ES" altLang="es-ES" sz="800" dirty="0"/>
          </a:p>
          <a:p>
            <a:pPr algn="ctr" defTabSz="82094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2200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Innovación y trabajo docente </a:t>
            </a:r>
          </a:p>
          <a:p>
            <a:pPr algn="ctr" defTabSz="82094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2200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s-ES" altLang="es-E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82094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22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Maestra : Dolores Patricia Segovia Gómez </a:t>
            </a:r>
          </a:p>
          <a:p>
            <a:pPr algn="ctr" defTabSz="820948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altLang="es-ES" sz="2200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ctr" defTabSz="82094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2200" b="1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“Diario de campo”</a:t>
            </a:r>
          </a:p>
          <a:p>
            <a:pPr algn="ctr" defTabSz="820948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altLang="es-ES" sz="2200" b="1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ctr" defTabSz="82094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22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Briseida Guadalupe Medrano Gallegos</a:t>
            </a:r>
          </a:p>
          <a:p>
            <a:pPr algn="ctr" defTabSz="82094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22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ES" altLang="es-E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82094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22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Tercer año Semestre: 5to Sección Numero de lista:11</a:t>
            </a:r>
          </a:p>
          <a:p>
            <a:pPr algn="ctr" defTabSz="820948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altLang="es-E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820948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altLang="es-E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820948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altLang="es-E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820948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altLang="es-E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82094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22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12 de enero del 2021</a:t>
            </a:r>
            <a:endParaRPr lang="es-ES" altLang="es-E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82094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s-ES" sz="22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Saltillo, Coahuila </a:t>
            </a:r>
            <a:endParaRPr lang="es-ES" altLang="es-E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820948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altLang="es-ES" sz="1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728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xmlns="" id="{BA74D494-408A-4E9A-8CBA-796030CBE8BE}"/>
              </a:ext>
            </a:extLst>
          </p:cNvPr>
          <p:cNvGrpSpPr/>
          <p:nvPr/>
        </p:nvGrpSpPr>
        <p:grpSpPr>
          <a:xfrm>
            <a:off x="-53008" y="92542"/>
            <a:ext cx="7232792" cy="8927002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xmlns="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xmlns="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xmlns="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xmlns="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33943" cy="524097"/>
              <a:chOff x="325120" y="927110"/>
              <a:chExt cx="433943" cy="524097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xmlns="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xmlns="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409379" cy="5240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5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xmlns="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xmlns="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31176" cy="5240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5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xmlns="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xmlns="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31176" cy="5240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5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xmlns="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xmlns="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5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xmlns="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xmlns="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45736" cy="5240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5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xmlns="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xmlns="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xmlns="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xmlns="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xmlns="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xmlns="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xmlns="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13186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_____________________________________________</a:t>
              </a:r>
            </a:p>
            <a:p>
              <a:r>
                <a:rPr lang="es-MX" dirty="0"/>
                <a:t>__________________________________________________________________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xmlns="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xmlns="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xmlns="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34923"/>
              <a:chOff x="-75901" y="2156819"/>
              <a:chExt cx="7381107" cy="634923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xmlns="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xmlns="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xmlns="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9768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3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3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xmlns="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xmlns="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xmlns="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9768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3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3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xmlns="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5"/>
                <a:ext cx="1443895" cy="634917"/>
                <a:chOff x="-204663" y="2121401"/>
                <a:chExt cx="1892685" cy="701435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xmlns="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xmlns="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7239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0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3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xmlns="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xmlns="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xmlns="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548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3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xmlns="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7299"/>
                <a:chOff x="-177539" y="2121399"/>
                <a:chExt cx="1892685" cy="626734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xmlns="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xmlns="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9768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3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3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xmlns="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xmlns="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xmlns="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8561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0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3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xmlns="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xmlns="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4057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xmlns="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xmlns="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xmlns="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xmlns="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xmlns="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21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3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xmlns="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21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3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xmlns="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21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300" dirty="0">
                    <a:latin typeface="Comic Sans MS" panose="030F0702030302020204" pitchFamily="66" charset="0"/>
                  </a:rPr>
                  <a:t>Regular</a:t>
                </a:r>
                <a:endParaRPr lang="es-MX" sz="10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xmlns="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21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300" dirty="0">
                    <a:latin typeface="Comic Sans MS" panose="030F0702030302020204" pitchFamily="66" charset="0"/>
                  </a:rPr>
                  <a:t>Mala</a:t>
                </a:r>
                <a:endParaRPr lang="es-MX" sz="13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xmlns="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64848"/>
              <a:chOff x="-104586" y="3258293"/>
              <a:chExt cx="7866108" cy="1864848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xmlns="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xmlns="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xmlns="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xmlns="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504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3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1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300" dirty="0">
                  <a:latin typeface="Comic Sans MS" panose="030F0702030302020204" pitchFamily="66" charset="0"/>
                </a:endParaRPr>
              </a:p>
              <a:p>
                <a:r>
                  <a:rPr lang="es-MX" sz="13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1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1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1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1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1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3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xmlns="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xmlns="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xmlns="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xmlns="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xmlns="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xmlns="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xmlns="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2874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100" dirty="0">
                    <a:latin typeface="Comic Sans MS" panose="030F0702030302020204" pitchFamily="66" charset="0"/>
                  </a:rPr>
                  <a:t>Observaciones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xmlns="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594436"/>
              <a:chOff x="-106905" y="4811173"/>
              <a:chExt cx="8142075" cy="1594436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xmlns="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xmlns="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xmlns="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xmlns="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2172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1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1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3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1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1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1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xmlns="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733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1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1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xmlns="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xmlns="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xmlns="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xmlns="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xmlns="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xmlns="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xmlns="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xmlns="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xmlns="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xmlns="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xmlns="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xmlns="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xmlns="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xmlns="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xmlns="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xmlns="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xmlns="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xmlns="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xmlns="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xmlns="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xmlns="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xmlns="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xmlns="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xmlns="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4032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1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1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3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1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1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1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1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1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xmlns="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xmlns="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733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1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1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xmlns="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xmlns="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xmlns="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xmlns="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xmlns="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xmlns="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xmlns="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xmlns="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xmlns="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xmlns="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xmlns="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xmlns="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xmlns="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xmlns="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xmlns="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xmlns="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xmlns="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xmlns="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xmlns="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xmlns="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xmlns="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874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1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xmlns="" id="{85E2E26E-9342-4297-B7CB-788C1192AFE7}"/>
                </a:ext>
              </a:extLst>
            </p:cNvPr>
            <p:cNvSpPr txBox="1"/>
            <p:nvPr/>
          </p:nvSpPr>
          <p:spPr>
            <a:xfrm>
              <a:off x="-40004" y="8639130"/>
              <a:ext cx="3901420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4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Se realización de cartas y señalamientos con dibujos, reconocieron las partes de la carta, </a:t>
              </a:r>
              <a:endParaRPr lang="es-MX" sz="1400" dirty="0">
                <a:solidFill>
                  <a:schemeClr val="bg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xmlns="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xmlns="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874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1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xmlns="" id="{8EA301CD-1810-4DA1-96E7-490B3EEE9E43}"/>
                </a:ext>
              </a:extLst>
            </p:cNvPr>
            <p:cNvSpPr txBox="1"/>
            <p:nvPr/>
          </p:nvSpPr>
          <p:spPr>
            <a:xfrm>
              <a:off x="3860286" y="8808407"/>
              <a:ext cx="3901420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4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Falta de organización de participación y de material.</a:t>
              </a:r>
              <a:endParaRPr lang="es-MX" sz="1400" dirty="0">
                <a:solidFill>
                  <a:schemeClr val="bg1"/>
                </a:solidFill>
                <a:latin typeface="Comic Sans MS" panose="030F0702030302020204" pitchFamily="66" charset="0"/>
              </a:endParaRP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xmlns="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7418" y="52270"/>
            <a:ext cx="562456" cy="1105783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503433" y="191284"/>
            <a:ext cx="479735" cy="359895"/>
          </a:xfrm>
          <a:prstGeom prst="rect">
            <a:avLst/>
          </a:prstGeom>
          <a:noFill/>
        </p:spPr>
        <p:txBody>
          <a:bodyPr wrap="square" lIns="82095" tIns="41047" rIns="82095" bIns="41047" rtlCol="0">
            <a:spAutoFit/>
          </a:bodyPr>
          <a:lstStyle/>
          <a:p>
            <a:r>
              <a:rPr lang="es-ES_tradnl" dirty="0" smtClean="0"/>
              <a:t>17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1210057" y="217403"/>
            <a:ext cx="474828" cy="359895"/>
          </a:xfrm>
          <a:prstGeom prst="rect">
            <a:avLst/>
          </a:prstGeom>
          <a:noFill/>
        </p:spPr>
        <p:txBody>
          <a:bodyPr wrap="square" lIns="82095" tIns="41047" rIns="82095" bIns="41047" rtlCol="0">
            <a:spAutoFit/>
          </a:bodyPr>
          <a:lstStyle/>
          <a:p>
            <a:r>
              <a:rPr lang="es-ES_tradnl" dirty="0" smtClean="0"/>
              <a:t>Dic</a:t>
            </a:r>
            <a:endParaRPr lang="es-ES" dirty="0"/>
          </a:p>
        </p:txBody>
      </p:sp>
      <p:sp>
        <p:nvSpPr>
          <p:cNvPr id="14" name="13 CuadroTexto"/>
          <p:cNvSpPr txBox="1"/>
          <p:nvPr/>
        </p:nvSpPr>
        <p:spPr>
          <a:xfrm>
            <a:off x="1882297" y="217403"/>
            <a:ext cx="599251" cy="636894"/>
          </a:xfrm>
          <a:prstGeom prst="rect">
            <a:avLst/>
          </a:prstGeom>
          <a:noFill/>
        </p:spPr>
        <p:txBody>
          <a:bodyPr wrap="square" lIns="82095" tIns="41047" rIns="82095" bIns="41047" rtlCol="0">
            <a:spAutoFit/>
          </a:bodyPr>
          <a:lstStyle/>
          <a:p>
            <a:r>
              <a:rPr lang="es-ES_tradnl" dirty="0" smtClean="0"/>
              <a:t>2020</a:t>
            </a:r>
            <a:endParaRPr lang="es-ES" dirty="0"/>
          </a:p>
        </p:txBody>
      </p:sp>
      <p:cxnSp>
        <p:nvCxnSpPr>
          <p:cNvPr id="20" name="19 Conector recto"/>
          <p:cNvCxnSpPr/>
          <p:nvPr/>
        </p:nvCxnSpPr>
        <p:spPr>
          <a:xfrm flipV="1">
            <a:off x="1744227" y="698436"/>
            <a:ext cx="239685" cy="28970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CuadroTexto"/>
          <p:cNvSpPr txBox="1"/>
          <p:nvPr/>
        </p:nvSpPr>
        <p:spPr>
          <a:xfrm>
            <a:off x="2181922" y="1009359"/>
            <a:ext cx="4631408" cy="636894"/>
          </a:xfrm>
          <a:prstGeom prst="rect">
            <a:avLst/>
          </a:prstGeom>
          <a:noFill/>
        </p:spPr>
        <p:txBody>
          <a:bodyPr wrap="square" lIns="82095" tIns="41047" rIns="82095" bIns="41047" rtlCol="0">
            <a:spAutoFit/>
          </a:bodyPr>
          <a:lstStyle/>
          <a:p>
            <a:r>
              <a:rPr lang="es-MX" dirty="0"/>
              <a:t>Interpreta instructivos, cartas, recados y señalamientos</a:t>
            </a:r>
            <a:endParaRPr lang="es-ES" dirty="0"/>
          </a:p>
        </p:txBody>
      </p:sp>
      <p:cxnSp>
        <p:nvCxnSpPr>
          <p:cNvPr id="31" name="30 Conector recto"/>
          <p:cNvCxnSpPr/>
          <p:nvPr/>
        </p:nvCxnSpPr>
        <p:spPr>
          <a:xfrm>
            <a:off x="410606" y="2598663"/>
            <a:ext cx="875994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153 Conector recto"/>
          <p:cNvCxnSpPr/>
          <p:nvPr/>
        </p:nvCxnSpPr>
        <p:spPr>
          <a:xfrm>
            <a:off x="3463275" y="3169560"/>
            <a:ext cx="71604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155 Elipse"/>
          <p:cNvSpPr/>
          <p:nvPr/>
        </p:nvSpPr>
        <p:spPr>
          <a:xfrm>
            <a:off x="4046371" y="5456162"/>
            <a:ext cx="110576" cy="1360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095" tIns="41047" rIns="82095" bIns="41047" spcCol="0" rtlCol="0" anchor="ctr"/>
          <a:lstStyle/>
          <a:p>
            <a:pPr algn="ctr"/>
            <a:endParaRPr lang="es-ES"/>
          </a:p>
        </p:txBody>
      </p:sp>
      <p:sp>
        <p:nvSpPr>
          <p:cNvPr id="157" name="156 Elipse"/>
          <p:cNvSpPr/>
          <p:nvPr/>
        </p:nvSpPr>
        <p:spPr>
          <a:xfrm>
            <a:off x="4044580" y="5641496"/>
            <a:ext cx="110576" cy="1360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095" tIns="41047" rIns="82095" bIns="41047" spcCol="0" rtlCol="0" anchor="ctr"/>
          <a:lstStyle/>
          <a:p>
            <a:pPr algn="ctr"/>
            <a:endParaRPr lang="es-ES"/>
          </a:p>
        </p:txBody>
      </p:sp>
      <p:sp>
        <p:nvSpPr>
          <p:cNvPr id="158" name="157 Elipse"/>
          <p:cNvSpPr/>
          <p:nvPr/>
        </p:nvSpPr>
        <p:spPr>
          <a:xfrm>
            <a:off x="4049318" y="5803602"/>
            <a:ext cx="110576" cy="1360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095" tIns="41047" rIns="82095" bIns="41047" spcCol="0" rtlCol="0" anchor="ctr"/>
          <a:lstStyle/>
          <a:p>
            <a:pPr algn="ctr"/>
            <a:endParaRPr lang="es-ES"/>
          </a:p>
        </p:txBody>
      </p:sp>
      <p:sp>
        <p:nvSpPr>
          <p:cNvPr id="159" name="158 Elipse"/>
          <p:cNvSpPr/>
          <p:nvPr/>
        </p:nvSpPr>
        <p:spPr>
          <a:xfrm>
            <a:off x="4063560" y="5975694"/>
            <a:ext cx="110576" cy="1360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095" tIns="41047" rIns="82095" bIns="41047" spcCol="0" rtlCol="0" anchor="ctr"/>
          <a:lstStyle/>
          <a:p>
            <a:pPr algn="ctr"/>
            <a:endParaRPr lang="es-ES"/>
          </a:p>
        </p:txBody>
      </p:sp>
      <p:sp>
        <p:nvSpPr>
          <p:cNvPr id="160" name="159 Elipse"/>
          <p:cNvSpPr/>
          <p:nvPr/>
        </p:nvSpPr>
        <p:spPr>
          <a:xfrm>
            <a:off x="5467460" y="6656925"/>
            <a:ext cx="110576" cy="1360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095" tIns="41047" rIns="82095" bIns="41047" spcCol="0" rtlCol="0" anchor="ctr"/>
          <a:lstStyle/>
          <a:p>
            <a:pPr algn="ctr"/>
            <a:endParaRPr lang="es-ES"/>
          </a:p>
        </p:txBody>
      </p:sp>
      <p:sp>
        <p:nvSpPr>
          <p:cNvPr id="162" name="161 Elipse"/>
          <p:cNvSpPr/>
          <p:nvPr/>
        </p:nvSpPr>
        <p:spPr>
          <a:xfrm>
            <a:off x="5467895" y="6832377"/>
            <a:ext cx="110576" cy="1360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095" tIns="41047" rIns="82095" bIns="41047" spcCol="0" rtlCol="0" anchor="ctr"/>
          <a:lstStyle/>
          <a:p>
            <a:pPr algn="ctr"/>
            <a:endParaRPr lang="es-ES"/>
          </a:p>
        </p:txBody>
      </p:sp>
      <p:sp>
        <p:nvSpPr>
          <p:cNvPr id="163" name="162 Elipse"/>
          <p:cNvSpPr/>
          <p:nvPr/>
        </p:nvSpPr>
        <p:spPr>
          <a:xfrm>
            <a:off x="5460552" y="7022818"/>
            <a:ext cx="110576" cy="1360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095" tIns="41047" rIns="82095" bIns="41047" spcCol="0" rtlCol="0" anchor="ctr"/>
          <a:lstStyle/>
          <a:p>
            <a:pPr algn="ctr"/>
            <a:endParaRPr lang="es-ES"/>
          </a:p>
        </p:txBody>
      </p:sp>
      <p:sp>
        <p:nvSpPr>
          <p:cNvPr id="164" name="163 Elipse"/>
          <p:cNvSpPr/>
          <p:nvPr/>
        </p:nvSpPr>
        <p:spPr>
          <a:xfrm>
            <a:off x="5448901" y="7174907"/>
            <a:ext cx="110576" cy="1360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095" tIns="41047" rIns="82095" bIns="41047" spcCol="0" rtlCol="0" anchor="ctr"/>
          <a:lstStyle/>
          <a:p>
            <a:pPr algn="ctr"/>
            <a:endParaRPr lang="es-ES"/>
          </a:p>
        </p:txBody>
      </p:sp>
      <p:sp>
        <p:nvSpPr>
          <p:cNvPr id="167" name="166 Elipse"/>
          <p:cNvSpPr/>
          <p:nvPr/>
        </p:nvSpPr>
        <p:spPr>
          <a:xfrm>
            <a:off x="5476396" y="7317128"/>
            <a:ext cx="110576" cy="1360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095" tIns="41047" rIns="82095" bIns="41047" spcCol="0" rtlCol="0" anchor="ctr"/>
          <a:lstStyle/>
          <a:p>
            <a:pPr algn="ctr"/>
            <a:endParaRPr lang="es-ES"/>
          </a:p>
        </p:txBody>
      </p:sp>
      <p:sp>
        <p:nvSpPr>
          <p:cNvPr id="188" name="187 Elipse"/>
          <p:cNvSpPr/>
          <p:nvPr/>
        </p:nvSpPr>
        <p:spPr>
          <a:xfrm>
            <a:off x="5485141" y="7535855"/>
            <a:ext cx="110576" cy="1360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095" tIns="41047" rIns="82095" bIns="41047" spcCol="0" rtlCol="0" anchor="ctr"/>
          <a:lstStyle/>
          <a:p>
            <a:pPr algn="ctr"/>
            <a:endParaRPr lang="es-ES"/>
          </a:p>
        </p:txBody>
      </p:sp>
      <p:sp>
        <p:nvSpPr>
          <p:cNvPr id="3" name="2 Rectángulo"/>
          <p:cNvSpPr/>
          <p:nvPr/>
        </p:nvSpPr>
        <p:spPr>
          <a:xfrm>
            <a:off x="3141384" y="3787869"/>
            <a:ext cx="3733511" cy="854460"/>
          </a:xfrm>
          <a:prstGeom prst="rect">
            <a:avLst/>
          </a:prstGeom>
        </p:spPr>
        <p:txBody>
          <a:bodyPr wrap="square" lIns="82095" tIns="41047" rIns="82095" bIns="41047">
            <a:spAutoFit/>
          </a:bodyPr>
          <a:lstStyle/>
          <a:p>
            <a:pPr algn="just"/>
            <a:r>
              <a:rPr lang="es-ES_tradnl" sz="1000" dirty="0">
                <a:latin typeface="Comic Sans MS" pitchFamily="66" charset="0"/>
              </a:rPr>
              <a:t>El nivel de complejidad fue adecuado a la edad del las alumnas, así que pudieron realizar las actividades y obtener un aprendizaje adecuado. </a:t>
            </a:r>
            <a:r>
              <a:rPr lang="es-ES" sz="1000" dirty="0">
                <a:latin typeface="Comic Sans MS" pitchFamily="66" charset="0"/>
              </a:rPr>
              <a:t>Según la </a:t>
            </a:r>
            <a:r>
              <a:rPr lang="es-ES" sz="1000" dirty="0">
                <a:latin typeface="Comic Sans MS" pitchFamily="66" charset="0"/>
              </a:rPr>
              <a:t>Teoría del Aprendizaje de </a:t>
            </a:r>
            <a:r>
              <a:rPr lang="es-ES" sz="1000" b="1" dirty="0">
                <a:latin typeface="Comic Sans MS" pitchFamily="66" charset="0"/>
              </a:rPr>
              <a:t>Piaget</a:t>
            </a:r>
            <a:r>
              <a:rPr lang="es-ES" sz="1000" dirty="0">
                <a:latin typeface="Comic Sans MS" pitchFamily="66" charset="0"/>
              </a:rPr>
              <a:t>, el aprendizaje es un proceso que sólo tiene sentido ante situaciones </a:t>
            </a:r>
            <a:r>
              <a:rPr lang="es-ES" sz="1000" dirty="0">
                <a:latin typeface="Comic Sans MS" pitchFamily="66" charset="0"/>
              </a:rPr>
              <a:t>de cambio</a:t>
            </a:r>
            <a:endParaRPr lang="es-ES" sz="1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8684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233</Words>
  <Application>Microsoft Office PowerPoint</Application>
  <PresentationFormat>Presentación en pantalla (4:3)</PresentationFormat>
  <Paragraphs>77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MQ</dc:creator>
  <cp:lastModifiedBy>MQ</cp:lastModifiedBy>
  <cp:revision>3</cp:revision>
  <dcterms:created xsi:type="dcterms:W3CDTF">2021-01-12T22:10:25Z</dcterms:created>
  <dcterms:modified xsi:type="dcterms:W3CDTF">2021-01-12T22:13:41Z</dcterms:modified>
</cp:coreProperties>
</file>