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522" y="34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9227-2263-488E-B061-35CEB927640B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D5A5-F9B4-462E-B686-D4F02D708E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35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9227-2263-488E-B061-35CEB927640B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D5A5-F9B4-462E-B686-D4F02D708E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5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9227-2263-488E-B061-35CEB927640B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D5A5-F9B4-462E-B686-D4F02D708E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30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9227-2263-488E-B061-35CEB927640B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D5A5-F9B4-462E-B686-D4F02D708E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47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9227-2263-488E-B061-35CEB927640B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D5A5-F9B4-462E-B686-D4F02D708E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26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9227-2263-488E-B061-35CEB927640B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D5A5-F9B4-462E-B686-D4F02D708E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355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9227-2263-488E-B061-35CEB927640B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D5A5-F9B4-462E-B686-D4F02D708E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6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9227-2263-488E-B061-35CEB927640B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D5A5-F9B4-462E-B686-D4F02D708E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44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9227-2263-488E-B061-35CEB927640B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D5A5-F9B4-462E-B686-D4F02D708E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20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9227-2263-488E-B061-35CEB927640B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D5A5-F9B4-462E-B686-D4F02D708E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72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9227-2263-488E-B061-35CEB927640B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D5A5-F9B4-462E-B686-D4F02D708E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45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89227-2263-488E-B061-35CEB927640B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4D5A5-F9B4-462E-B686-D4F02D708E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13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99309" y="4433455"/>
            <a:ext cx="3380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Century Gothic" panose="020B0502020202020204" pitchFamily="34" charset="0"/>
              </a:rPr>
              <a:t>Practicante</a:t>
            </a:r>
            <a:endParaRPr lang="es-MX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22171" y="71295"/>
            <a:ext cx="3785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D</a:t>
            </a:r>
            <a:r>
              <a:rPr lang="es-MX" sz="3200" b="1" dirty="0" smtClean="0">
                <a:solidFill>
                  <a:srgbClr val="00B0F0"/>
                </a:solidFill>
                <a:latin typeface="Ink Free" panose="03080402000500000000" pitchFamily="66" charset="0"/>
              </a:rPr>
              <a:t>i</a:t>
            </a:r>
            <a:r>
              <a:rPr lang="es-MX" sz="3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a</a:t>
            </a:r>
            <a:r>
              <a:rPr lang="es-MX" sz="32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r</a:t>
            </a:r>
            <a:r>
              <a:rPr lang="es-MX" sz="3200" b="1" dirty="0" smtClean="0">
                <a:solidFill>
                  <a:schemeClr val="accent4"/>
                </a:solidFill>
                <a:latin typeface="Ink Free" panose="03080402000500000000" pitchFamily="66" charset="0"/>
              </a:rPr>
              <a:t>i</a:t>
            </a:r>
            <a:r>
              <a:rPr lang="es-MX" sz="3200" b="1" dirty="0" smtClean="0">
                <a:solidFill>
                  <a:srgbClr val="FF6699"/>
                </a:solidFill>
                <a:latin typeface="Ink Free" panose="03080402000500000000" pitchFamily="66" charset="0"/>
              </a:rPr>
              <a:t>o</a:t>
            </a: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 </a:t>
            </a:r>
            <a:r>
              <a:rPr lang="es-MX" sz="3200" b="1" dirty="0" smtClean="0">
                <a:solidFill>
                  <a:srgbClr val="00B0F0"/>
                </a:solidFill>
                <a:latin typeface="Ink Free" panose="03080402000500000000" pitchFamily="66" charset="0"/>
              </a:rPr>
              <a:t>d</a:t>
            </a:r>
            <a:r>
              <a:rPr lang="es-MX" sz="3200" b="1" dirty="0" smtClean="0">
                <a:solidFill>
                  <a:srgbClr val="FFC000"/>
                </a:solidFill>
                <a:latin typeface="Ink Free" panose="03080402000500000000" pitchFamily="66" charset="0"/>
              </a:rPr>
              <a:t>e</a:t>
            </a: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 </a:t>
            </a:r>
            <a:r>
              <a:rPr lang="es-MX" sz="3200" b="1" dirty="0" smtClean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</a:rPr>
              <a:t>l</a:t>
            </a:r>
            <a:r>
              <a:rPr lang="es-MX" sz="32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a</a:t>
            </a: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 </a:t>
            </a:r>
            <a:r>
              <a:rPr lang="es-MX" sz="3200" b="1" dirty="0" smtClean="0">
                <a:solidFill>
                  <a:srgbClr val="66CCFF"/>
                </a:solidFill>
                <a:latin typeface="Ink Free" panose="03080402000500000000" pitchFamily="66" charset="0"/>
              </a:rPr>
              <a:t>a</a:t>
            </a:r>
            <a:r>
              <a:rPr lang="es-MX" sz="3200" b="1" dirty="0" smtClean="0">
                <a:solidFill>
                  <a:srgbClr val="996633"/>
                </a:solidFill>
                <a:latin typeface="Ink Free" panose="03080402000500000000" pitchFamily="66" charset="0"/>
              </a:rPr>
              <a:t>l</a:t>
            </a:r>
            <a:r>
              <a:rPr lang="es-MX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u</a:t>
            </a:r>
            <a:r>
              <a:rPr lang="es-MX" sz="3200" b="1" dirty="0" smtClean="0">
                <a:solidFill>
                  <a:srgbClr val="FF6699"/>
                </a:solidFill>
                <a:latin typeface="Ink Free" panose="03080402000500000000" pitchFamily="66" charset="0"/>
              </a:rPr>
              <a:t>m</a:t>
            </a:r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  <a:latin typeface="Ink Free" panose="03080402000500000000" pitchFamily="66" charset="0"/>
              </a:rPr>
              <a:t>n</a:t>
            </a: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a</a:t>
            </a:r>
            <a:endParaRPr lang="es-MX" sz="3200" b="1" dirty="0">
              <a:solidFill>
                <a:schemeClr val="accent2"/>
              </a:solidFill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" y="584775"/>
            <a:ext cx="6857999" cy="8480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0" y="584775"/>
            <a:ext cx="415636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J.N. María L. Pérez de Arreola</a:t>
            </a:r>
          </a:p>
          <a:p>
            <a:pPr algn="ctr"/>
            <a:r>
              <a:rPr lang="es-MX" sz="1600" b="1" dirty="0" smtClean="0">
                <a:solidFill>
                  <a:srgbClr val="FF6699"/>
                </a:solidFill>
                <a:latin typeface="Century Gothic" panose="020B0502020202020204" pitchFamily="34" charset="0"/>
              </a:rPr>
              <a:t>2° C y 3° Sección B</a:t>
            </a:r>
          </a:p>
          <a:p>
            <a:pPr algn="ctr"/>
            <a:r>
              <a:rPr lang="es-MX" sz="16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Educadora practicante</a:t>
            </a:r>
            <a:r>
              <a:rPr lang="es-MX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r>
              <a:rPr lang="es-MX" sz="16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Jimena Guadalupe Charles H.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017820" y="1123384"/>
            <a:ext cx="270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11</a:t>
            </a:r>
            <a:r>
              <a:rPr lang="es-MX" b="1" dirty="0" smtClean="0">
                <a:latin typeface="Century Gothic" panose="020B0502020202020204" pitchFamily="34" charset="0"/>
              </a:rPr>
              <a:t> </a:t>
            </a:r>
            <a:r>
              <a:rPr lang="es-MX" b="1" dirty="0" smtClean="0">
                <a:latin typeface="Century Gothic" panose="020B0502020202020204" pitchFamily="34" charset="0"/>
              </a:rPr>
              <a:t>de </a:t>
            </a:r>
            <a:r>
              <a:rPr lang="es-MX" b="1" dirty="0" smtClean="0">
                <a:latin typeface="Century Gothic" panose="020B0502020202020204" pitchFamily="34" charset="0"/>
              </a:rPr>
              <a:t>ener</a:t>
            </a:r>
            <a:r>
              <a:rPr lang="es-MX" b="1" dirty="0">
                <a:latin typeface="Century Gothic" panose="020B0502020202020204" pitchFamily="34" charset="0"/>
              </a:rPr>
              <a:t>o</a:t>
            </a:r>
            <a:r>
              <a:rPr lang="es-MX" b="1" dirty="0" smtClean="0">
                <a:latin typeface="Century Gothic" panose="020B0502020202020204" pitchFamily="34" charset="0"/>
              </a:rPr>
              <a:t> </a:t>
            </a:r>
            <a:r>
              <a:rPr lang="es-MX" b="1" dirty="0" smtClean="0">
                <a:latin typeface="Century Gothic" panose="020B0502020202020204" pitchFamily="34" charset="0"/>
              </a:rPr>
              <a:t>de </a:t>
            </a:r>
            <a:r>
              <a:rPr lang="es-MX" b="1" dirty="0" smtClean="0">
                <a:latin typeface="Century Gothic" panose="020B0502020202020204" pitchFamily="34" charset="0"/>
              </a:rPr>
              <a:t>2021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2" name="Estrella de 5 puntas 11"/>
          <p:cNvSpPr/>
          <p:nvPr/>
        </p:nvSpPr>
        <p:spPr>
          <a:xfrm>
            <a:off x="4410174" y="3177306"/>
            <a:ext cx="318652" cy="29094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strella de 5 puntas 12"/>
          <p:cNvSpPr/>
          <p:nvPr/>
        </p:nvSpPr>
        <p:spPr>
          <a:xfrm>
            <a:off x="6159126" y="3177306"/>
            <a:ext cx="318652" cy="29094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299288" y="6588224"/>
            <a:ext cx="6178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200" dirty="0" smtClean="0">
                <a:latin typeface="Century Gothic" panose="020B0502020202020204" pitchFamily="34" charset="0"/>
              </a:rPr>
              <a:t>El día de hoy se tuvo muy poca asistencia, </a:t>
            </a:r>
            <a:r>
              <a:rPr lang="es-MX" sz="1200" dirty="0" smtClean="0">
                <a:latin typeface="Century Gothic" panose="020B0502020202020204" pitchFamily="34" charset="0"/>
              </a:rPr>
              <a:t>algunos padres de familia hicieron de mi conocimiento que presentaron fallas en la señal de internet, derivado a las condiciones climatológicas. </a:t>
            </a:r>
          </a:p>
          <a:p>
            <a:pPr>
              <a:lnSpc>
                <a:spcPct val="150000"/>
              </a:lnSpc>
            </a:pPr>
            <a:r>
              <a:rPr lang="es-MX" sz="1200" dirty="0" smtClean="0">
                <a:latin typeface="Century Gothic" panose="020B0502020202020204" pitchFamily="34" charset="0"/>
              </a:rPr>
              <a:t>En  general me encontré con muchos sentimientos a la vez, emoción y alegría por comenzar una jornada más, por ver nuevamente a los niños y aprender en conjunto, pero también incertidumbre y temor ante los nuevos retos que se presentan. Día a día trataré de confiar en mi trabajo, esforzándome siempre, con el fin de obtener mejores resultados en los alumnos. </a:t>
            </a:r>
            <a:endParaRPr lang="es-MX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924944" y="5644691"/>
            <a:ext cx="3794511" cy="400110"/>
          </a:xfrm>
          <a:prstGeom prst="rect">
            <a:avLst/>
          </a:prstGeom>
          <a:solidFill>
            <a:srgbClr val="E6B8D9"/>
          </a:solidFill>
          <a:ln>
            <a:solidFill>
              <a:srgbClr val="E6B8D9"/>
            </a:solidFill>
          </a:ln>
        </p:spPr>
        <p:txBody>
          <a:bodyPr wrap="square" rtlCol="0">
            <a:spAutoFit/>
          </a:bodyPr>
          <a:lstStyle/>
          <a:p>
            <a:r>
              <a:rPr lang="es-MX" sz="1000" dirty="0"/>
              <a:t>6</a:t>
            </a:r>
            <a:r>
              <a:rPr lang="es-MX" sz="1000" dirty="0" smtClean="0"/>
              <a:t> </a:t>
            </a:r>
            <a:r>
              <a:rPr lang="es-MX" sz="1000" dirty="0" smtClean="0"/>
              <a:t>Alumnos  </a:t>
            </a:r>
            <a:r>
              <a:rPr lang="es-MX" sz="1000" dirty="0" smtClean="0"/>
              <a:t>2º  y </a:t>
            </a:r>
            <a:r>
              <a:rPr lang="es-MX" sz="1000" dirty="0"/>
              <a:t>9</a:t>
            </a:r>
            <a:r>
              <a:rPr lang="es-MX" sz="1000" dirty="0" smtClean="0"/>
              <a:t> </a:t>
            </a:r>
            <a:r>
              <a:rPr lang="es-MX" sz="1000" dirty="0" smtClean="0"/>
              <a:t>alumnos de 3º(Conexión a través de Zoom).</a:t>
            </a:r>
          </a:p>
          <a:p>
            <a:r>
              <a:rPr lang="es-MX" sz="1000" dirty="0" smtClean="0"/>
              <a:t>16</a:t>
            </a:r>
            <a:r>
              <a:rPr lang="es-MX" sz="1000" dirty="0" smtClean="0"/>
              <a:t> </a:t>
            </a:r>
            <a:r>
              <a:rPr lang="es-MX" sz="1000" dirty="0" smtClean="0"/>
              <a:t>Asistencia por medio de WhatsApp.</a:t>
            </a:r>
            <a:endParaRPr lang="es-MX" sz="1000" dirty="0"/>
          </a:p>
        </p:txBody>
      </p:sp>
      <p:cxnSp>
        <p:nvCxnSpPr>
          <p:cNvPr id="17" name="Conector curvado 16"/>
          <p:cNvCxnSpPr/>
          <p:nvPr/>
        </p:nvCxnSpPr>
        <p:spPr>
          <a:xfrm rot="16200000" flipH="1">
            <a:off x="5618534" y="4973264"/>
            <a:ext cx="1183530" cy="159328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1 Elipse"/>
          <p:cNvSpPr/>
          <p:nvPr/>
        </p:nvSpPr>
        <p:spPr>
          <a:xfrm>
            <a:off x="2204864" y="2443102"/>
            <a:ext cx="308925" cy="216024"/>
          </a:xfrm>
          <a:prstGeom prst="ellipse">
            <a:avLst/>
          </a:prstGeom>
          <a:solidFill>
            <a:srgbClr val="E73962"/>
          </a:solidFill>
          <a:ln>
            <a:solidFill>
              <a:srgbClr val="E739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2996952" y="2627784"/>
            <a:ext cx="291780" cy="22684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3933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87679" y="4423053"/>
            <a:ext cx="20883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spc="300" dirty="0" smtClean="0">
                <a:latin typeface="Century Gothic" panose="020B0502020202020204" pitchFamily="34" charset="0"/>
              </a:rPr>
              <a:t>Fotografías </a:t>
            </a:r>
            <a:endParaRPr lang="es-MX" b="1" spc="300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3" b="89008" l="3355" r="95847">
                        <a14:foregroundMark x1="16933" y1="20375" x2="18690" y2="32976"/>
                        <a14:foregroundMark x1="48083" y1="22788" x2="48882" y2="36729"/>
                        <a14:foregroundMark x1="77796" y1="20107" x2="77796" y2="31635"/>
                      </a14:backgroundRemoval>
                    </a14:imgEffect>
                  </a14:imgLayer>
                </a14:imgProps>
              </a:ext>
            </a:extLst>
          </a:blip>
          <a:srcRect l="7131" t="12954" r="4806" b="12174"/>
          <a:stretch/>
        </p:blipFill>
        <p:spPr>
          <a:xfrm>
            <a:off x="420949" y="4814978"/>
            <a:ext cx="4821772" cy="371746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52302" y="683568"/>
            <a:ext cx="561662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400" b="1" dirty="0" smtClean="0">
                <a:latin typeface="Century Gothic" pitchFamily="34" charset="0"/>
              </a:rPr>
              <a:t>De la intervención de la clase virtual reflexiona acerca de:</a:t>
            </a:r>
          </a:p>
          <a:p>
            <a:pPr>
              <a:lnSpc>
                <a:spcPct val="150000"/>
              </a:lnSpc>
            </a:pPr>
            <a:r>
              <a:rPr lang="es-MX" sz="1000" b="1" dirty="0" smtClean="0">
                <a:solidFill>
                  <a:schemeClr val="accent2"/>
                </a:solidFill>
                <a:latin typeface="Century Gothic" pitchFamily="34" charset="0"/>
              </a:rPr>
              <a:t>¿Cómo desarrollé la clase?</a:t>
            </a:r>
          </a:p>
          <a:p>
            <a:pPr>
              <a:lnSpc>
                <a:spcPct val="150000"/>
              </a:lnSpc>
            </a:pPr>
            <a:r>
              <a:rPr lang="es-MX" sz="1000" dirty="0" smtClean="0">
                <a:latin typeface="Century Gothic" pitchFamily="34" charset="0"/>
              </a:rPr>
              <a:t>La clase se desarrolló a través de la plataforma Zoom, comenzamos con un saludo, después la asistencia, se dio paso a las actividades, las sesiones se tornaron amenas, los niños muy participativos y con deseo de platicar, ver a sus demás compañeros, etc. Al ser pocos alumnos la atención es más personalizada, se recurre al uso de herramientas tecnológicas (computadora, juegos, videos digitales)  y concretas como el pizarrón.</a:t>
            </a:r>
            <a:endParaRPr lang="es-MX" sz="10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000" b="1" dirty="0" smtClean="0">
                <a:solidFill>
                  <a:schemeClr val="accent2"/>
                </a:solidFill>
                <a:latin typeface="Century Gothic" pitchFamily="34" charset="0"/>
              </a:rPr>
              <a:t>¿Qué mejoras puedo realizar?  </a:t>
            </a:r>
            <a:r>
              <a:rPr lang="es-MX" sz="1000" dirty="0" smtClean="0">
                <a:latin typeface="Century Gothic" pitchFamily="34" charset="0"/>
              </a:rPr>
              <a:t>Debo confiar en la dinámica de trabajo, buscar nuevas estrategias innovadoras para incentivar la participación de los alumnos e involucramiento de los padres de familia, aunque en realidad me resulta complejo, porque regularmente es la misma población la que cumple y participa.</a:t>
            </a:r>
          </a:p>
          <a:p>
            <a:pPr>
              <a:lnSpc>
                <a:spcPct val="150000"/>
              </a:lnSpc>
            </a:pPr>
            <a:r>
              <a:rPr lang="es-MX" sz="1000" b="1" dirty="0">
                <a:solidFill>
                  <a:schemeClr val="accent2"/>
                </a:solidFill>
                <a:latin typeface="Century Gothic" pitchFamily="34" charset="0"/>
              </a:rPr>
              <a:t>S</a:t>
            </a:r>
            <a:r>
              <a:rPr lang="es-MX" sz="1000" b="1" dirty="0" smtClean="0">
                <a:solidFill>
                  <a:schemeClr val="accent2"/>
                </a:solidFill>
                <a:latin typeface="Century Gothic" pitchFamily="34" charset="0"/>
              </a:rPr>
              <a:t>eñalar y describir cómo se realizo la evaluación del aprendizaje esperado: </a:t>
            </a:r>
            <a:r>
              <a:rPr lang="es-MX" sz="1000" dirty="0" smtClean="0">
                <a:latin typeface="Century Gothic" pitchFamily="34" charset="0"/>
              </a:rPr>
              <a:t>La evaluación de los aprendizajes esperados se realiza principalmente mediante la observación, cuestionamientos constantes, ver cómo reaccionarían o qué harían en distintas circunstancias, sin olvidar los verbos (acciones) que engloba el AE.</a:t>
            </a:r>
          </a:p>
          <a:p>
            <a:r>
              <a:rPr lang="es-MX" dirty="0" smtClean="0">
                <a:latin typeface="Ink Free" panose="03080402000500000000" pitchFamily="66" charset="0"/>
              </a:rPr>
              <a:t>  </a:t>
            </a:r>
            <a:endParaRPr lang="es-MX" dirty="0">
              <a:latin typeface="Ink Free" panose="03080402000500000000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48680" y="8231015"/>
            <a:ext cx="2448272" cy="2009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2" y="6036932"/>
            <a:ext cx="1412776" cy="127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528" y="6230888"/>
            <a:ext cx="1588736" cy="111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0" y="6186578"/>
            <a:ext cx="1470154" cy="116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2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358</Words>
  <Application>Microsoft Office PowerPoint</Application>
  <PresentationFormat>Presentación en pantalla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MQ</cp:lastModifiedBy>
  <cp:revision>5</cp:revision>
  <dcterms:created xsi:type="dcterms:W3CDTF">2021-01-11T19:01:37Z</dcterms:created>
  <dcterms:modified xsi:type="dcterms:W3CDTF">2021-01-11T19:50:46Z</dcterms:modified>
</cp:coreProperties>
</file>