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0066"/>
    <a:srgbClr val="FFCCFF"/>
    <a:srgbClr val="99CCFF"/>
    <a:srgbClr val="CCFF99"/>
    <a:srgbClr val="CC66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showGuides="1">
      <p:cViewPr varScale="1">
        <p:scale>
          <a:sx n="54" d="100"/>
          <a:sy n="54" d="100"/>
        </p:scale>
        <p:origin x="2226" y="138"/>
      </p:cViewPr>
      <p:guideLst>
        <p:guide orient="horz" pos="290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15/01/2021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75561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15/01/2021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85074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15/01/2021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26944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F035B9-84FB-43E8-AA37-788F8648F93A}" type="datetimeFigureOut">
              <a:rPr lang="es-ES" smtClean="0"/>
              <a:t>15/01/2021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76805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9F035B9-84FB-43E8-AA37-788F8648F93A}" type="datetimeFigureOut">
              <a:rPr lang="es-ES" smtClean="0"/>
              <a:t>15/01/2021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24814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F035B9-84FB-43E8-AA37-788F8648F93A}" type="datetimeFigureOut">
              <a:rPr lang="es-ES" smtClean="0"/>
              <a:t>15/01/2021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126963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F035B9-84FB-43E8-AA37-788F8648F93A}" type="datetimeFigureOut">
              <a:rPr lang="es-ES" smtClean="0"/>
              <a:t>15/01/2021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9112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F035B9-84FB-43E8-AA37-788F8648F93A}" type="datetimeFigureOut">
              <a:rPr lang="es-ES" smtClean="0"/>
              <a:t>15/01/2021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78839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035B9-84FB-43E8-AA37-788F8648F93A}" type="datetimeFigureOut">
              <a:rPr lang="es-ES" smtClean="0"/>
              <a:t>15/01/2021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40749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15/01/2021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319301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F035B9-84FB-43E8-AA37-788F8648F93A}" type="datetimeFigureOut">
              <a:rPr lang="es-ES" smtClean="0"/>
              <a:t>15/01/2021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C2DF79-6FD9-4AC7-83BC-3735E25C783A}" type="slidenum">
              <a:rPr lang="es-ES" smtClean="0"/>
              <a:t>‹Nº›</a:t>
            </a:fld>
            <a:endParaRPr lang="es-ES"/>
          </a:p>
        </p:txBody>
      </p:sp>
    </p:spTree>
    <p:extLst>
      <p:ext uri="{BB962C8B-B14F-4D97-AF65-F5344CB8AC3E}">
        <p14:creationId xmlns:p14="http://schemas.microsoft.com/office/powerpoint/2010/main" val="9792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9F035B9-84FB-43E8-AA37-788F8648F93A}" type="datetimeFigureOut">
              <a:rPr lang="es-ES" smtClean="0"/>
              <a:t>15/01/2021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5C2DF79-6FD9-4AC7-83BC-3735E25C783A}" type="slidenum">
              <a:rPr lang="es-ES" smtClean="0"/>
              <a:t>‹Nº›</a:t>
            </a:fld>
            <a:endParaRPr lang="es-ES"/>
          </a:p>
        </p:txBody>
      </p:sp>
    </p:spTree>
    <p:extLst>
      <p:ext uri="{BB962C8B-B14F-4D97-AF65-F5344CB8AC3E}">
        <p14:creationId xmlns:p14="http://schemas.microsoft.com/office/powerpoint/2010/main" val="8020666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2.wdp"/><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microsoft.com/office/2007/relationships/hdphoto" Target="../media/hdphoto3.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Libreta rayada ilustración del vector. Ilustración de rayada - 13848753">
            <a:extLst>
              <a:ext uri="{FF2B5EF4-FFF2-40B4-BE49-F238E27FC236}">
                <a16:creationId xmlns:a16="http://schemas.microsoft.com/office/drawing/2014/main" id="{BE6B8336-695F-42DD-9310-6D349115277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313" b="2443"/>
          <a:stretch/>
        </p:blipFill>
        <p:spPr bwMode="auto">
          <a:xfrm>
            <a:off x="322289" y="1712661"/>
            <a:ext cx="6535711" cy="7253255"/>
          </a:xfrm>
          <a:prstGeom prst="rect">
            <a:avLst/>
          </a:prstGeom>
          <a:noFill/>
          <a:extLst>
            <a:ext uri="{909E8E84-426E-40DD-AFC4-6F175D3DCCD1}">
              <a14:hiddenFill xmlns:a14="http://schemas.microsoft.com/office/drawing/2010/main">
                <a:solidFill>
                  <a:srgbClr val="FFFFFF"/>
                </a:solidFill>
              </a14:hiddenFill>
            </a:ext>
          </a:extLst>
        </p:spPr>
      </p:pic>
      <p:sp>
        <p:nvSpPr>
          <p:cNvPr id="13" name="Rectángulo: esquinas redondeadas 12">
            <a:extLst>
              <a:ext uri="{FF2B5EF4-FFF2-40B4-BE49-F238E27FC236}">
                <a16:creationId xmlns:a16="http://schemas.microsoft.com/office/drawing/2014/main" id="{BEE8CCAF-E051-450C-B7CB-6E6DB1D6D7E9}"/>
              </a:ext>
            </a:extLst>
          </p:cNvPr>
          <p:cNvSpPr/>
          <p:nvPr/>
        </p:nvSpPr>
        <p:spPr>
          <a:xfrm>
            <a:off x="360515" y="691842"/>
            <a:ext cx="6190937" cy="734517"/>
          </a:xfrm>
          <a:prstGeom prst="round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solidFill>
                  <a:schemeClr val="tx1"/>
                </a:solidFill>
                <a:latin typeface="Century Gothic" panose="020B0502020202020204" pitchFamily="34" charset="0"/>
              </a:rPr>
              <a:t>Jardín de Niños ¨María L. Pérez de Arreola</a:t>
            </a:r>
          </a:p>
          <a:p>
            <a:pPr algn="ctr"/>
            <a:r>
              <a:rPr lang="es-ES" sz="1600" b="1" dirty="0">
                <a:solidFill>
                  <a:schemeClr val="tx1"/>
                </a:solidFill>
                <a:latin typeface="Century Gothic" panose="020B0502020202020204" pitchFamily="34" charset="0"/>
              </a:rPr>
              <a:t>Maestra practicante: Dennise Arizpe Mesquitic</a:t>
            </a:r>
          </a:p>
          <a:p>
            <a:pPr algn="ctr"/>
            <a:r>
              <a:rPr lang="es-ES" sz="1600" b="1" dirty="0">
                <a:solidFill>
                  <a:schemeClr val="tx1"/>
                </a:solidFill>
                <a:latin typeface="Century Gothic" panose="020B0502020202020204" pitchFamily="34" charset="0"/>
              </a:rPr>
              <a:t>3° A</a:t>
            </a:r>
          </a:p>
        </p:txBody>
      </p:sp>
      <p:sp>
        <p:nvSpPr>
          <p:cNvPr id="14" name="CuadroTexto 13">
            <a:extLst>
              <a:ext uri="{FF2B5EF4-FFF2-40B4-BE49-F238E27FC236}">
                <a16:creationId xmlns:a16="http://schemas.microsoft.com/office/drawing/2014/main" id="{A0C839B8-5F68-4F29-AE60-0D8160DA2C16}"/>
              </a:ext>
            </a:extLst>
          </p:cNvPr>
          <p:cNvSpPr txBox="1"/>
          <p:nvPr/>
        </p:nvSpPr>
        <p:spPr>
          <a:xfrm flipH="1">
            <a:off x="3357493" y="1374107"/>
            <a:ext cx="3985886" cy="338554"/>
          </a:xfrm>
          <a:prstGeom prst="rect">
            <a:avLst/>
          </a:prstGeom>
          <a:noFill/>
        </p:spPr>
        <p:txBody>
          <a:bodyPr wrap="square" rtlCol="0">
            <a:spAutoFit/>
          </a:bodyPr>
          <a:lstStyle/>
          <a:p>
            <a:r>
              <a:rPr lang="es-ES" sz="1600" b="1" dirty="0">
                <a:latin typeface="Century Gothic" panose="020B0502020202020204" pitchFamily="34" charset="0"/>
              </a:rPr>
              <a:t>Viernes 15 de enero del 2021</a:t>
            </a:r>
          </a:p>
        </p:txBody>
      </p:sp>
      <p:pic>
        <p:nvPicPr>
          <p:cNvPr id="18" name="Imagen 17" descr="Imagen que contiene Texto&#10;&#10;Descripción generada automáticamente">
            <a:extLst>
              <a:ext uri="{FF2B5EF4-FFF2-40B4-BE49-F238E27FC236}">
                <a16:creationId xmlns:a16="http://schemas.microsoft.com/office/drawing/2014/main" id="{FD905182-9CC0-4473-A604-DD5702AA85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778" y="1847731"/>
            <a:ext cx="2127688" cy="1347333"/>
          </a:xfrm>
          <a:prstGeom prst="rect">
            <a:avLst/>
          </a:prstGeom>
        </p:spPr>
      </p:pic>
      <p:sp>
        <p:nvSpPr>
          <p:cNvPr id="19" name="Estrella: 4 puntas 18">
            <a:extLst>
              <a:ext uri="{FF2B5EF4-FFF2-40B4-BE49-F238E27FC236}">
                <a16:creationId xmlns:a16="http://schemas.microsoft.com/office/drawing/2014/main" id="{70B8DA2E-2CDD-4A09-B8DA-14FF89C6C0CC}"/>
              </a:ext>
            </a:extLst>
          </p:cNvPr>
          <p:cNvSpPr/>
          <p:nvPr/>
        </p:nvSpPr>
        <p:spPr>
          <a:xfrm>
            <a:off x="1322272" y="2174845"/>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Estrella: 4 puntas 25">
            <a:extLst>
              <a:ext uri="{FF2B5EF4-FFF2-40B4-BE49-F238E27FC236}">
                <a16:creationId xmlns:a16="http://schemas.microsoft.com/office/drawing/2014/main" id="{8D0E5BF0-D6AF-4F51-AD9C-7E1149BDBE19}"/>
              </a:ext>
            </a:extLst>
          </p:cNvPr>
          <p:cNvSpPr/>
          <p:nvPr/>
        </p:nvSpPr>
        <p:spPr>
          <a:xfrm>
            <a:off x="2873168" y="2153651"/>
            <a:ext cx="389743" cy="40473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esquinas redondeadas 19">
            <a:extLst>
              <a:ext uri="{FF2B5EF4-FFF2-40B4-BE49-F238E27FC236}">
                <a16:creationId xmlns:a16="http://schemas.microsoft.com/office/drawing/2014/main" id="{453A847E-F4B5-4D02-8C9C-8ABFB182FA9F}"/>
              </a:ext>
            </a:extLst>
          </p:cNvPr>
          <p:cNvSpPr/>
          <p:nvPr/>
        </p:nvSpPr>
        <p:spPr>
          <a:xfrm>
            <a:off x="3507017" y="2000554"/>
            <a:ext cx="2907342" cy="734517"/>
          </a:xfrm>
          <a:prstGeom prst="roundRect">
            <a:avLst/>
          </a:prstGeom>
          <a:solidFill>
            <a:schemeClr val="bg1"/>
          </a:solidFill>
          <a:ln w="3810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Lenguaje y comunicación:</a:t>
            </a:r>
          </a:p>
          <a:p>
            <a:r>
              <a:rPr lang="es-ES" sz="1400" dirty="0">
                <a:solidFill>
                  <a:schemeClr val="tx1"/>
                </a:solidFill>
                <a:latin typeface="Century Gothic" panose="020B0502020202020204" pitchFamily="34" charset="0"/>
              </a:rPr>
              <a:t>Pensamiento matemático:</a:t>
            </a:r>
          </a:p>
          <a:p>
            <a:r>
              <a:rPr lang="es-ES" sz="1400" dirty="0">
                <a:solidFill>
                  <a:schemeClr val="tx1"/>
                </a:solidFill>
                <a:latin typeface="Century Gothic" panose="020B0502020202020204" pitchFamily="34" charset="0"/>
              </a:rPr>
              <a:t>Exploración del mundo:</a:t>
            </a:r>
          </a:p>
        </p:txBody>
      </p:sp>
      <p:sp>
        <p:nvSpPr>
          <p:cNvPr id="24" name="Elipse 23">
            <a:extLst>
              <a:ext uri="{FF2B5EF4-FFF2-40B4-BE49-F238E27FC236}">
                <a16:creationId xmlns:a16="http://schemas.microsoft.com/office/drawing/2014/main" id="{FD75BA4A-E174-4396-9F44-955739D5B4E4}"/>
              </a:ext>
            </a:extLst>
          </p:cNvPr>
          <p:cNvSpPr/>
          <p:nvPr/>
        </p:nvSpPr>
        <p:spPr>
          <a:xfrm>
            <a:off x="6006626" y="2042860"/>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Elipse 30">
            <a:extLst>
              <a:ext uri="{FF2B5EF4-FFF2-40B4-BE49-F238E27FC236}">
                <a16:creationId xmlns:a16="http://schemas.microsoft.com/office/drawing/2014/main" id="{E0EE746F-7E7A-41F2-AD61-115B3020EA85}"/>
              </a:ext>
            </a:extLst>
          </p:cNvPr>
          <p:cNvSpPr/>
          <p:nvPr/>
        </p:nvSpPr>
        <p:spPr>
          <a:xfrm>
            <a:off x="6028114" y="2272856"/>
            <a:ext cx="254833" cy="203761"/>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2" name="Elipse 31">
            <a:extLst>
              <a:ext uri="{FF2B5EF4-FFF2-40B4-BE49-F238E27FC236}">
                <a16:creationId xmlns:a16="http://schemas.microsoft.com/office/drawing/2014/main" id="{C3536673-76A7-4C31-A715-9D631FBCD0C4}"/>
              </a:ext>
            </a:extLst>
          </p:cNvPr>
          <p:cNvSpPr/>
          <p:nvPr/>
        </p:nvSpPr>
        <p:spPr>
          <a:xfrm>
            <a:off x="6031111" y="2505630"/>
            <a:ext cx="254833" cy="203761"/>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33" descr="Texto&#10;&#10;Descripción generada automáticamente">
            <a:extLst>
              <a:ext uri="{FF2B5EF4-FFF2-40B4-BE49-F238E27FC236}">
                <a16:creationId xmlns:a16="http://schemas.microsoft.com/office/drawing/2014/main" id="{330DD0CC-EDDA-4341-92B6-AFF1B4F58E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9420" y="2944256"/>
            <a:ext cx="2402032" cy="1255885"/>
          </a:xfrm>
          <a:prstGeom prst="rect">
            <a:avLst/>
          </a:prstGeom>
        </p:spPr>
      </p:pic>
      <p:sp>
        <p:nvSpPr>
          <p:cNvPr id="36" name="Rectángulo: esquinas redondeadas 35">
            <a:extLst>
              <a:ext uri="{FF2B5EF4-FFF2-40B4-BE49-F238E27FC236}">
                <a16:creationId xmlns:a16="http://schemas.microsoft.com/office/drawing/2014/main" id="{71DA96B5-90DE-496F-946F-BC00E8D96321}"/>
              </a:ext>
            </a:extLst>
          </p:cNvPr>
          <p:cNvSpPr/>
          <p:nvPr/>
        </p:nvSpPr>
        <p:spPr>
          <a:xfrm>
            <a:off x="1297195" y="3195064"/>
            <a:ext cx="2852225" cy="909227"/>
          </a:xfrm>
          <a:prstGeom prst="roundRect">
            <a:avLst/>
          </a:prstGeom>
          <a:solidFill>
            <a:schemeClr val="bg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dirty="0">
                <a:solidFill>
                  <a:schemeClr val="tx1"/>
                </a:solidFill>
                <a:latin typeface="Century Gothic" panose="020B0502020202020204" pitchFamily="34" charset="0"/>
              </a:rPr>
              <a:t>Artes:</a:t>
            </a:r>
          </a:p>
          <a:p>
            <a:r>
              <a:rPr lang="es-ES" sz="1400" dirty="0">
                <a:solidFill>
                  <a:schemeClr val="tx1"/>
                </a:solidFill>
                <a:latin typeface="Century Gothic" panose="020B0502020202020204" pitchFamily="34" charset="0"/>
              </a:rPr>
              <a:t>Educación Socioemocional:</a:t>
            </a:r>
          </a:p>
          <a:p>
            <a:r>
              <a:rPr lang="es-ES" sz="1400" dirty="0">
                <a:solidFill>
                  <a:schemeClr val="tx1"/>
                </a:solidFill>
                <a:latin typeface="Century Gothic" panose="020B0502020202020204" pitchFamily="34" charset="0"/>
              </a:rPr>
              <a:t>Educación física:</a:t>
            </a:r>
          </a:p>
        </p:txBody>
      </p:sp>
      <p:sp>
        <p:nvSpPr>
          <p:cNvPr id="42" name="Elipse 41">
            <a:extLst>
              <a:ext uri="{FF2B5EF4-FFF2-40B4-BE49-F238E27FC236}">
                <a16:creationId xmlns:a16="http://schemas.microsoft.com/office/drawing/2014/main" id="{C7402E83-B899-4A3E-914D-3B3184DEFF2A}"/>
              </a:ext>
            </a:extLst>
          </p:cNvPr>
          <p:cNvSpPr/>
          <p:nvPr/>
        </p:nvSpPr>
        <p:spPr>
          <a:xfrm>
            <a:off x="3893018" y="3312241"/>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3" name="Elipse 42">
            <a:extLst>
              <a:ext uri="{FF2B5EF4-FFF2-40B4-BE49-F238E27FC236}">
                <a16:creationId xmlns:a16="http://schemas.microsoft.com/office/drawing/2014/main" id="{9DC3EA09-2617-49E3-A7CD-FF801BD056F1}"/>
              </a:ext>
            </a:extLst>
          </p:cNvPr>
          <p:cNvSpPr/>
          <p:nvPr/>
        </p:nvSpPr>
        <p:spPr>
          <a:xfrm>
            <a:off x="3863591" y="3851509"/>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AB3DEA3C-27BD-4375-84E1-091A14E5B121}"/>
              </a:ext>
            </a:extLst>
          </p:cNvPr>
          <p:cNvSpPr/>
          <p:nvPr/>
        </p:nvSpPr>
        <p:spPr>
          <a:xfrm>
            <a:off x="3894587" y="3584105"/>
            <a:ext cx="254833" cy="20376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38" descr="Imagen que contiene Texto&#10;&#10;Descripción generada automáticamente">
            <a:extLst>
              <a:ext uri="{FF2B5EF4-FFF2-40B4-BE49-F238E27FC236}">
                <a16:creationId xmlns:a16="http://schemas.microsoft.com/office/drawing/2014/main" id="{83D09377-57EB-403B-9946-7FA8069F77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2272" y="4309263"/>
            <a:ext cx="1940639" cy="1124894"/>
          </a:xfrm>
          <a:prstGeom prst="rect">
            <a:avLst/>
          </a:prstGeom>
        </p:spPr>
      </p:pic>
      <p:sp>
        <p:nvSpPr>
          <p:cNvPr id="40" name="Rectángulo: esquinas redondeadas 39">
            <a:extLst>
              <a:ext uri="{FF2B5EF4-FFF2-40B4-BE49-F238E27FC236}">
                <a16:creationId xmlns:a16="http://schemas.microsoft.com/office/drawing/2014/main" id="{78FA1BB0-6842-40D4-AB4C-596CF424F991}"/>
              </a:ext>
            </a:extLst>
          </p:cNvPr>
          <p:cNvSpPr/>
          <p:nvPr/>
        </p:nvSpPr>
        <p:spPr>
          <a:xfrm>
            <a:off x="3309869" y="4309263"/>
            <a:ext cx="2718245" cy="1122473"/>
          </a:xfrm>
          <a:prstGeom prst="roundRect">
            <a:avLst/>
          </a:prstGeom>
          <a:solidFill>
            <a:schemeClr val="bg1"/>
          </a:solidFill>
          <a:ln w="571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s-ES" dirty="0">
                <a:solidFill>
                  <a:schemeClr val="tx1"/>
                </a:solidFill>
                <a:latin typeface="Century Gothic" panose="020B0502020202020204" pitchFamily="34" charset="0"/>
              </a:rPr>
              <a:t>      WhatsApp</a:t>
            </a:r>
          </a:p>
          <a:p>
            <a:pPr algn="ctr">
              <a:lnSpc>
                <a:spcPct val="150000"/>
              </a:lnSpc>
            </a:pPr>
            <a:r>
              <a:rPr lang="es-ES" dirty="0">
                <a:solidFill>
                  <a:schemeClr val="tx1"/>
                </a:solidFill>
                <a:latin typeface="Century Gothic" panose="020B0502020202020204" pitchFamily="34" charset="0"/>
              </a:rPr>
              <a:t>    Facebook</a:t>
            </a:r>
          </a:p>
        </p:txBody>
      </p:sp>
      <p:pic>
        <p:nvPicPr>
          <p:cNvPr id="1036" name="Picture 12" descr="WhatsApp - Wikipedia">
            <a:extLst>
              <a:ext uri="{FF2B5EF4-FFF2-40B4-BE49-F238E27FC236}">
                <a16:creationId xmlns:a16="http://schemas.microsoft.com/office/drawing/2014/main" id="{4B3FC63B-7687-4623-BD56-68005C1913A5}"/>
              </a:ext>
            </a:extLst>
          </p:cNvPr>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3556" b="92889" l="893" r="89286">
                        <a14:foregroundMark x1="16964" y1="80444" x2="71429" y2="28889"/>
                        <a14:foregroundMark x1="71429" y1="73778" x2="20089" y2="32444"/>
                        <a14:foregroundMark x1="20089" y1="32444" x2="68304" y2="48444"/>
                        <a14:foregroundMark x1="68304" y1="57778" x2="62054" y2="41778"/>
                        <a14:foregroundMark x1="84375" y1="57778" x2="33036" y2="83556"/>
                        <a14:foregroundMark x1="71429" y1="80444" x2="84375" y2="44889"/>
                        <a14:foregroundMark x1="84375" y1="80444" x2="893" y2="67556"/>
                        <a14:foregroundMark x1="71429" y1="92889" x2="45982" y2="16444"/>
                        <a14:foregroundMark x1="68304" y1="73778" x2="16964" y2="19556"/>
                        <a14:foregroundMark x1="16964" y1="19556" x2="75000" y2="12889"/>
                        <a14:foregroundMark x1="78125" y1="70667" x2="58929" y2="70667"/>
                        <a14:foregroundMark x1="52232" y1="3556" x2="36161" y2="12889"/>
                      </a14:backgroundRemoval>
                    </a14:imgEffect>
                  </a14:imgLayer>
                </a14:imgProps>
              </a:ext>
              <a:ext uri="{28A0092B-C50C-407E-A947-70E740481C1C}">
                <a14:useLocalDpi xmlns:a14="http://schemas.microsoft.com/office/drawing/2010/main" val="0"/>
              </a:ext>
            </a:extLst>
          </a:blip>
          <a:srcRect/>
          <a:stretch>
            <a:fillRect/>
          </a:stretch>
        </p:blipFill>
        <p:spPr bwMode="auto">
          <a:xfrm>
            <a:off x="3689691" y="4450949"/>
            <a:ext cx="486245" cy="488417"/>
          </a:xfrm>
          <a:prstGeom prst="rect">
            <a:avLst/>
          </a:prstGeom>
          <a:noFill/>
          <a:extLst>
            <a:ext uri="{909E8E84-426E-40DD-AFC4-6F175D3DCCD1}">
              <a14:hiddenFill xmlns:a14="http://schemas.microsoft.com/office/drawing/2010/main">
                <a:solidFill>
                  <a:srgbClr val="FFFFFF"/>
                </a:solidFill>
              </a14:hiddenFill>
            </a:ext>
          </a:extLst>
        </p:spPr>
      </p:pic>
      <p:pic>
        <p:nvPicPr>
          <p:cNvPr id="48" name="Imagen 47" descr="Imagen que contiene Forma&#10;&#10;Descripción generada automáticamente">
            <a:extLst>
              <a:ext uri="{FF2B5EF4-FFF2-40B4-BE49-F238E27FC236}">
                <a16:creationId xmlns:a16="http://schemas.microsoft.com/office/drawing/2014/main" id="{54BFB060-5302-4598-A346-2B40ABCC075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62330" y="5451624"/>
            <a:ext cx="2219136" cy="1361552"/>
          </a:xfrm>
          <a:prstGeom prst="rect">
            <a:avLst/>
          </a:prstGeom>
        </p:spPr>
      </p:pic>
      <p:sp>
        <p:nvSpPr>
          <p:cNvPr id="49" name="Rectángulo: esquinas redondeadas 48">
            <a:extLst>
              <a:ext uri="{FF2B5EF4-FFF2-40B4-BE49-F238E27FC236}">
                <a16:creationId xmlns:a16="http://schemas.microsoft.com/office/drawing/2014/main" id="{881AC90D-48D4-4FBD-BF6B-7F1DB57C3963}"/>
              </a:ext>
            </a:extLst>
          </p:cNvPr>
          <p:cNvSpPr/>
          <p:nvPr/>
        </p:nvSpPr>
        <p:spPr>
          <a:xfrm>
            <a:off x="3484482" y="5540858"/>
            <a:ext cx="2907342" cy="1122473"/>
          </a:xfrm>
          <a:prstGeom prst="roundRect">
            <a:avLst/>
          </a:prstGeom>
          <a:solidFill>
            <a:schemeClr val="bg1"/>
          </a:solidFill>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lumMod val="95000"/>
                    <a:lumOff val="5000"/>
                  </a:schemeClr>
                </a:solidFill>
                <a:latin typeface="Century Gothic" panose="020B0502020202020204" pitchFamily="34" charset="0"/>
              </a:rPr>
              <a:t>23 alumnos que asistieron a clase virtual.</a:t>
            </a:r>
          </a:p>
          <a:p>
            <a:pPr algn="ctr"/>
            <a:r>
              <a:rPr lang="es-ES" sz="1400" dirty="0">
                <a:solidFill>
                  <a:schemeClr val="tx1">
                    <a:lumMod val="95000"/>
                    <a:lumOff val="5000"/>
                  </a:schemeClr>
                </a:solidFill>
                <a:latin typeface="Century Gothic" panose="020B0502020202020204" pitchFamily="34" charset="0"/>
              </a:rPr>
              <a:t>22 alumnos entregaron evidencias</a:t>
            </a:r>
          </a:p>
          <a:p>
            <a:pPr algn="ctr"/>
            <a:r>
              <a:rPr lang="es-ES" sz="1400" dirty="0">
                <a:solidFill>
                  <a:schemeClr val="tx1">
                    <a:lumMod val="95000"/>
                    <a:lumOff val="5000"/>
                  </a:schemeClr>
                </a:solidFill>
                <a:latin typeface="Century Gothic" panose="020B0502020202020204" pitchFamily="34" charset="0"/>
              </a:rPr>
              <a:t>9 no se reportaron</a:t>
            </a:r>
          </a:p>
        </p:txBody>
      </p:sp>
      <p:pic>
        <p:nvPicPr>
          <p:cNvPr id="52" name="Imagen 51" descr="Texto&#10;&#10;Descripción generada automáticamente">
            <a:extLst>
              <a:ext uri="{FF2B5EF4-FFF2-40B4-BE49-F238E27FC236}">
                <a16:creationId xmlns:a16="http://schemas.microsoft.com/office/drawing/2014/main" id="{8493E572-5FBC-414E-B5BC-28699F8450C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28538" y="6803326"/>
            <a:ext cx="4426080" cy="2127688"/>
          </a:xfrm>
          <a:prstGeom prst="rect">
            <a:avLst/>
          </a:prstGeom>
        </p:spPr>
      </p:pic>
      <p:sp>
        <p:nvSpPr>
          <p:cNvPr id="53" name="CuadroTexto 52">
            <a:extLst>
              <a:ext uri="{FF2B5EF4-FFF2-40B4-BE49-F238E27FC236}">
                <a16:creationId xmlns:a16="http://schemas.microsoft.com/office/drawing/2014/main" id="{5BF85908-8DF8-4728-9386-EB68B5F5A831}"/>
              </a:ext>
            </a:extLst>
          </p:cNvPr>
          <p:cNvSpPr txBox="1"/>
          <p:nvPr/>
        </p:nvSpPr>
        <p:spPr>
          <a:xfrm>
            <a:off x="2114642" y="7380496"/>
            <a:ext cx="4299717" cy="1169551"/>
          </a:xfrm>
          <a:prstGeom prst="rect">
            <a:avLst/>
          </a:prstGeom>
          <a:noFill/>
        </p:spPr>
        <p:txBody>
          <a:bodyPr wrap="square" rtlCol="0">
            <a:spAutoFit/>
          </a:bodyPr>
          <a:lstStyle/>
          <a:p>
            <a:r>
              <a:rPr lang="es-ES" sz="1400" dirty="0">
                <a:latin typeface="Century Gothic" panose="020B0502020202020204" pitchFamily="34" charset="0"/>
              </a:rPr>
              <a:t>Se registro asistencia a las 8:00 a.m. a donde asistieron los alumnos 23 alumnos observando el programa aprende en casa y 22 mandaron las evidencias. Solamente 9 alumnos no se reportaron.</a:t>
            </a:r>
          </a:p>
        </p:txBody>
      </p:sp>
      <p:pic>
        <p:nvPicPr>
          <p:cNvPr id="1040" name="Picture 16" descr="Melonheadz">
            <a:extLst>
              <a:ext uri="{FF2B5EF4-FFF2-40B4-BE49-F238E27FC236}">
                <a16:creationId xmlns:a16="http://schemas.microsoft.com/office/drawing/2014/main" id="{469DFCE8-E35F-4B40-9661-A3CA7D822AB5}"/>
              </a:ext>
            </a:extLst>
          </p:cNvPr>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95342" l="5508" r="92797">
                        <a14:foregroundMark x1="52119" y1="14795" x2="38559" y2="6575"/>
                        <a14:foregroundMark x1="39407" y1="2466" x2="47458" y2="0"/>
                        <a14:foregroundMark x1="27542" y1="95890" x2="43220" y2="85479"/>
                        <a14:foregroundMark x1="5932" y1="92329" x2="16949" y2="84932"/>
                        <a14:foregroundMark x1="22881" y1="86575" x2="9746" y2="83014"/>
                        <a14:foregroundMark x1="21186" y1="84932" x2="28390" y2="87123"/>
                        <a14:foregroundMark x1="37712" y1="55616" x2="39407" y2="36164"/>
                        <a14:foregroundMark x1="45763" y1="50411" x2="45763" y2="10685"/>
                        <a14:foregroundMark x1="42797" y1="22192" x2="41102" y2="36712"/>
                        <a14:foregroundMark x1="92797" y1="32329" x2="88983" y2="27397"/>
                      </a14:backgroundRemoval>
                    </a14:imgEffect>
                  </a14:imgLayer>
                </a14:imgProps>
              </a:ext>
              <a:ext uri="{28A0092B-C50C-407E-A947-70E740481C1C}">
                <a14:useLocalDpi xmlns:a14="http://schemas.microsoft.com/office/drawing/2010/main" val="0"/>
              </a:ext>
            </a:extLst>
          </a:blip>
          <a:srcRect/>
          <a:stretch>
            <a:fillRect/>
          </a:stretch>
        </p:blipFill>
        <p:spPr bwMode="auto">
          <a:xfrm>
            <a:off x="0" y="5578999"/>
            <a:ext cx="2225400" cy="3441827"/>
          </a:xfrm>
          <a:prstGeom prst="rect">
            <a:avLst/>
          </a:prstGeom>
          <a:noFill/>
          <a:extLst>
            <a:ext uri="{909E8E84-426E-40DD-AFC4-6F175D3DCCD1}">
              <a14:hiddenFill xmlns:a14="http://schemas.microsoft.com/office/drawing/2010/main">
                <a:solidFill>
                  <a:srgbClr val="FFFFFF"/>
                </a:solidFill>
              </a14:hiddenFill>
            </a:ext>
          </a:extLst>
        </p:spPr>
      </p:pic>
      <p:pic>
        <p:nvPicPr>
          <p:cNvPr id="56" name="Imagen 55" descr="Imagen que contiene Logotipo&#10;&#10;Descripción generada automáticamente">
            <a:extLst>
              <a:ext uri="{FF2B5EF4-FFF2-40B4-BE49-F238E27FC236}">
                <a16:creationId xmlns:a16="http://schemas.microsoft.com/office/drawing/2014/main" id="{52FFFC79-0F77-4035-BE83-88B6AE54BD0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799989" y="-836673"/>
            <a:ext cx="3414056" cy="2139881"/>
          </a:xfrm>
          <a:prstGeom prst="rect">
            <a:avLst/>
          </a:prstGeom>
        </p:spPr>
      </p:pic>
      <p:pic>
        <p:nvPicPr>
          <p:cNvPr id="1026" name="Picture 2" descr="Facebook - Home | Facebook">
            <a:extLst>
              <a:ext uri="{FF2B5EF4-FFF2-40B4-BE49-F238E27FC236}">
                <a16:creationId xmlns:a16="http://schemas.microsoft.com/office/drawing/2014/main" id="{4F6F8B0B-643E-4573-924E-924C0EB53B63}"/>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2667" b="96889" l="4000" r="98667">
                        <a14:foregroundMark x1="17778" y1="65778" x2="48000" y2="51556"/>
                        <a14:foregroundMark x1="81778" y1="74667" x2="65778" y2="35556"/>
                        <a14:foregroundMark x1="29333" y1="87111" x2="50222" y2="96000"/>
                        <a14:foregroundMark x1="50222" y1="96000" x2="72444" y2="90222"/>
                        <a14:foregroundMark x1="72444" y1="90222" x2="92889" y2="71111"/>
                        <a14:foregroundMark x1="92889" y1="71111" x2="94222" y2="45333"/>
                        <a14:foregroundMark x1="94222" y1="45333" x2="79556" y2="20000"/>
                        <a14:foregroundMark x1="79556" y1="20000" x2="53333" y2="10667"/>
                        <a14:foregroundMark x1="53333" y1="10667" x2="29333" y2="12000"/>
                        <a14:foregroundMark x1="29333" y1="12000" x2="16444" y2="31556"/>
                        <a14:foregroundMark x1="16444" y1="31556" x2="16889" y2="56000"/>
                        <a14:foregroundMark x1="16889" y1="56000" x2="24000" y2="79111"/>
                        <a14:foregroundMark x1="24000" y1="79111" x2="31111" y2="88000"/>
                        <a14:foregroundMark x1="64889" y1="96889" x2="32889" y2="96889"/>
                        <a14:foregroundMark x1="52444" y1="96889" x2="50667" y2="64000"/>
                        <a14:foregroundMark x1="4444" y1="57778" x2="7111" y2="42667"/>
                        <a14:foregroundMark x1="34667" y1="8000" x2="56889" y2="6222"/>
                        <a14:foregroundMark x1="98667" y1="51556" x2="97778" y2="46222"/>
                        <a14:foregroundMark x1="53333" y1="87111" x2="59556" y2="32889"/>
                        <a14:foregroundMark x1="46222" y1="68444" x2="58667" y2="13333"/>
                        <a14:foregroundMark x1="44444" y1="41778" x2="60444" y2="24889"/>
                        <a14:foregroundMark x1="60444" y1="24889" x2="60444" y2="24889"/>
                        <a14:foregroundMark x1="47111" y1="33778" x2="68444" y2="25778"/>
                        <a14:foregroundMark x1="65778" y1="65778" x2="64889" y2="47111"/>
                        <a14:foregroundMark x1="52444" y1="8889" x2="49778" y2="2667"/>
                      </a14:backgroundRemoval>
                    </a14:imgEffect>
                  </a14:imgLayer>
                </a14:imgProps>
              </a:ext>
              <a:ext uri="{28A0092B-C50C-407E-A947-70E740481C1C}">
                <a14:useLocalDpi xmlns:a14="http://schemas.microsoft.com/office/drawing/2010/main" val="0"/>
              </a:ext>
            </a:extLst>
          </a:blip>
          <a:srcRect/>
          <a:stretch>
            <a:fillRect/>
          </a:stretch>
        </p:blipFill>
        <p:spPr bwMode="auto">
          <a:xfrm>
            <a:off x="3784238" y="4911062"/>
            <a:ext cx="363091" cy="363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D5D37CA-F098-4D0E-B9D6-AD549BD0571C}"/>
              </a:ext>
            </a:extLst>
          </p:cNvPr>
          <p:cNvSpPr txBox="1"/>
          <p:nvPr/>
        </p:nvSpPr>
        <p:spPr>
          <a:xfrm flipH="1">
            <a:off x="838199" y="989351"/>
            <a:ext cx="5543862" cy="5909310"/>
          </a:xfrm>
          <a:prstGeom prst="rect">
            <a:avLst/>
          </a:prstGeom>
          <a:solidFill>
            <a:srgbClr val="66FFFF"/>
          </a:solidFill>
          <a:ln w="38100">
            <a:solidFill>
              <a:srgbClr val="002060"/>
            </a:solidFill>
          </a:ln>
        </p:spPr>
        <p:txBody>
          <a:bodyPr wrap="square" rtlCol="0">
            <a:spAutoFit/>
          </a:bodyPr>
          <a:lstStyle/>
          <a:p>
            <a:pPr algn="ctr"/>
            <a:r>
              <a:rPr lang="es-ES" b="1" dirty="0">
                <a:latin typeface="Century Gothic" panose="020B0502020202020204" pitchFamily="34" charset="0"/>
              </a:rPr>
              <a:t>Descripción de la clase y evidencias:</a:t>
            </a:r>
          </a:p>
          <a:p>
            <a:r>
              <a:rPr lang="es-ES" dirty="0">
                <a:latin typeface="Century Gothic" panose="020B0502020202020204" pitchFamily="34" charset="0"/>
              </a:rPr>
              <a:t>El día de hoy, viernes 15 de enero del 2021 se registro la asistencia en el grupo de Facebook con el en vivo de el programa aprende en casa registraron su asistencia 23 personas y 22 mandaron sus actividades de seguimiento.</a:t>
            </a:r>
          </a:p>
          <a:p>
            <a:r>
              <a:rPr lang="es-ES" dirty="0">
                <a:latin typeface="Century Gothic" panose="020B0502020202020204" pitchFamily="34" charset="0"/>
              </a:rPr>
              <a:t>Se les mando un video explicando el tema de ¨Me cuido¨ que se observo en la programación fortaleciendo el aprendizaje del campo formativo exploración y comprensión del mundo natural y social conversando de algunos peligros que encontramos en el hogar, calle y escuela (enchufes, estufa, calle, muebles pesados, </a:t>
            </a:r>
            <a:r>
              <a:rPr lang="es-ES" dirty="0" err="1">
                <a:latin typeface="Century Gothic" panose="020B0502020202020204" pitchFamily="34" charset="0"/>
              </a:rPr>
              <a:t>etc</a:t>
            </a:r>
            <a:r>
              <a:rPr lang="es-ES" dirty="0">
                <a:latin typeface="Century Gothic" panose="020B0502020202020204" pitchFamily="34" charset="0"/>
              </a:rPr>
              <a:t>). Se les solicito observar en sus casas algunas zonas de riesgo, dibujaran 5 de ellas y escribieron porque corrían peligro en ese lugar.</a:t>
            </a:r>
          </a:p>
          <a:p>
            <a:r>
              <a:rPr lang="es-ES" dirty="0">
                <a:latin typeface="Century Gothic" panose="020B0502020202020204" pitchFamily="34" charset="0"/>
              </a:rPr>
              <a:t>Los videos se manan los lunes y viernes para que no se conecten todos los días de la semana. Considero que se deben implementar más materiales creativos tecnológicos.</a:t>
            </a:r>
          </a:p>
        </p:txBody>
      </p:sp>
    </p:spTree>
    <p:extLst>
      <p:ext uri="{BB962C8B-B14F-4D97-AF65-F5344CB8AC3E}">
        <p14:creationId xmlns:p14="http://schemas.microsoft.com/office/powerpoint/2010/main" val="27415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Texto&#10;&#10;Descripción generada automáticamente">
            <a:extLst>
              <a:ext uri="{FF2B5EF4-FFF2-40B4-BE49-F238E27FC236}">
                <a16:creationId xmlns:a16="http://schemas.microsoft.com/office/drawing/2014/main" id="{5B25F234-A406-4588-923A-4F083AE369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327" y="8197078"/>
            <a:ext cx="5011346" cy="1072989"/>
          </a:xfrm>
          <a:prstGeom prst="rect">
            <a:avLst/>
          </a:prstGeom>
        </p:spPr>
      </p:pic>
      <p:pic>
        <p:nvPicPr>
          <p:cNvPr id="4" name="Imagen 3" descr="Interfaz de usuario gráfica, Aplicación&#10;&#10;Descripción generada automáticamente">
            <a:extLst>
              <a:ext uri="{FF2B5EF4-FFF2-40B4-BE49-F238E27FC236}">
                <a16:creationId xmlns:a16="http://schemas.microsoft.com/office/drawing/2014/main" id="{F057EDCB-122E-43D8-AF71-3D58DB969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327" y="239647"/>
            <a:ext cx="1834046" cy="3973765"/>
          </a:xfrm>
          <a:prstGeom prst="rect">
            <a:avLst/>
          </a:prstGeom>
        </p:spPr>
      </p:pic>
      <p:pic>
        <p:nvPicPr>
          <p:cNvPr id="7" name="Imagen 6" descr="Interfaz de usuario gráfica, Sitio web&#10;&#10;Descripción generada automáticamente">
            <a:extLst>
              <a:ext uri="{FF2B5EF4-FFF2-40B4-BE49-F238E27FC236}">
                <a16:creationId xmlns:a16="http://schemas.microsoft.com/office/drawing/2014/main" id="{EA4E9722-5147-4E4D-AEE4-1D559F79B4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3327" y="4572000"/>
            <a:ext cx="1810337" cy="3922396"/>
          </a:xfrm>
          <a:prstGeom prst="rect">
            <a:avLst/>
          </a:prstGeom>
        </p:spPr>
      </p:pic>
      <p:pic>
        <p:nvPicPr>
          <p:cNvPr id="9" name="Imagen 8" descr="Interfaz de usuario gráfica, Aplicación, PowerPoint&#10;&#10;Descripción generada automáticamente">
            <a:extLst>
              <a:ext uri="{FF2B5EF4-FFF2-40B4-BE49-F238E27FC236}">
                <a16:creationId xmlns:a16="http://schemas.microsoft.com/office/drawing/2014/main" id="{58FFFAB2-CD18-462D-BABB-4C24B09635C8}"/>
              </a:ext>
            </a:extLst>
          </p:cNvPr>
          <p:cNvPicPr>
            <a:picLocks noChangeAspect="1"/>
          </p:cNvPicPr>
          <p:nvPr/>
        </p:nvPicPr>
        <p:blipFill rotWithShape="1">
          <a:blip r:embed="rId5">
            <a:extLst>
              <a:ext uri="{28A0092B-C50C-407E-A947-70E740481C1C}">
                <a14:useLocalDpi xmlns:a14="http://schemas.microsoft.com/office/drawing/2010/main" val="0"/>
              </a:ext>
            </a:extLst>
          </a:blip>
          <a:srcRect b="18437"/>
          <a:stretch/>
        </p:blipFill>
        <p:spPr>
          <a:xfrm>
            <a:off x="3986057" y="4759807"/>
            <a:ext cx="2248616" cy="3973765"/>
          </a:xfrm>
          <a:prstGeom prst="rect">
            <a:avLst/>
          </a:prstGeom>
        </p:spPr>
      </p:pic>
      <p:pic>
        <p:nvPicPr>
          <p:cNvPr id="13" name="Imagen 12">
            <a:extLst>
              <a:ext uri="{FF2B5EF4-FFF2-40B4-BE49-F238E27FC236}">
                <a16:creationId xmlns:a16="http://schemas.microsoft.com/office/drawing/2014/main" id="{DFC373E0-27DE-4DEA-B050-B29168F4EA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8941" y="239647"/>
            <a:ext cx="1834046" cy="3973765"/>
          </a:xfrm>
          <a:prstGeom prst="rect">
            <a:avLst/>
          </a:prstGeom>
        </p:spPr>
      </p:pic>
    </p:spTree>
    <p:extLst>
      <p:ext uri="{BB962C8B-B14F-4D97-AF65-F5344CB8AC3E}">
        <p14:creationId xmlns:p14="http://schemas.microsoft.com/office/powerpoint/2010/main" val="30185875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600</TotalTime>
  <Words>263</Words>
  <Application>Microsoft Office PowerPoint</Application>
  <PresentationFormat>Carta (216 x 279 mm)</PresentationFormat>
  <Paragraphs>20</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Century Gothic</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mesquitic.arizpe@gmail.com</dc:creator>
  <cp:lastModifiedBy>mesquitic.arizpe@gmail.com</cp:lastModifiedBy>
  <cp:revision>46</cp:revision>
  <dcterms:created xsi:type="dcterms:W3CDTF">2020-10-05T22:46:43Z</dcterms:created>
  <dcterms:modified xsi:type="dcterms:W3CDTF">2021-01-15T10:25:41Z</dcterms:modified>
</cp:coreProperties>
</file>