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57"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52" d="100"/>
          <a:sy n="52" d="100"/>
        </p:scale>
        <p:origin x="2232" y="96"/>
      </p:cViewPr>
      <p:guideLst>
        <p:guide orient="horz" pos="2857"/>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B95F7358-7E43-435D-8418-A3B33FE6AC52}" type="datetimeFigureOut">
              <a:rPr lang="es-MX" smtClean="0"/>
              <a:t>15/01/2021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EF6228E-3B5A-4DA9-9001-796CB28B370A}" type="slidenum">
              <a:rPr lang="es-MX" smtClean="0"/>
              <a:t>‹Nº›</a:t>
            </a:fld>
            <a:endParaRPr lang="es-MX"/>
          </a:p>
        </p:txBody>
      </p:sp>
    </p:spTree>
    <p:extLst>
      <p:ext uri="{BB962C8B-B14F-4D97-AF65-F5344CB8AC3E}">
        <p14:creationId xmlns:p14="http://schemas.microsoft.com/office/powerpoint/2010/main" val="1912907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95F7358-7E43-435D-8418-A3B33FE6AC52}" type="datetimeFigureOut">
              <a:rPr lang="es-MX" smtClean="0"/>
              <a:t>15/01/2021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EF6228E-3B5A-4DA9-9001-796CB28B370A}" type="slidenum">
              <a:rPr lang="es-MX" smtClean="0"/>
              <a:t>‹Nº›</a:t>
            </a:fld>
            <a:endParaRPr lang="es-MX"/>
          </a:p>
        </p:txBody>
      </p:sp>
    </p:spTree>
    <p:extLst>
      <p:ext uri="{BB962C8B-B14F-4D97-AF65-F5344CB8AC3E}">
        <p14:creationId xmlns:p14="http://schemas.microsoft.com/office/powerpoint/2010/main" val="2170640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95F7358-7E43-435D-8418-A3B33FE6AC52}" type="datetimeFigureOut">
              <a:rPr lang="es-MX" smtClean="0"/>
              <a:t>15/01/2021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EF6228E-3B5A-4DA9-9001-796CB28B370A}" type="slidenum">
              <a:rPr lang="es-MX" smtClean="0"/>
              <a:t>‹Nº›</a:t>
            </a:fld>
            <a:endParaRPr lang="es-MX"/>
          </a:p>
        </p:txBody>
      </p:sp>
    </p:spTree>
    <p:extLst>
      <p:ext uri="{BB962C8B-B14F-4D97-AF65-F5344CB8AC3E}">
        <p14:creationId xmlns:p14="http://schemas.microsoft.com/office/powerpoint/2010/main" val="1450595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95F7358-7E43-435D-8418-A3B33FE6AC52}" type="datetimeFigureOut">
              <a:rPr lang="es-MX" smtClean="0"/>
              <a:t>15/01/2021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EF6228E-3B5A-4DA9-9001-796CB28B370A}" type="slidenum">
              <a:rPr lang="es-MX" smtClean="0"/>
              <a:t>‹Nº›</a:t>
            </a:fld>
            <a:endParaRPr lang="es-MX"/>
          </a:p>
        </p:txBody>
      </p:sp>
    </p:spTree>
    <p:extLst>
      <p:ext uri="{BB962C8B-B14F-4D97-AF65-F5344CB8AC3E}">
        <p14:creationId xmlns:p14="http://schemas.microsoft.com/office/powerpoint/2010/main" val="1443816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95F7358-7E43-435D-8418-A3B33FE6AC52}" type="datetimeFigureOut">
              <a:rPr lang="es-MX" smtClean="0"/>
              <a:t>15/01/2021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EF6228E-3B5A-4DA9-9001-796CB28B370A}" type="slidenum">
              <a:rPr lang="es-MX" smtClean="0"/>
              <a:t>‹Nº›</a:t>
            </a:fld>
            <a:endParaRPr lang="es-MX"/>
          </a:p>
        </p:txBody>
      </p:sp>
    </p:spTree>
    <p:extLst>
      <p:ext uri="{BB962C8B-B14F-4D97-AF65-F5344CB8AC3E}">
        <p14:creationId xmlns:p14="http://schemas.microsoft.com/office/powerpoint/2010/main" val="2236421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95F7358-7E43-435D-8418-A3B33FE6AC52}" type="datetimeFigureOut">
              <a:rPr lang="es-MX" smtClean="0"/>
              <a:t>15/01/2021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EF6228E-3B5A-4DA9-9001-796CB28B370A}" type="slidenum">
              <a:rPr lang="es-MX" smtClean="0"/>
              <a:t>‹Nº›</a:t>
            </a:fld>
            <a:endParaRPr lang="es-MX"/>
          </a:p>
        </p:txBody>
      </p:sp>
    </p:spTree>
    <p:extLst>
      <p:ext uri="{BB962C8B-B14F-4D97-AF65-F5344CB8AC3E}">
        <p14:creationId xmlns:p14="http://schemas.microsoft.com/office/powerpoint/2010/main" val="4075093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95F7358-7E43-435D-8418-A3B33FE6AC52}" type="datetimeFigureOut">
              <a:rPr lang="es-MX" smtClean="0"/>
              <a:t>15/01/2021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8EF6228E-3B5A-4DA9-9001-796CB28B370A}" type="slidenum">
              <a:rPr lang="es-MX" smtClean="0"/>
              <a:t>‹Nº›</a:t>
            </a:fld>
            <a:endParaRPr lang="es-MX"/>
          </a:p>
        </p:txBody>
      </p:sp>
    </p:spTree>
    <p:extLst>
      <p:ext uri="{BB962C8B-B14F-4D97-AF65-F5344CB8AC3E}">
        <p14:creationId xmlns:p14="http://schemas.microsoft.com/office/powerpoint/2010/main" val="12845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95F7358-7E43-435D-8418-A3B33FE6AC52}" type="datetimeFigureOut">
              <a:rPr lang="es-MX" smtClean="0"/>
              <a:t>15/01/2021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8EF6228E-3B5A-4DA9-9001-796CB28B370A}" type="slidenum">
              <a:rPr lang="es-MX" smtClean="0"/>
              <a:t>‹Nº›</a:t>
            </a:fld>
            <a:endParaRPr lang="es-MX"/>
          </a:p>
        </p:txBody>
      </p:sp>
    </p:spTree>
    <p:extLst>
      <p:ext uri="{BB962C8B-B14F-4D97-AF65-F5344CB8AC3E}">
        <p14:creationId xmlns:p14="http://schemas.microsoft.com/office/powerpoint/2010/main" val="2381391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5F7358-7E43-435D-8418-A3B33FE6AC52}" type="datetimeFigureOut">
              <a:rPr lang="es-MX" smtClean="0"/>
              <a:t>15/01/2021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8EF6228E-3B5A-4DA9-9001-796CB28B370A}" type="slidenum">
              <a:rPr lang="es-MX" smtClean="0"/>
              <a:t>‹Nº›</a:t>
            </a:fld>
            <a:endParaRPr lang="es-MX"/>
          </a:p>
        </p:txBody>
      </p:sp>
    </p:spTree>
    <p:extLst>
      <p:ext uri="{BB962C8B-B14F-4D97-AF65-F5344CB8AC3E}">
        <p14:creationId xmlns:p14="http://schemas.microsoft.com/office/powerpoint/2010/main" val="3025121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95F7358-7E43-435D-8418-A3B33FE6AC52}" type="datetimeFigureOut">
              <a:rPr lang="es-MX" smtClean="0"/>
              <a:t>15/01/2021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EF6228E-3B5A-4DA9-9001-796CB28B370A}" type="slidenum">
              <a:rPr lang="es-MX" smtClean="0"/>
              <a:t>‹Nº›</a:t>
            </a:fld>
            <a:endParaRPr lang="es-MX"/>
          </a:p>
        </p:txBody>
      </p:sp>
    </p:spTree>
    <p:extLst>
      <p:ext uri="{BB962C8B-B14F-4D97-AF65-F5344CB8AC3E}">
        <p14:creationId xmlns:p14="http://schemas.microsoft.com/office/powerpoint/2010/main" val="883754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95F7358-7E43-435D-8418-A3B33FE6AC52}" type="datetimeFigureOut">
              <a:rPr lang="es-MX" smtClean="0"/>
              <a:t>15/01/2021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EF6228E-3B5A-4DA9-9001-796CB28B370A}" type="slidenum">
              <a:rPr lang="es-MX" smtClean="0"/>
              <a:t>‹Nº›</a:t>
            </a:fld>
            <a:endParaRPr lang="es-MX"/>
          </a:p>
        </p:txBody>
      </p:sp>
    </p:spTree>
    <p:extLst>
      <p:ext uri="{BB962C8B-B14F-4D97-AF65-F5344CB8AC3E}">
        <p14:creationId xmlns:p14="http://schemas.microsoft.com/office/powerpoint/2010/main" val="4016476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B95F7358-7E43-435D-8418-A3B33FE6AC52}" type="datetimeFigureOut">
              <a:rPr lang="es-MX" smtClean="0"/>
              <a:t>15/01/2021</a:t>
            </a:fld>
            <a:endParaRPr lang="es-MX"/>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8EF6228E-3B5A-4DA9-9001-796CB28B370A}" type="slidenum">
              <a:rPr lang="es-MX" smtClean="0"/>
              <a:t>‹Nº›</a:t>
            </a:fld>
            <a:endParaRPr lang="es-MX"/>
          </a:p>
        </p:txBody>
      </p:sp>
    </p:spTree>
    <p:extLst>
      <p:ext uri="{BB962C8B-B14F-4D97-AF65-F5344CB8AC3E}">
        <p14:creationId xmlns:p14="http://schemas.microsoft.com/office/powerpoint/2010/main" val="8830153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0" y="0"/>
            <a:ext cx="6858000" cy="9144000"/>
            <a:chOff x="0" y="0"/>
            <a:chExt cx="6858000" cy="9144000"/>
          </a:xfrm>
        </p:grpSpPr>
        <p:pic>
          <p:nvPicPr>
            <p:cNvPr id="4098" name="Picture 2" descr="MAGNÍFICO DIARIO PARA LA EDUCADORA – Imagenes Educativ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4957010" y="2430379"/>
              <a:ext cx="697832" cy="697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ángulo redondeado 3"/>
            <p:cNvSpPr/>
            <p:nvPr/>
          </p:nvSpPr>
          <p:spPr>
            <a:xfrm>
              <a:off x="745959" y="3128211"/>
              <a:ext cx="4908884" cy="11790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ángulo 4"/>
            <p:cNvSpPr/>
            <p:nvPr/>
          </p:nvSpPr>
          <p:spPr>
            <a:xfrm>
              <a:off x="5654842" y="3128211"/>
              <a:ext cx="264695" cy="11790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CuadroTexto 7"/>
          <p:cNvSpPr txBox="1"/>
          <p:nvPr/>
        </p:nvSpPr>
        <p:spPr>
          <a:xfrm>
            <a:off x="613609" y="3002340"/>
            <a:ext cx="5630781"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9600" b="0" i="0" u="none" strike="noStrike" kern="1200" cap="none" spc="0" normalizeH="0" baseline="0" noProof="0" dirty="0">
                <a:ln>
                  <a:noFill/>
                </a:ln>
                <a:solidFill>
                  <a:srgbClr val="FF0066"/>
                </a:solidFill>
                <a:effectLst/>
                <a:uLnTx/>
                <a:uFillTx/>
                <a:latin typeface="Berlin Sans FB Demi" panose="020E0802020502020306" pitchFamily="34" charset="0"/>
                <a:ea typeface="+mn-ea"/>
                <a:cs typeface="+mn-cs"/>
              </a:rPr>
              <a:t>t</a:t>
            </a:r>
            <a:r>
              <a:rPr kumimoji="0" lang="es-MX" sz="9600" b="0" i="0" u="none" strike="noStrike" kern="1200" cap="none" spc="0" normalizeH="0" baseline="0" noProof="0" dirty="0">
                <a:ln>
                  <a:noFill/>
                </a:ln>
                <a:solidFill>
                  <a:srgbClr val="CC66FF"/>
                </a:solidFill>
                <a:effectLst/>
                <a:uLnTx/>
                <a:uFillTx/>
                <a:latin typeface="Berlin Sans FB Demi" panose="020E0802020502020306" pitchFamily="34" charset="0"/>
                <a:ea typeface="+mn-ea"/>
                <a:cs typeface="+mn-cs"/>
              </a:rPr>
              <a:t>r</a:t>
            </a:r>
            <a:r>
              <a:rPr kumimoji="0" lang="es-MX" sz="9600" b="0" i="0" u="none" strike="noStrike" kern="1200" cap="none" spc="0" normalizeH="0" baseline="0" noProof="0" dirty="0">
                <a:ln>
                  <a:noFill/>
                </a:ln>
                <a:solidFill>
                  <a:srgbClr val="FF9933"/>
                </a:solidFill>
                <a:effectLst/>
                <a:uLnTx/>
                <a:uFillTx/>
                <a:latin typeface="Berlin Sans FB Demi" panose="020E0802020502020306" pitchFamily="34" charset="0"/>
                <a:ea typeface="+mn-ea"/>
                <a:cs typeface="+mn-cs"/>
              </a:rPr>
              <a:t>a</a:t>
            </a:r>
            <a:r>
              <a:rPr kumimoji="0" lang="es-MX" sz="9600" b="0" i="0" u="none" strike="noStrike" kern="1200" cap="none" spc="0" normalizeH="0" baseline="0" noProof="0" dirty="0">
                <a:ln>
                  <a:noFill/>
                </a:ln>
                <a:solidFill>
                  <a:srgbClr val="92D050"/>
                </a:solidFill>
                <a:effectLst/>
                <a:uLnTx/>
                <a:uFillTx/>
                <a:latin typeface="Berlin Sans FB Demi" panose="020E0802020502020306" pitchFamily="34" charset="0"/>
                <a:ea typeface="+mn-ea"/>
                <a:cs typeface="+mn-cs"/>
              </a:rPr>
              <a:t>b</a:t>
            </a:r>
            <a:r>
              <a:rPr kumimoji="0" lang="es-MX" sz="9600" b="0" i="0" u="none" strike="noStrike" kern="1200" cap="none" spc="0" normalizeH="0" baseline="0" noProof="0" dirty="0">
                <a:ln>
                  <a:noFill/>
                </a:ln>
                <a:solidFill>
                  <a:srgbClr val="00B0F0"/>
                </a:solidFill>
                <a:effectLst/>
                <a:uLnTx/>
                <a:uFillTx/>
                <a:latin typeface="Berlin Sans FB Demi" panose="020E0802020502020306" pitchFamily="34" charset="0"/>
                <a:ea typeface="+mn-ea"/>
                <a:cs typeface="+mn-cs"/>
              </a:rPr>
              <a:t>a</a:t>
            </a:r>
            <a:r>
              <a:rPr kumimoji="0" lang="es-MX" sz="9600" b="0" i="0" u="none" strike="noStrike" kern="1200" cap="none" spc="0" normalizeH="0" baseline="0" noProof="0" dirty="0">
                <a:ln>
                  <a:noFill/>
                </a:ln>
                <a:solidFill>
                  <a:srgbClr val="C00000"/>
                </a:solidFill>
                <a:effectLst/>
                <a:uLnTx/>
                <a:uFillTx/>
                <a:latin typeface="Berlin Sans FB Demi" panose="020E0802020502020306" pitchFamily="34" charset="0"/>
                <a:ea typeface="+mn-ea"/>
                <a:cs typeface="+mn-cs"/>
              </a:rPr>
              <a:t>j</a:t>
            </a:r>
            <a:r>
              <a:rPr kumimoji="0" lang="es-MX" sz="9600" b="0" i="0" u="none" strike="noStrike" kern="1200" cap="none" spc="0" normalizeH="0" baseline="0" noProof="0" dirty="0">
                <a:ln>
                  <a:noFill/>
                </a:ln>
                <a:solidFill>
                  <a:srgbClr val="FF66FF"/>
                </a:solidFill>
                <a:effectLst/>
                <a:uLnTx/>
                <a:uFillTx/>
                <a:latin typeface="Berlin Sans FB Demi" panose="020E0802020502020306" pitchFamily="34" charset="0"/>
                <a:ea typeface="+mn-ea"/>
                <a:cs typeface="+mn-cs"/>
              </a:rPr>
              <a:t>o</a:t>
            </a:r>
          </a:p>
        </p:txBody>
      </p:sp>
      <p:sp>
        <p:nvSpPr>
          <p:cNvPr id="2" name="CuadroTexto 1"/>
          <p:cNvSpPr txBox="1"/>
          <p:nvPr/>
        </p:nvSpPr>
        <p:spPr>
          <a:xfrm>
            <a:off x="613609" y="4627983"/>
            <a:ext cx="4012653" cy="400110"/>
          </a:xfrm>
          <a:prstGeom prst="rect">
            <a:avLst/>
          </a:prstGeom>
          <a:noFill/>
        </p:spPr>
        <p:txBody>
          <a:bodyPr wrap="square" rtlCol="0">
            <a:spAutoFit/>
          </a:bodyPr>
          <a:lstStyle/>
          <a:p>
            <a:r>
              <a:rPr lang="es-MX" sz="2000" dirty="0" smtClean="0">
                <a:latin typeface="Century Gothic" panose="020B0502020202020204" pitchFamily="34" charset="0"/>
              </a:rPr>
              <a:t>11 de enero al 5 de febrero </a:t>
            </a:r>
            <a:endParaRPr lang="es-MX" sz="2000" dirty="0">
              <a:latin typeface="Century Gothic" panose="020B0502020202020204" pitchFamily="34" charset="0"/>
            </a:endParaRPr>
          </a:p>
        </p:txBody>
      </p:sp>
    </p:spTree>
    <p:extLst>
      <p:ext uri="{BB962C8B-B14F-4D97-AF65-F5344CB8AC3E}">
        <p14:creationId xmlns:p14="http://schemas.microsoft.com/office/powerpoint/2010/main" val="671830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breta rayada ilustración del vector. Ilustración de rayada - 13848753"/>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4533" t="13287" r="7770" b="6772"/>
          <a:stretch/>
        </p:blipFill>
        <p:spPr bwMode="auto">
          <a:xfrm>
            <a:off x="228732" y="295275"/>
            <a:ext cx="6400536" cy="8553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redondeado 1"/>
          <p:cNvSpPr/>
          <p:nvPr/>
        </p:nvSpPr>
        <p:spPr>
          <a:xfrm>
            <a:off x="361950" y="419100"/>
            <a:ext cx="6076950" cy="8286750"/>
          </a:xfrm>
          <a:prstGeom prst="roundRect">
            <a:avLst/>
          </a:prstGeom>
          <a:solidFill>
            <a:schemeClr val="bg1"/>
          </a:solidFill>
          <a:ln>
            <a:solidFill>
              <a:srgbClr val="009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uadroTexto 4"/>
          <p:cNvSpPr txBox="1"/>
          <p:nvPr/>
        </p:nvSpPr>
        <p:spPr>
          <a:xfrm>
            <a:off x="669757" y="745307"/>
            <a:ext cx="5518485" cy="618630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Cuando</a:t>
            </a:r>
            <a:r>
              <a:rPr kumimoji="0" lang="es-MX" sz="1800" b="0" i="0" u="none" strike="noStrike" kern="1200" cap="none" spc="0" normalizeH="0" noProof="0" dirty="0" smtClean="0">
                <a:ln>
                  <a:noFill/>
                </a:ln>
                <a:solidFill>
                  <a:prstClr val="black"/>
                </a:solidFill>
                <a:effectLst/>
                <a:uLnTx/>
                <a:uFillTx/>
                <a:latin typeface="Berlin Sans FB" panose="020E0602020502020306" pitchFamily="34" charset="0"/>
                <a:ea typeface="+mn-ea"/>
                <a:cs typeface="+mn-cs"/>
              </a:rPr>
              <a:t> terminamos con los problemas les pregunte como les había parecido la suma si se les dificultaba o facilitaba mencionando que no pasaba nada si ahorita les parecía difícil porque después lo seguiríamos practicando. Antes de terminar les pregunte para cerrar que habíamos aprendido hoy y se los mencione yo a manera</a:t>
            </a:r>
            <a:r>
              <a:rPr lang="es-MX" dirty="0" smtClean="0">
                <a:solidFill>
                  <a:prstClr val="black"/>
                </a:solidFill>
                <a:latin typeface="Berlin Sans FB" panose="020E0602020502020306" pitchFamily="34" charset="0"/>
              </a:rPr>
              <a:t> mas detallada todo lo que habíamos realizado. </a:t>
            </a:r>
            <a:endPar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Nos despedimos</a:t>
            </a:r>
            <a:r>
              <a:rPr kumimoji="0" lang="es-MX" sz="1800" b="0" i="0" u="none" strike="noStrike" kern="1200" cap="none" spc="0" normalizeH="0" noProof="0" dirty="0" smtClean="0">
                <a:ln>
                  <a:noFill/>
                </a:ln>
                <a:solidFill>
                  <a:prstClr val="black"/>
                </a:solidFill>
                <a:effectLst/>
                <a:uLnTx/>
                <a:uFillTx/>
                <a:latin typeface="Berlin Sans FB" panose="020E0602020502020306" pitchFamily="34" charset="0"/>
                <a:ea typeface="+mn-ea"/>
                <a:cs typeface="+mn-cs"/>
              </a:rPr>
              <a:t> con un abrazo de oso virtual recomendándoles seguir quedándonos en casa y lavarnos las manos de una manera constante. </a:t>
            </a:r>
            <a:endPar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Me </a:t>
            </a: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sentí muy segura y satisfecha de mi trabajo realizado el día de hoy porque los alumnos estuvieron muy atentos y participativos a la </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clase,</a:t>
            </a:r>
            <a:r>
              <a:rPr kumimoji="0" lang="es-MX" sz="1800" b="0" i="0" u="none" strike="noStrike" kern="1200" cap="none" spc="0" normalizeH="0" noProof="0" dirty="0" smtClean="0">
                <a:ln>
                  <a:noFill/>
                </a:ln>
                <a:solidFill>
                  <a:prstClr val="black"/>
                </a:solidFill>
                <a:effectLst/>
                <a:uLnTx/>
                <a:uFillTx/>
                <a:latin typeface="Berlin Sans FB" panose="020E0602020502020306" pitchFamily="34" charset="0"/>
                <a:ea typeface="+mn-ea"/>
                <a:cs typeface="+mn-cs"/>
              </a:rPr>
              <a:t> trate de integran a cada uno por medio de cuestionamientos ya que gracias a lista de asistencia puedo saber quien esta presente aun así</a:t>
            </a:r>
            <a:r>
              <a:rPr lang="es-MX" dirty="0" smtClean="0">
                <a:solidFill>
                  <a:prstClr val="black"/>
                </a:solidFill>
                <a:latin typeface="Berlin Sans FB" panose="020E0602020502020306" pitchFamily="34" charset="0"/>
              </a:rPr>
              <a:t> no lo pueda observar en la pantalla</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  </a:t>
            </a:r>
            <a:r>
              <a:rPr lang="es-MX" noProof="0" dirty="0" smtClean="0">
                <a:solidFill>
                  <a:prstClr val="black"/>
                </a:solidFill>
                <a:latin typeface="Berlin Sans FB" panose="020E0602020502020306" pitchFamily="34" charset="0"/>
              </a:rPr>
              <a:t>No modificaría nada, excepto que me</a:t>
            </a:r>
            <a:r>
              <a:rPr lang="es-MX" dirty="0" smtClean="0">
                <a:solidFill>
                  <a:prstClr val="black"/>
                </a:solidFill>
                <a:latin typeface="Berlin Sans FB" panose="020E0602020502020306" pitchFamily="34" charset="0"/>
              </a:rPr>
              <a:t> gustaría tener un equipo electrónico con mejor cámara </a:t>
            </a:r>
            <a:r>
              <a:rPr lang="es-MX" dirty="0" err="1" smtClean="0">
                <a:solidFill>
                  <a:prstClr val="black"/>
                </a:solidFill>
                <a:latin typeface="Berlin Sans FB" panose="020E0602020502020306" pitchFamily="34" charset="0"/>
              </a:rPr>
              <a:t>asi</a:t>
            </a:r>
            <a:r>
              <a:rPr lang="es-MX" dirty="0" smtClean="0">
                <a:solidFill>
                  <a:prstClr val="black"/>
                </a:solidFill>
                <a:latin typeface="Berlin Sans FB" panose="020E0602020502020306" pitchFamily="34" charset="0"/>
              </a:rPr>
              <a:t> como un mejor internet para que que así los niños me puedan observar con una mejor calidad, aunque si me entienden se que se podría ver mucho mejor y me frustra un poco, espero pronto poder adquirirla. </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Tree>
    <p:extLst>
      <p:ext uri="{BB962C8B-B14F-4D97-AF65-F5344CB8AC3E}">
        <p14:creationId xmlns:p14="http://schemas.microsoft.com/office/powerpoint/2010/main" val="3889233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breta rayada ilustración del vector. Ilustración de rayada - 13848753"/>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4533" t="13287" r="7770" b="6772"/>
          <a:stretch/>
        </p:blipFill>
        <p:spPr bwMode="auto">
          <a:xfrm>
            <a:off x="228732" y="295275"/>
            <a:ext cx="6400536" cy="8553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redondeado 1"/>
          <p:cNvSpPr/>
          <p:nvPr/>
        </p:nvSpPr>
        <p:spPr>
          <a:xfrm>
            <a:off x="361950" y="419100"/>
            <a:ext cx="6076950" cy="8286750"/>
          </a:xfrm>
          <a:prstGeom prst="roundRect">
            <a:avLst/>
          </a:prstGeom>
          <a:solidFill>
            <a:schemeClr val="bg1"/>
          </a:solidFill>
          <a:ln>
            <a:solidFill>
              <a:srgbClr val="009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Pentágono 5"/>
          <p:cNvSpPr/>
          <p:nvPr/>
        </p:nvSpPr>
        <p:spPr>
          <a:xfrm>
            <a:off x="0" y="530526"/>
            <a:ext cx="2727158" cy="608146"/>
          </a:xfrm>
          <a:prstGeom prst="homePlate">
            <a:avLst/>
          </a:prstGeom>
          <a:solidFill>
            <a:srgbClr val="FF9999"/>
          </a:solid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solidFill>
                  <a:prstClr val="white"/>
                </a:solidFill>
              </a:ln>
              <a:solidFill>
                <a:srgbClr val="CC00CC"/>
              </a:solidFill>
              <a:effectLst/>
              <a:uLnTx/>
              <a:uFillTx/>
              <a:latin typeface="Calibri" panose="020F0502020204030204"/>
              <a:ea typeface="+mn-ea"/>
              <a:cs typeface="+mn-cs"/>
            </a:endParaRPr>
          </a:p>
        </p:txBody>
      </p:sp>
      <p:sp>
        <p:nvSpPr>
          <p:cNvPr id="7" name="Rectángulo 6"/>
          <p:cNvSpPr/>
          <p:nvPr/>
        </p:nvSpPr>
        <p:spPr>
          <a:xfrm>
            <a:off x="0" y="419100"/>
            <a:ext cx="2511921" cy="76944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400" b="1" i="0" u="none" strike="noStrike" kern="1200" cap="none" spc="0" normalizeH="0" baseline="0" noProof="0" dirty="0">
                <a:ln w="10160">
                  <a:solidFill>
                    <a:prstClr val="white"/>
                  </a:solidFill>
                  <a:prstDash val="solid"/>
                </a:ln>
                <a:solidFill>
                  <a:prstClr val="black"/>
                </a:solidFill>
                <a:effectLst>
                  <a:outerShdw blurRad="38100" dist="22860" dir="5400000" algn="tl" rotWithShape="0">
                    <a:srgbClr val="000000">
                      <a:alpha val="30000"/>
                    </a:srgbClr>
                  </a:outerShdw>
                </a:effectLst>
                <a:uLnTx/>
                <a:uFillTx/>
                <a:latin typeface="Colorado" pitchFamily="50" charset="0"/>
                <a:ea typeface="+mn-ea"/>
                <a:cs typeface="+mn-cs"/>
              </a:rPr>
              <a:t>Evidencia</a:t>
            </a:r>
            <a:endParaRPr kumimoji="0" lang="es-ES" sz="4800" b="1" i="0" u="none" strike="noStrike" kern="1200" cap="none" spc="0" normalizeH="0" baseline="0" noProof="0" dirty="0">
              <a:ln w="10160">
                <a:solidFill>
                  <a:prstClr val="white"/>
                </a:solidFill>
                <a:prstDash val="solid"/>
              </a:ln>
              <a:solidFill>
                <a:prstClr val="black"/>
              </a:solidFill>
              <a:effectLst>
                <a:outerShdw blurRad="38100" dist="22860" dir="5400000" algn="tl" rotWithShape="0">
                  <a:srgbClr val="000000">
                    <a:alpha val="30000"/>
                  </a:srgbClr>
                </a:outerShdw>
              </a:effectLst>
              <a:uLnTx/>
              <a:uFillTx/>
              <a:latin typeface="Colorado" pitchFamily="50" charset="0"/>
              <a:ea typeface="+mn-ea"/>
              <a:cs typeface="+mn-cs"/>
            </a:endParaRPr>
          </a:p>
        </p:txBody>
      </p:sp>
      <p:pic>
        <p:nvPicPr>
          <p:cNvPr id="5" name="Imagen 4"/>
          <p:cNvPicPr>
            <a:picLocks noChangeAspect="1"/>
          </p:cNvPicPr>
          <p:nvPr/>
        </p:nvPicPr>
        <p:blipFill rotWithShape="1">
          <a:blip r:embed="rId4"/>
          <a:srcRect t="11049"/>
          <a:stretch/>
        </p:blipFill>
        <p:spPr>
          <a:xfrm rot="21030063">
            <a:off x="708367" y="1113983"/>
            <a:ext cx="2234836" cy="35340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Imagen 14"/>
          <p:cNvPicPr>
            <a:picLocks noChangeAspect="1"/>
          </p:cNvPicPr>
          <p:nvPr/>
        </p:nvPicPr>
        <p:blipFill rotWithShape="1">
          <a:blip r:embed="rId5"/>
          <a:srcRect t="5242"/>
          <a:stretch/>
        </p:blipFill>
        <p:spPr>
          <a:xfrm rot="20405607">
            <a:off x="941967" y="5658601"/>
            <a:ext cx="1817128" cy="30610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Imagen 16"/>
          <p:cNvPicPr>
            <a:picLocks noChangeAspect="1"/>
          </p:cNvPicPr>
          <p:nvPr/>
        </p:nvPicPr>
        <p:blipFill>
          <a:blip r:embed="rId6"/>
          <a:stretch>
            <a:fillRect/>
          </a:stretch>
        </p:blipFill>
        <p:spPr>
          <a:xfrm rot="16557044">
            <a:off x="1502922" y="3110398"/>
            <a:ext cx="2148968" cy="38203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Imagen 17"/>
          <p:cNvPicPr>
            <a:picLocks noChangeAspect="1"/>
          </p:cNvPicPr>
          <p:nvPr/>
        </p:nvPicPr>
        <p:blipFill>
          <a:blip r:embed="rId7"/>
          <a:stretch>
            <a:fillRect/>
          </a:stretch>
        </p:blipFill>
        <p:spPr>
          <a:xfrm rot="594863">
            <a:off x="3377327" y="6464221"/>
            <a:ext cx="2831069" cy="15924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ctángulo 9"/>
          <p:cNvSpPr/>
          <p:nvPr/>
        </p:nvSpPr>
        <p:spPr>
          <a:xfrm>
            <a:off x="1825786" y="8014637"/>
            <a:ext cx="3206427" cy="547782"/>
          </a:xfrm>
          <a:prstGeom prst="rect">
            <a:avLst/>
          </a:prstGeom>
          <a:solidFill>
            <a:srgbClr val="CCECFF"/>
          </a:solidFill>
          <a:ln w="57150">
            <a:solidFill>
              <a:srgbClr val="00B0F0"/>
            </a:solidFill>
          </a:ln>
          <a:effectLst>
            <a:glow rad="139700">
              <a:schemeClr val="accent4">
                <a:satMod val="175000"/>
                <a:alpha val="40000"/>
              </a:schemeClr>
            </a:glow>
          </a:effectLst>
          <a:scene3d>
            <a:camera prst="perspectiveFront"/>
            <a:lightRig rig="threePt" dir="t"/>
          </a:scene3d>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Clase con alumnos </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10 </a:t>
            </a:r>
            <a:r>
              <a:rPr kumimoji="0" lang="es-MX" sz="1800" b="0" i="0" u="none" strike="noStrike" kern="1200" cap="none" spc="0" normalizeH="0" baseline="0" noProof="0" dirty="0" err="1">
                <a:ln>
                  <a:noFill/>
                </a:ln>
                <a:solidFill>
                  <a:prstClr val="black"/>
                </a:solidFill>
                <a:effectLst/>
                <a:uLnTx/>
                <a:uFillTx/>
                <a:latin typeface="Berlin Sans FB" panose="020E0602020502020306" pitchFamily="34" charset="0"/>
                <a:ea typeface="+mn-ea"/>
                <a:cs typeface="+mn-cs"/>
              </a:rPr>
              <a:t>a.m</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pic>
        <p:nvPicPr>
          <p:cNvPr id="19" name="Imagen 18"/>
          <p:cNvPicPr>
            <a:picLocks noChangeAspect="1"/>
          </p:cNvPicPr>
          <p:nvPr/>
        </p:nvPicPr>
        <p:blipFill>
          <a:blip r:embed="rId8"/>
          <a:stretch>
            <a:fillRect/>
          </a:stretch>
        </p:blipFill>
        <p:spPr>
          <a:xfrm rot="1288181">
            <a:off x="3089385" y="1372520"/>
            <a:ext cx="3438441" cy="19341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Imagen 15"/>
          <p:cNvPicPr>
            <a:picLocks noChangeAspect="1"/>
          </p:cNvPicPr>
          <p:nvPr/>
        </p:nvPicPr>
        <p:blipFill rotWithShape="1">
          <a:blip r:embed="rId9"/>
          <a:srcRect t="10301"/>
          <a:stretch/>
        </p:blipFill>
        <p:spPr>
          <a:xfrm>
            <a:off x="4421832" y="3215234"/>
            <a:ext cx="1997887" cy="31859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79442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breta rayada ilustración del vector. Ilustración de rayada - 13848753"/>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4533" t="13287" r="7770" b="6772"/>
          <a:stretch/>
        </p:blipFill>
        <p:spPr bwMode="auto">
          <a:xfrm>
            <a:off x="228732" y="295275"/>
            <a:ext cx="6400536" cy="8553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redondeado 1"/>
          <p:cNvSpPr/>
          <p:nvPr/>
        </p:nvSpPr>
        <p:spPr>
          <a:xfrm>
            <a:off x="361950" y="419100"/>
            <a:ext cx="6076950" cy="8286750"/>
          </a:xfrm>
          <a:prstGeom prst="roundRect">
            <a:avLst/>
          </a:prstGeom>
          <a:solidFill>
            <a:schemeClr val="bg1"/>
          </a:solidFill>
          <a:ln>
            <a:solidFill>
              <a:srgbClr val="009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Pentágono 5"/>
          <p:cNvSpPr/>
          <p:nvPr/>
        </p:nvSpPr>
        <p:spPr>
          <a:xfrm>
            <a:off x="0" y="530526"/>
            <a:ext cx="2727158" cy="608146"/>
          </a:xfrm>
          <a:prstGeom prst="homePlate">
            <a:avLst/>
          </a:prstGeom>
          <a:solidFill>
            <a:srgbClr val="FF9999"/>
          </a:solid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solidFill>
                  <a:prstClr val="white"/>
                </a:solidFill>
              </a:ln>
              <a:solidFill>
                <a:srgbClr val="CC00CC"/>
              </a:solidFill>
              <a:effectLst/>
              <a:uLnTx/>
              <a:uFillTx/>
              <a:latin typeface="Calibri" panose="020F0502020204030204"/>
              <a:ea typeface="+mn-ea"/>
              <a:cs typeface="+mn-cs"/>
            </a:endParaRPr>
          </a:p>
        </p:txBody>
      </p:sp>
      <p:sp>
        <p:nvSpPr>
          <p:cNvPr id="7" name="Rectángulo 6"/>
          <p:cNvSpPr/>
          <p:nvPr/>
        </p:nvSpPr>
        <p:spPr>
          <a:xfrm>
            <a:off x="0" y="419100"/>
            <a:ext cx="2511921" cy="76944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400" b="1" i="0" u="none" strike="noStrike" kern="1200" cap="none" spc="0" normalizeH="0" baseline="0" noProof="0" dirty="0">
                <a:ln w="10160">
                  <a:solidFill>
                    <a:prstClr val="white"/>
                  </a:solidFill>
                  <a:prstDash val="solid"/>
                </a:ln>
                <a:solidFill>
                  <a:prstClr val="black"/>
                </a:solidFill>
                <a:effectLst>
                  <a:outerShdw blurRad="38100" dist="22860" dir="5400000" algn="tl" rotWithShape="0">
                    <a:srgbClr val="000000">
                      <a:alpha val="30000"/>
                    </a:srgbClr>
                  </a:outerShdw>
                </a:effectLst>
                <a:uLnTx/>
                <a:uFillTx/>
                <a:latin typeface="Colorado" pitchFamily="50" charset="0"/>
                <a:ea typeface="+mn-ea"/>
                <a:cs typeface="+mn-cs"/>
              </a:rPr>
              <a:t>Evidencia</a:t>
            </a:r>
            <a:endParaRPr kumimoji="0" lang="es-ES" sz="5400" b="1" i="0" u="none" strike="noStrike" kern="1200" cap="none" spc="0" normalizeH="0" baseline="0" noProof="0" dirty="0">
              <a:ln w="10160">
                <a:solidFill>
                  <a:prstClr val="white"/>
                </a:solidFill>
                <a:prstDash val="solid"/>
              </a:ln>
              <a:solidFill>
                <a:prstClr val="black"/>
              </a:solidFill>
              <a:effectLst>
                <a:outerShdw blurRad="38100" dist="22860" dir="5400000" algn="tl" rotWithShape="0">
                  <a:srgbClr val="000000">
                    <a:alpha val="30000"/>
                  </a:srgbClr>
                </a:outerShdw>
              </a:effectLst>
              <a:uLnTx/>
              <a:uFillTx/>
              <a:latin typeface="Colorado" pitchFamily="50" charset="0"/>
              <a:ea typeface="+mn-ea"/>
              <a:cs typeface="+mn-cs"/>
            </a:endParaRPr>
          </a:p>
        </p:txBody>
      </p:sp>
      <p:sp>
        <p:nvSpPr>
          <p:cNvPr id="10" name="Rectángulo 9"/>
          <p:cNvSpPr/>
          <p:nvPr/>
        </p:nvSpPr>
        <p:spPr>
          <a:xfrm>
            <a:off x="1797211" y="7191609"/>
            <a:ext cx="3206427" cy="547782"/>
          </a:xfrm>
          <a:prstGeom prst="rect">
            <a:avLst/>
          </a:prstGeom>
          <a:solidFill>
            <a:srgbClr val="CCECFF"/>
          </a:solidFill>
          <a:ln w="57150">
            <a:solidFill>
              <a:srgbClr val="00B0F0"/>
            </a:solidFill>
          </a:ln>
          <a:scene3d>
            <a:camera prst="perspectiveFront"/>
            <a:lightRig rig="threePt" dir="t"/>
          </a:scene3d>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Estructura de las actividades de la video llamada</a:t>
            </a:r>
          </a:p>
        </p:txBody>
      </p:sp>
      <p:pic>
        <p:nvPicPr>
          <p:cNvPr id="4" name="Imagen 3"/>
          <p:cNvPicPr>
            <a:picLocks noChangeAspect="1"/>
          </p:cNvPicPr>
          <p:nvPr/>
        </p:nvPicPr>
        <p:blipFill>
          <a:blip r:embed="rId4"/>
          <a:stretch>
            <a:fillRect/>
          </a:stretch>
        </p:blipFill>
        <p:spPr>
          <a:xfrm>
            <a:off x="719173" y="1383749"/>
            <a:ext cx="2654865" cy="3606749"/>
          </a:xfrm>
          <a:prstGeom prst="rect">
            <a:avLst/>
          </a:prstGeom>
        </p:spPr>
      </p:pic>
      <p:pic>
        <p:nvPicPr>
          <p:cNvPr id="8" name="Imagen 7"/>
          <p:cNvPicPr>
            <a:picLocks noChangeAspect="1"/>
          </p:cNvPicPr>
          <p:nvPr/>
        </p:nvPicPr>
        <p:blipFill>
          <a:blip r:embed="rId5"/>
          <a:stretch>
            <a:fillRect/>
          </a:stretch>
        </p:blipFill>
        <p:spPr>
          <a:xfrm>
            <a:off x="3564406" y="3434627"/>
            <a:ext cx="2706358" cy="3561774"/>
          </a:xfrm>
          <a:prstGeom prst="rect">
            <a:avLst/>
          </a:prstGeom>
        </p:spPr>
      </p:pic>
    </p:spTree>
    <p:extLst>
      <p:ext uri="{BB962C8B-B14F-4D97-AF65-F5344CB8AC3E}">
        <p14:creationId xmlns:p14="http://schemas.microsoft.com/office/powerpoint/2010/main" val="1196408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extLst>
              <a:ext uri="{28A0092B-C50C-407E-A947-70E740481C1C}">
                <a14:useLocalDpi xmlns:a14="http://schemas.microsoft.com/office/drawing/2010/main" val="0"/>
              </a:ext>
            </a:extLst>
          </a:blip>
          <a:srcRect l="4167" t="937" r="3327" b="3745"/>
          <a:stretch/>
        </p:blipFill>
        <p:spPr bwMode="auto">
          <a:xfrm>
            <a:off x="0" y="-1"/>
            <a:ext cx="6858000" cy="9274630"/>
          </a:xfrm>
          <a:prstGeom prst="rect">
            <a:avLst/>
          </a:prstGeom>
          <a:ln>
            <a:noFill/>
          </a:ln>
          <a:extLst>
            <a:ext uri="{53640926-AAD7-44D8-BBD7-CCE9431645EC}">
              <a14:shadowObscured xmlns:a14="http://schemas.microsoft.com/office/drawing/2010/main"/>
            </a:ext>
          </a:extLst>
        </p:spPr>
      </p:pic>
      <p:sp>
        <p:nvSpPr>
          <p:cNvPr id="7" name="Rectángulo redondeado 6"/>
          <p:cNvSpPr/>
          <p:nvPr/>
        </p:nvSpPr>
        <p:spPr>
          <a:xfrm>
            <a:off x="184934" y="692294"/>
            <a:ext cx="2948683" cy="277403"/>
          </a:xfrm>
          <a:prstGeom prst="roundRect">
            <a:avLst/>
          </a:prstGeom>
          <a:solidFill>
            <a:srgbClr val="FFD9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Jardín de niños Diego Rivera T.M</a:t>
            </a:r>
          </a:p>
        </p:txBody>
      </p:sp>
      <p:sp>
        <p:nvSpPr>
          <p:cNvPr id="8" name="Rectángulo redondeado 7"/>
          <p:cNvSpPr/>
          <p:nvPr/>
        </p:nvSpPr>
        <p:spPr>
          <a:xfrm>
            <a:off x="3318551" y="714277"/>
            <a:ext cx="682434" cy="224373"/>
          </a:xfrm>
          <a:prstGeom prst="roundRect">
            <a:avLst/>
          </a:prstGeom>
          <a:solidFill>
            <a:srgbClr val="CCFFFF"/>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3</a:t>
            </a: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A</a:t>
            </a:r>
          </a:p>
        </p:txBody>
      </p:sp>
      <p:sp>
        <p:nvSpPr>
          <p:cNvPr id="9" name="Rectángulo 8"/>
          <p:cNvSpPr/>
          <p:nvPr/>
        </p:nvSpPr>
        <p:spPr>
          <a:xfrm>
            <a:off x="1679173" y="163555"/>
            <a:ext cx="2684775" cy="494819"/>
          </a:xfrm>
          <a:prstGeom prst="rect">
            <a:avLst/>
          </a:prstGeom>
          <a:solidFill>
            <a:srgbClr val="D4F4E0"/>
          </a:solidFill>
          <a:ln>
            <a:solidFill>
              <a:srgbClr val="D4F4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Fátima Araminda García Samaniego </a:t>
            </a:r>
          </a:p>
        </p:txBody>
      </p:sp>
      <p:sp>
        <p:nvSpPr>
          <p:cNvPr id="5" name="Doble onda 4"/>
          <p:cNvSpPr/>
          <p:nvPr/>
        </p:nvSpPr>
        <p:spPr>
          <a:xfrm>
            <a:off x="184934" y="148368"/>
            <a:ext cx="1684962" cy="554804"/>
          </a:xfrm>
          <a:prstGeom prst="doubleWave">
            <a:avLst/>
          </a:prstGeom>
          <a:solidFill>
            <a:srgbClr val="FFFF99"/>
          </a:solidFill>
          <a:ln>
            <a:solidFill>
              <a:srgbClr val="FFFF9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dirty="0">
                <a:ln>
                  <a:noFill/>
                </a:ln>
                <a:solidFill>
                  <a:prstClr val="black"/>
                </a:solidFill>
                <a:effectLst/>
                <a:uLnTx/>
                <a:uFillTx/>
                <a:latin typeface="Colorado" pitchFamily="50" charset="0"/>
                <a:ea typeface="+mn-ea"/>
                <a:cs typeface="+mn-cs"/>
              </a:rPr>
              <a:t> </a:t>
            </a:r>
          </a:p>
        </p:txBody>
      </p:sp>
      <p:sp>
        <p:nvSpPr>
          <p:cNvPr id="6" name="Rectángulo 5"/>
          <p:cNvSpPr/>
          <p:nvPr/>
        </p:nvSpPr>
        <p:spPr>
          <a:xfrm>
            <a:off x="375658" y="-4533"/>
            <a:ext cx="1303515" cy="64633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w="10160">
                  <a:solidFill>
                    <a:prstClr val="white"/>
                  </a:solidFill>
                  <a:prstDash val="solid"/>
                </a:ln>
                <a:solidFill>
                  <a:prstClr val="black"/>
                </a:solidFill>
                <a:effectLst>
                  <a:outerShdw blurRad="38100" dist="22860" dir="5400000" algn="tl" rotWithShape="0">
                    <a:srgbClr val="000000">
                      <a:alpha val="30000"/>
                    </a:srgbClr>
                  </a:outerShdw>
                </a:effectLst>
                <a:uLnTx/>
                <a:uFillTx/>
                <a:latin typeface="Colorado" pitchFamily="50" charset="0"/>
                <a:ea typeface="+mn-ea"/>
                <a:cs typeface="+mn-cs"/>
              </a:rPr>
              <a:t>Datos</a:t>
            </a:r>
            <a:endParaRPr kumimoji="0" lang="es-ES" sz="4000" b="1" i="0" u="none" strike="noStrike" kern="1200" cap="none" spc="0" normalizeH="0" baseline="0" noProof="0" dirty="0">
              <a:ln w="10160">
                <a:solidFill>
                  <a:prstClr val="white"/>
                </a:solidFill>
                <a:prstDash val="solid"/>
              </a:ln>
              <a:solidFill>
                <a:prstClr val="black"/>
              </a:solidFill>
              <a:effectLst>
                <a:outerShdw blurRad="38100" dist="22860" dir="5400000" algn="tl" rotWithShape="0">
                  <a:srgbClr val="000000">
                    <a:alpha val="30000"/>
                  </a:srgbClr>
                </a:outerShdw>
              </a:effectLst>
              <a:uLnTx/>
              <a:uFillTx/>
              <a:latin typeface="Colorado" pitchFamily="50" charset="0"/>
              <a:ea typeface="+mn-ea"/>
              <a:cs typeface="+mn-cs"/>
            </a:endParaRPr>
          </a:p>
        </p:txBody>
      </p:sp>
      <p:sp>
        <p:nvSpPr>
          <p:cNvPr id="10" name="Rectángulo 9"/>
          <p:cNvSpPr/>
          <p:nvPr/>
        </p:nvSpPr>
        <p:spPr>
          <a:xfrm rot="21150880">
            <a:off x="5075523" y="275688"/>
            <a:ext cx="1471583" cy="451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MX" sz="2000" dirty="0" smtClean="0">
                <a:solidFill>
                  <a:prstClr val="black"/>
                </a:solidFill>
                <a:latin typeface="Berlin Sans FB" panose="020E0602020502020306" pitchFamily="34" charset="0"/>
              </a:rPr>
              <a:t>15</a:t>
            </a:r>
            <a:r>
              <a:rPr kumimoji="0" lang="es-MX" sz="20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/01/2021</a:t>
            </a:r>
            <a:endParaRPr kumimoji="0" lang="es-MX" sz="20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
        <p:nvSpPr>
          <p:cNvPr id="12" name="CuadroTexto 11"/>
          <p:cNvSpPr txBox="1"/>
          <p:nvPr/>
        </p:nvSpPr>
        <p:spPr>
          <a:xfrm>
            <a:off x="445004" y="6472859"/>
            <a:ext cx="5967992" cy="258532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Hoy no tuve clase con los alumnos por medio de video llamada. En la transmisión de aprende casa II se estuvo trabajando con el campo de </a:t>
            </a:r>
            <a:r>
              <a:rPr kumimoji="0" lang="es-MX" sz="1800" b="0" i="0" u="none" strike="noStrike" kern="1200" cap="none" spc="0" normalizeH="0" baseline="0" noProof="0" dirty="0" smtClean="0">
                <a:ln>
                  <a:noFill/>
                </a:ln>
                <a:solidFill>
                  <a:srgbClr val="CC66FF"/>
                </a:solidFill>
                <a:effectLst/>
                <a:uLnTx/>
                <a:uFillTx/>
                <a:latin typeface="Berlin Sans FB" panose="020E0602020502020306" pitchFamily="34" charset="0"/>
                <a:ea typeface="+mn-ea"/>
                <a:cs typeface="+mn-cs"/>
              </a:rPr>
              <a:t>exploración y comprensión del mundo natural </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 </a:t>
            </a: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y </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con </a:t>
            </a:r>
            <a:r>
              <a:rPr kumimoji="0" lang="es-MX" sz="1800" b="0" i="0" u="none" strike="noStrike" kern="1200" cap="none" spc="0" normalizeH="0" baseline="0" noProof="0" dirty="0" smtClean="0">
                <a:ln>
                  <a:noFill/>
                </a:ln>
                <a:solidFill>
                  <a:srgbClr val="008080"/>
                </a:solidFill>
                <a:effectLst/>
                <a:uLnTx/>
                <a:uFillTx/>
                <a:latin typeface="Berlin Sans FB" panose="020E0602020502020306" pitchFamily="34" charset="0"/>
                <a:ea typeface="+mn-ea"/>
                <a:cs typeface="+mn-cs"/>
              </a:rPr>
              <a:t>ingles</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 .</a:t>
            </a:r>
          </a:p>
          <a:p>
            <a:pPr lvl="0"/>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En </a:t>
            </a: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el caso de </a:t>
            </a:r>
            <a:r>
              <a:rPr kumimoji="0" lang="es-MX" sz="1800" b="0" i="0" u="none" strike="noStrike" kern="1200" cap="none" spc="0" normalizeH="0" baseline="0" noProof="0" dirty="0">
                <a:ln>
                  <a:noFill/>
                </a:ln>
                <a:solidFill>
                  <a:srgbClr val="CC66FF"/>
                </a:solidFill>
                <a:effectLst/>
                <a:uLnTx/>
                <a:uFillTx/>
                <a:latin typeface="Berlin Sans FB" panose="020E0602020502020306" pitchFamily="34" charset="0"/>
                <a:ea typeface="+mn-ea"/>
                <a:cs typeface="+mn-cs"/>
              </a:rPr>
              <a:t>exploración y comprensión del mundo natural </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con </a:t>
            </a:r>
            <a:r>
              <a:rPr lang="es-MX" dirty="0">
                <a:solidFill>
                  <a:prstClr val="black"/>
                </a:solidFill>
                <a:latin typeface="Berlin Sans FB" panose="020E0602020502020306" pitchFamily="34" charset="0"/>
              </a:rPr>
              <a:t>el énfasis </a:t>
            </a:r>
            <a:r>
              <a:rPr lang="es-MX" dirty="0" smtClean="0">
                <a:solidFill>
                  <a:prstClr val="black"/>
                </a:solidFill>
                <a:latin typeface="Berlin Sans FB" panose="020E0602020502020306" pitchFamily="34" charset="0"/>
              </a:rPr>
              <a:t>“situaciones </a:t>
            </a:r>
            <a:r>
              <a:rPr lang="es-MX" dirty="0">
                <a:solidFill>
                  <a:prstClr val="black"/>
                </a:solidFill>
                <a:latin typeface="Berlin Sans FB" panose="020E0602020502020306" pitchFamily="34" charset="0"/>
              </a:rPr>
              <a:t>de riesgo en la </a:t>
            </a:r>
            <a:r>
              <a:rPr lang="es-MX" dirty="0" smtClean="0">
                <a:solidFill>
                  <a:prstClr val="black"/>
                </a:solidFill>
                <a:latin typeface="Berlin Sans FB" panose="020E0602020502020306" pitchFamily="34" charset="0"/>
              </a:rPr>
              <a:t>casa” comenzaron con una de ellas jugando con unas cajas de medicamento y la otra le menciono que era muy peligroso jugar con eso que si había revisado que no tuvieran pastillas adentro, </a:t>
            </a:r>
            <a:r>
              <a:rPr lang="es-MX" dirty="0" err="1" smtClean="0">
                <a:solidFill>
                  <a:prstClr val="black"/>
                </a:solidFill>
                <a:latin typeface="Berlin Sans FB" panose="020E0602020502020306" pitchFamily="34" charset="0"/>
              </a:rPr>
              <a:t>buscarón</a:t>
            </a:r>
            <a:endParaRPr lang="es-MX" dirty="0">
              <a:solidFill>
                <a:prstClr val="black"/>
              </a:solidFill>
              <a:latin typeface="Berlin Sans FB" panose="020E0602020502020306" pitchFamily="34" charset="0"/>
            </a:endParaRPr>
          </a:p>
        </p:txBody>
      </p:sp>
      <p:sp>
        <p:nvSpPr>
          <p:cNvPr id="3" name="CuadroTexto 2"/>
          <p:cNvSpPr txBox="1"/>
          <p:nvPr/>
        </p:nvSpPr>
        <p:spPr>
          <a:xfrm>
            <a:off x="5940416" y="4067798"/>
            <a:ext cx="482215" cy="376015"/>
          </a:xfrm>
          <a:prstGeom prst="rect">
            <a:avLst/>
          </a:prstGeom>
          <a:solidFill>
            <a:srgbClr val="DC97FF"/>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MX" dirty="0">
                <a:solidFill>
                  <a:prstClr val="black"/>
                </a:solidFill>
                <a:latin typeface="Berlin Sans FB" panose="020E0602020502020306" pitchFamily="34" charset="0"/>
              </a:rPr>
              <a:t>5</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
        <p:nvSpPr>
          <p:cNvPr id="17" name="Elipse 16"/>
          <p:cNvSpPr/>
          <p:nvPr/>
        </p:nvSpPr>
        <p:spPr>
          <a:xfrm>
            <a:off x="6015060" y="1672014"/>
            <a:ext cx="264405" cy="253388"/>
          </a:xfrm>
          <a:prstGeom prst="ellipse">
            <a:avLst/>
          </a:prstGeom>
          <a:solidFill>
            <a:srgbClr val="FF9966"/>
          </a:solid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CuadroTexto 12"/>
          <p:cNvSpPr txBox="1"/>
          <p:nvPr/>
        </p:nvSpPr>
        <p:spPr>
          <a:xfrm>
            <a:off x="5930781" y="4637314"/>
            <a:ext cx="482215" cy="376015"/>
          </a:xfrm>
          <a:prstGeom prst="rect">
            <a:avLst/>
          </a:prstGeom>
          <a:solidFill>
            <a:srgbClr val="DC97FF"/>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MX" dirty="0" smtClean="0">
                <a:solidFill>
                  <a:prstClr val="black"/>
                </a:solidFill>
                <a:latin typeface="Berlin Sans FB" panose="020E0602020502020306" pitchFamily="34" charset="0"/>
              </a:rPr>
              <a:t>15</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
        <p:nvSpPr>
          <p:cNvPr id="14" name="CuadroTexto 13"/>
          <p:cNvSpPr txBox="1"/>
          <p:nvPr/>
        </p:nvSpPr>
        <p:spPr>
          <a:xfrm>
            <a:off x="5930780" y="5527328"/>
            <a:ext cx="482215" cy="376015"/>
          </a:xfrm>
          <a:prstGeom prst="rect">
            <a:avLst/>
          </a:prstGeom>
          <a:solidFill>
            <a:srgbClr val="DC97FF"/>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MX" dirty="0" smtClean="0">
                <a:solidFill>
                  <a:prstClr val="black"/>
                </a:solidFill>
                <a:latin typeface="Berlin Sans FB" panose="020E0602020502020306" pitchFamily="34" charset="0"/>
              </a:rPr>
              <a:t>13</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Tree>
    <p:extLst>
      <p:ext uri="{BB962C8B-B14F-4D97-AF65-F5344CB8AC3E}">
        <p14:creationId xmlns:p14="http://schemas.microsoft.com/office/powerpoint/2010/main" val="3643182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breta rayada ilustración del vector. Ilustración de rayada - 13848753"/>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3287" r="7770" b="6772"/>
          <a:stretch/>
        </p:blipFill>
        <p:spPr bwMode="auto">
          <a:xfrm>
            <a:off x="228732" y="295275"/>
            <a:ext cx="6400536" cy="8553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redondeado 1"/>
          <p:cNvSpPr/>
          <p:nvPr/>
        </p:nvSpPr>
        <p:spPr>
          <a:xfrm>
            <a:off x="361950" y="419100"/>
            <a:ext cx="6076950" cy="8286750"/>
          </a:xfrm>
          <a:prstGeom prst="roundRect">
            <a:avLst/>
          </a:prstGeom>
          <a:solidFill>
            <a:schemeClr val="bg1"/>
          </a:solidFill>
          <a:ln>
            <a:solidFill>
              <a:srgbClr val="009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uadroTexto 4"/>
          <p:cNvSpPr txBox="1"/>
          <p:nvPr/>
        </p:nvSpPr>
        <p:spPr>
          <a:xfrm>
            <a:off x="641182" y="786348"/>
            <a:ext cx="5518485" cy="67403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noProof="0" dirty="0" smtClean="0">
                <a:solidFill>
                  <a:prstClr val="black"/>
                </a:solidFill>
                <a:latin typeface="Berlin Sans FB" panose="020E0602020502020306" pitchFamily="34" charset="0"/>
              </a:rPr>
              <a:t>medicamento en ellas recordando que con eso no se debe de jugar no sin antes decirle a aun adulto que las revise que ya no contenga ninguna pastilla dentro. </a:t>
            </a:r>
            <a:r>
              <a:rPr lang="es-MX" dirty="0" smtClean="0">
                <a:solidFill>
                  <a:prstClr val="black"/>
                </a:solidFill>
                <a:latin typeface="Berlin Sans FB" panose="020E0602020502020306" pitchFamily="34" charset="0"/>
              </a:rPr>
              <a:t>Recordaron el cuento de “NO DAVID” en el que se ponía en diferentes riesgos así como mencionaban el porque no debemos de realizarlo y sus consecuencias. Comenzaron a pasar diferentes imágenes con riesgos en ellas haciendo diversas preguntas al acercarse a cada una de ellas (¿Que pasa si..? ¿Porque no debemos de..? </a:t>
            </a:r>
            <a:r>
              <a:rPr lang="es-MX" dirty="0" err="1" smtClean="0">
                <a:solidFill>
                  <a:prstClr val="black"/>
                </a:solidFill>
                <a:latin typeface="Berlin Sans FB" panose="020E0602020502020306" pitchFamily="34" charset="0"/>
              </a:rPr>
              <a:t>etc</a:t>
            </a:r>
            <a:r>
              <a:rPr lang="es-MX" dirty="0" smtClean="0">
                <a:solidFill>
                  <a:prstClr val="black"/>
                </a:solidFill>
                <a:latin typeface="Berlin Sans FB" panose="020E0602020502020306" pitchFamily="34" charset="0"/>
              </a:rPr>
              <a:t>), los que contestaban las preguntas eran diversos niños por medio de videos que se proyectaron </a:t>
            </a:r>
            <a:r>
              <a:rPr lang="es-MX" dirty="0" err="1" smtClean="0">
                <a:solidFill>
                  <a:prstClr val="black"/>
                </a:solidFill>
                <a:latin typeface="Berlin Sans FB" panose="020E0602020502020306" pitchFamily="34" charset="0"/>
              </a:rPr>
              <a:t>asi</a:t>
            </a:r>
            <a:r>
              <a:rPr lang="es-MX" dirty="0" smtClean="0">
                <a:solidFill>
                  <a:prstClr val="black"/>
                </a:solidFill>
                <a:latin typeface="Berlin Sans FB" panose="020E0602020502020306" pitchFamily="34" charset="0"/>
              </a:rPr>
              <a:t> como que podíamos hacer en su lugar. Marcaron las zonas de riesgo que están en el estudio con una X de color rojo, </a:t>
            </a:r>
            <a:r>
              <a:rPr lang="es-MX" dirty="0" err="1" smtClean="0">
                <a:solidFill>
                  <a:prstClr val="black"/>
                </a:solidFill>
                <a:latin typeface="Berlin Sans FB" panose="020E0602020502020306" pitchFamily="34" charset="0"/>
              </a:rPr>
              <a:t>asi</a:t>
            </a:r>
            <a:r>
              <a:rPr lang="es-MX" dirty="0" smtClean="0">
                <a:solidFill>
                  <a:prstClr val="black"/>
                </a:solidFill>
                <a:latin typeface="Berlin Sans FB" panose="020E0602020502020306" pitchFamily="34" charset="0"/>
              </a:rPr>
              <a:t> como les pidieron a los niños que hicieran lo mismo en casa pasando un video de una de ellos, el cual también mencionaba porque el consideraba que es una zona de riesgo. Para finalizar pusieron una canción llamada “riesgos en la casa. </a:t>
            </a:r>
            <a:r>
              <a:rPr lang="es-MX" dirty="0">
                <a:solidFill>
                  <a:prstClr val="black"/>
                </a:solidFill>
                <a:latin typeface="Berlin Sans FB" panose="020E0602020502020306" pitchFamily="34" charset="0"/>
              </a:rPr>
              <a:t>z</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Hicieron </a:t>
            </a: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una pausa activa antes de comenzar con la otra clase. </a:t>
            </a:r>
            <a:endPar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En la clase de</a:t>
            </a:r>
            <a:r>
              <a:rPr kumimoji="0" lang="es-MX" sz="1800" b="0" i="0" u="none" strike="noStrike" kern="1200" cap="none" spc="0" normalizeH="0" baseline="0" noProof="0" dirty="0">
                <a:ln>
                  <a:noFill/>
                </a:ln>
                <a:solidFill>
                  <a:srgbClr val="008080"/>
                </a:solidFill>
                <a:effectLst/>
                <a:uLnTx/>
                <a:uFillTx/>
                <a:latin typeface="Berlin Sans FB" panose="020E0602020502020306" pitchFamily="34" charset="0"/>
                <a:ea typeface="+mn-ea"/>
                <a:cs typeface="+mn-cs"/>
              </a:rPr>
              <a:t> </a:t>
            </a:r>
            <a:r>
              <a:rPr kumimoji="0" lang="es-MX" sz="1800" b="0" i="0" u="none" strike="noStrike" kern="1200" cap="none" spc="0" normalizeH="0" baseline="0" noProof="0" dirty="0" smtClean="0">
                <a:ln>
                  <a:noFill/>
                </a:ln>
                <a:solidFill>
                  <a:srgbClr val="008080"/>
                </a:solidFill>
                <a:effectLst/>
                <a:uLnTx/>
                <a:uFillTx/>
                <a:latin typeface="Berlin Sans FB" panose="020E0602020502020306" pitchFamily="34" charset="0"/>
                <a:ea typeface="+mn-ea"/>
                <a:cs typeface="+mn-cs"/>
              </a:rPr>
              <a:t>ingles </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comenzó </a:t>
            </a: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con la importancia de lavarnos las manos de manera constantemente</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 la clase del día de hoy hicieron</a:t>
            </a:r>
            <a:r>
              <a:rPr kumimoji="0" lang="es-MX" sz="1800" b="0" i="0" u="none" strike="noStrike" kern="1200" cap="none" spc="0" normalizeH="0" noProof="0" dirty="0" smtClean="0">
                <a:ln>
                  <a:noFill/>
                </a:ln>
                <a:solidFill>
                  <a:prstClr val="black"/>
                </a:solidFill>
                <a:effectLst/>
                <a:uLnTx/>
                <a:uFillTx/>
                <a:latin typeface="Berlin Sans FB" panose="020E0602020502020306" pitchFamily="34" charset="0"/>
                <a:ea typeface="+mn-ea"/>
                <a:cs typeface="+mn-cs"/>
              </a:rPr>
              <a:t> un repaso de algunas de las clases que ya se han visto anteriormente.</a:t>
            </a: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Tree>
    <p:extLst>
      <p:ext uri="{BB962C8B-B14F-4D97-AF65-F5344CB8AC3E}">
        <p14:creationId xmlns:p14="http://schemas.microsoft.com/office/powerpoint/2010/main" val="3564632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extLst>
              <a:ext uri="{28A0092B-C50C-407E-A947-70E740481C1C}">
                <a14:useLocalDpi xmlns:a14="http://schemas.microsoft.com/office/drawing/2010/main" val="0"/>
              </a:ext>
            </a:extLst>
          </a:blip>
          <a:srcRect l="4167" t="937" r="3327" b="3745"/>
          <a:stretch/>
        </p:blipFill>
        <p:spPr bwMode="auto">
          <a:xfrm>
            <a:off x="0" y="-1"/>
            <a:ext cx="6858000" cy="9274630"/>
          </a:xfrm>
          <a:prstGeom prst="rect">
            <a:avLst/>
          </a:prstGeom>
          <a:ln>
            <a:noFill/>
          </a:ln>
          <a:extLst>
            <a:ext uri="{53640926-AAD7-44D8-BBD7-CCE9431645EC}">
              <a14:shadowObscured xmlns:a14="http://schemas.microsoft.com/office/drawing/2010/main"/>
            </a:ext>
          </a:extLst>
        </p:spPr>
      </p:pic>
      <p:sp>
        <p:nvSpPr>
          <p:cNvPr id="7" name="Rectángulo redondeado 6"/>
          <p:cNvSpPr/>
          <p:nvPr/>
        </p:nvSpPr>
        <p:spPr>
          <a:xfrm>
            <a:off x="184934" y="692294"/>
            <a:ext cx="2948683" cy="277403"/>
          </a:xfrm>
          <a:prstGeom prst="roundRect">
            <a:avLst/>
          </a:prstGeom>
          <a:solidFill>
            <a:srgbClr val="FFD9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Jardín de niños Diego Rivera T.M</a:t>
            </a:r>
          </a:p>
        </p:txBody>
      </p:sp>
      <p:sp>
        <p:nvSpPr>
          <p:cNvPr id="8" name="Rectángulo redondeado 7"/>
          <p:cNvSpPr/>
          <p:nvPr/>
        </p:nvSpPr>
        <p:spPr>
          <a:xfrm>
            <a:off x="3318551" y="714277"/>
            <a:ext cx="682434" cy="224373"/>
          </a:xfrm>
          <a:prstGeom prst="roundRect">
            <a:avLst/>
          </a:prstGeom>
          <a:solidFill>
            <a:srgbClr val="CCFFFF"/>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3</a:t>
            </a: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A</a:t>
            </a:r>
          </a:p>
        </p:txBody>
      </p:sp>
      <p:sp>
        <p:nvSpPr>
          <p:cNvPr id="9" name="Rectángulo 8"/>
          <p:cNvSpPr/>
          <p:nvPr/>
        </p:nvSpPr>
        <p:spPr>
          <a:xfrm>
            <a:off x="1679173" y="163555"/>
            <a:ext cx="2684775" cy="494819"/>
          </a:xfrm>
          <a:prstGeom prst="rect">
            <a:avLst/>
          </a:prstGeom>
          <a:solidFill>
            <a:srgbClr val="D4F4E0"/>
          </a:solidFill>
          <a:ln>
            <a:solidFill>
              <a:srgbClr val="D4F4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Fátima Araminda García Samaniego </a:t>
            </a:r>
          </a:p>
        </p:txBody>
      </p:sp>
      <p:sp>
        <p:nvSpPr>
          <p:cNvPr id="5" name="Doble onda 4"/>
          <p:cNvSpPr/>
          <p:nvPr/>
        </p:nvSpPr>
        <p:spPr>
          <a:xfrm>
            <a:off x="184934" y="148368"/>
            <a:ext cx="1684962" cy="554804"/>
          </a:xfrm>
          <a:prstGeom prst="doubleWave">
            <a:avLst/>
          </a:prstGeom>
          <a:solidFill>
            <a:srgbClr val="FFFF99"/>
          </a:solidFill>
          <a:ln>
            <a:solidFill>
              <a:srgbClr val="FFFF9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dirty="0">
                <a:ln>
                  <a:noFill/>
                </a:ln>
                <a:solidFill>
                  <a:prstClr val="black"/>
                </a:solidFill>
                <a:effectLst/>
                <a:uLnTx/>
                <a:uFillTx/>
                <a:latin typeface="Colorado" pitchFamily="50" charset="0"/>
                <a:ea typeface="+mn-ea"/>
                <a:cs typeface="+mn-cs"/>
              </a:rPr>
              <a:t> </a:t>
            </a:r>
          </a:p>
        </p:txBody>
      </p:sp>
      <p:sp>
        <p:nvSpPr>
          <p:cNvPr id="6" name="Rectángulo 5"/>
          <p:cNvSpPr/>
          <p:nvPr/>
        </p:nvSpPr>
        <p:spPr>
          <a:xfrm>
            <a:off x="375657" y="87798"/>
            <a:ext cx="1303515" cy="64633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w="10160">
                  <a:solidFill>
                    <a:prstClr val="white"/>
                  </a:solidFill>
                  <a:prstDash val="solid"/>
                </a:ln>
                <a:solidFill>
                  <a:prstClr val="black"/>
                </a:solidFill>
                <a:effectLst>
                  <a:outerShdw blurRad="38100" dist="22860" dir="5400000" algn="tl" rotWithShape="0">
                    <a:srgbClr val="000000">
                      <a:alpha val="30000"/>
                    </a:srgbClr>
                  </a:outerShdw>
                </a:effectLst>
                <a:uLnTx/>
                <a:uFillTx/>
                <a:latin typeface="Colorado" pitchFamily="50" charset="0"/>
                <a:ea typeface="+mn-ea"/>
                <a:cs typeface="+mn-cs"/>
              </a:rPr>
              <a:t>Datos</a:t>
            </a:r>
            <a:endParaRPr kumimoji="0" lang="es-ES" sz="4000" b="1" i="0" u="none" strike="noStrike" kern="1200" cap="none" spc="0" normalizeH="0" baseline="0" noProof="0" dirty="0">
              <a:ln w="10160">
                <a:solidFill>
                  <a:prstClr val="white"/>
                </a:solidFill>
                <a:prstDash val="solid"/>
              </a:ln>
              <a:solidFill>
                <a:prstClr val="black"/>
              </a:solidFill>
              <a:effectLst>
                <a:outerShdw blurRad="38100" dist="22860" dir="5400000" algn="tl" rotWithShape="0">
                  <a:srgbClr val="000000">
                    <a:alpha val="30000"/>
                  </a:srgbClr>
                </a:outerShdw>
              </a:effectLst>
              <a:uLnTx/>
              <a:uFillTx/>
              <a:latin typeface="Colorado" pitchFamily="50" charset="0"/>
              <a:ea typeface="+mn-ea"/>
              <a:cs typeface="+mn-cs"/>
            </a:endParaRPr>
          </a:p>
        </p:txBody>
      </p:sp>
      <p:sp>
        <p:nvSpPr>
          <p:cNvPr id="10" name="Rectángulo 9"/>
          <p:cNvSpPr/>
          <p:nvPr/>
        </p:nvSpPr>
        <p:spPr>
          <a:xfrm rot="21150880">
            <a:off x="5056665" y="257483"/>
            <a:ext cx="1471583" cy="451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MX" sz="2000" dirty="0" smtClean="0">
                <a:solidFill>
                  <a:prstClr val="black"/>
                </a:solidFill>
                <a:latin typeface="Berlin Sans FB" panose="020E0602020502020306" pitchFamily="34" charset="0"/>
              </a:rPr>
              <a:t>11</a:t>
            </a:r>
            <a:r>
              <a:rPr kumimoji="0" lang="es-MX" sz="20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/01/2021</a:t>
            </a:r>
            <a:endParaRPr kumimoji="0" lang="es-MX" sz="20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
        <p:nvSpPr>
          <p:cNvPr id="12" name="CuadroTexto 11"/>
          <p:cNvSpPr txBox="1"/>
          <p:nvPr/>
        </p:nvSpPr>
        <p:spPr>
          <a:xfrm>
            <a:off x="445004" y="6472859"/>
            <a:ext cx="5967992" cy="2585323"/>
          </a:xfrm>
          <a:prstGeom prst="rect">
            <a:avLst/>
          </a:prstGeom>
          <a:noFill/>
        </p:spPr>
        <p:txBody>
          <a:bodyPr wrap="square" rtlCol="0">
            <a:spAutoFit/>
          </a:bodyPr>
          <a:lstStyle/>
          <a:p>
            <a:pPr lvl="0"/>
            <a:r>
              <a:rPr lang="es-MX" dirty="0">
                <a:solidFill>
                  <a:prstClr val="black"/>
                </a:solidFill>
                <a:latin typeface="Berlin Sans FB" panose="020E0602020502020306" pitchFamily="34" charset="0"/>
              </a:rPr>
              <a:t>Hoy no tuve clase con los alumnos por medio de video llamada. </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En </a:t>
            </a: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la transmisión de aprende casa II se estuvieron trabajando dos áreas, las cuales fueron </a:t>
            </a:r>
            <a:r>
              <a:rPr kumimoji="0" lang="es-MX" sz="1800" b="0" i="0" u="none" strike="noStrike" kern="1200" cap="none" spc="0" normalizeH="0" baseline="0" noProof="0" dirty="0">
                <a:ln>
                  <a:noFill/>
                </a:ln>
                <a:solidFill>
                  <a:srgbClr val="CC66FF"/>
                </a:solidFill>
                <a:effectLst/>
                <a:uLnTx/>
                <a:uFillTx/>
                <a:latin typeface="Berlin Sans FB" panose="020E0602020502020306" pitchFamily="34" charset="0"/>
                <a:ea typeface="+mn-ea"/>
                <a:cs typeface="+mn-cs"/>
              </a:rPr>
              <a:t>educación socioemocional </a:t>
            </a: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y </a:t>
            </a:r>
            <a:r>
              <a:rPr kumimoji="0" lang="es-MX" sz="1800" b="0" i="0" u="none" strike="noStrike" kern="1200" cap="none" spc="0" normalizeH="0" baseline="0" noProof="0" dirty="0">
                <a:ln>
                  <a:noFill/>
                </a:ln>
                <a:solidFill>
                  <a:srgbClr val="009999"/>
                </a:solidFill>
                <a:effectLst/>
                <a:uLnTx/>
                <a:uFillTx/>
                <a:latin typeface="Berlin Sans FB" panose="020E0602020502020306" pitchFamily="34" charset="0"/>
                <a:ea typeface="+mn-ea"/>
                <a:cs typeface="+mn-cs"/>
              </a:rPr>
              <a:t>artes</a:t>
            </a:r>
            <a:r>
              <a:rPr kumimoji="0" lang="es-MX" sz="1800" b="0" i="0" u="none" strike="noStrike" kern="1200" cap="none" spc="0" normalizeH="0" baseline="0" noProof="0" dirty="0" smtClean="0">
                <a:ln>
                  <a:noFill/>
                </a:ln>
                <a:solidFill>
                  <a:srgbClr val="009999"/>
                </a:solidFill>
                <a:effectLst/>
                <a:uLnTx/>
                <a:uFillTx/>
                <a:latin typeface="Berlin Sans FB" panose="020E0602020502020306" pitchFamily="34" charset="0"/>
                <a:ea typeface="+mn-ea"/>
                <a:cs typeface="+mn-cs"/>
              </a:rPr>
              <a:t>.</a:t>
            </a:r>
            <a:endParaRPr kumimoji="0" lang="es-MX" sz="1800" b="0" i="0" u="none" strike="noStrike" kern="1200" cap="none" spc="0" normalizeH="0" baseline="0" noProof="0" dirty="0">
              <a:ln>
                <a:noFill/>
              </a:ln>
              <a:solidFill>
                <a:srgbClr val="009999"/>
              </a:solidFill>
              <a:effectLst/>
              <a:uLnTx/>
              <a:uFillTx/>
              <a:latin typeface="Berlin Sans FB" panose="020E0602020502020306"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En el caso de </a:t>
            </a:r>
            <a:r>
              <a:rPr kumimoji="0" lang="es-MX" sz="1800" b="0" i="0" u="none" strike="noStrike" kern="1200" cap="none" spc="0" normalizeH="0" baseline="0" noProof="0" dirty="0">
                <a:ln>
                  <a:noFill/>
                </a:ln>
                <a:solidFill>
                  <a:srgbClr val="CC66FF"/>
                </a:solidFill>
                <a:effectLst/>
                <a:uLnTx/>
                <a:uFillTx/>
                <a:latin typeface="Berlin Sans FB" panose="020E0602020502020306" pitchFamily="34" charset="0"/>
                <a:ea typeface="+mn-ea"/>
                <a:cs typeface="+mn-cs"/>
              </a:rPr>
              <a:t>educación socioemocional </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comenzaron mostrando</a:t>
            </a:r>
            <a:r>
              <a:rPr kumimoji="0" lang="es-MX" sz="1800" b="0" i="0" u="none" strike="noStrike" kern="1200" cap="none" spc="0" normalizeH="0" noProof="0" dirty="0" smtClean="0">
                <a:ln>
                  <a:noFill/>
                </a:ln>
                <a:solidFill>
                  <a:prstClr val="black"/>
                </a:solidFill>
                <a:effectLst/>
                <a:uLnTx/>
                <a:uFillTx/>
                <a:latin typeface="Berlin Sans FB" panose="020E0602020502020306" pitchFamily="34" charset="0"/>
                <a:ea typeface="+mn-ea"/>
                <a:cs typeface="+mn-cs"/>
              </a:rPr>
              <a:t> una ruleta donde en ella venían distintas preguntas respecto a los gustos, de las cosas que los hacen sentir felices, tristes o enojados. Giraron la ruleta y comenzaron a responder las preguntas que les tocaba</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
        <p:nvSpPr>
          <p:cNvPr id="13" name="Elipse 12"/>
          <p:cNvSpPr/>
          <p:nvPr/>
        </p:nvSpPr>
        <p:spPr>
          <a:xfrm>
            <a:off x="4432129" y="3260800"/>
            <a:ext cx="257353" cy="257589"/>
          </a:xfrm>
          <a:prstGeom prst="ellipse">
            <a:avLst/>
          </a:prstGeom>
          <a:solidFill>
            <a:srgbClr val="FF0066"/>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p:cNvSpPr txBox="1"/>
          <p:nvPr/>
        </p:nvSpPr>
        <p:spPr>
          <a:xfrm>
            <a:off x="5959077" y="4067798"/>
            <a:ext cx="482215" cy="376015"/>
          </a:xfrm>
          <a:prstGeom prst="rect">
            <a:avLst/>
          </a:prstGeom>
          <a:solidFill>
            <a:srgbClr val="DC97FF"/>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MX" dirty="0">
                <a:solidFill>
                  <a:prstClr val="black"/>
                </a:solidFill>
                <a:latin typeface="Berlin Sans FB" panose="020E0602020502020306" pitchFamily="34" charset="0"/>
              </a:rPr>
              <a:t>6</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
        <p:nvSpPr>
          <p:cNvPr id="14" name="Elipse 13"/>
          <p:cNvSpPr/>
          <p:nvPr/>
        </p:nvSpPr>
        <p:spPr>
          <a:xfrm>
            <a:off x="2225408" y="2035278"/>
            <a:ext cx="264405" cy="253388"/>
          </a:xfrm>
          <a:prstGeom prst="ellipse">
            <a:avLst/>
          </a:prstGeom>
          <a:solidFill>
            <a:srgbClr val="FF9966"/>
          </a:solid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Elipse 14"/>
          <p:cNvSpPr/>
          <p:nvPr/>
        </p:nvSpPr>
        <p:spPr>
          <a:xfrm>
            <a:off x="2987371" y="2263340"/>
            <a:ext cx="264405" cy="253388"/>
          </a:xfrm>
          <a:prstGeom prst="ellipse">
            <a:avLst/>
          </a:prstGeom>
          <a:solidFill>
            <a:srgbClr val="FF9966"/>
          </a:solid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CuadroTexto 15"/>
          <p:cNvSpPr txBox="1"/>
          <p:nvPr/>
        </p:nvSpPr>
        <p:spPr>
          <a:xfrm>
            <a:off x="5930781" y="4611480"/>
            <a:ext cx="482215" cy="376015"/>
          </a:xfrm>
          <a:prstGeom prst="rect">
            <a:avLst/>
          </a:prstGeom>
          <a:solidFill>
            <a:srgbClr val="DC97FF"/>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MX" noProof="0" dirty="0" smtClean="0">
                <a:solidFill>
                  <a:prstClr val="black"/>
                </a:solidFill>
                <a:latin typeface="Berlin Sans FB" panose="020E0602020502020306" pitchFamily="34" charset="0"/>
              </a:rPr>
              <a:t>14</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
        <p:nvSpPr>
          <p:cNvPr id="17" name="CuadroTexto 16"/>
          <p:cNvSpPr txBox="1"/>
          <p:nvPr/>
        </p:nvSpPr>
        <p:spPr>
          <a:xfrm>
            <a:off x="5891263" y="5454638"/>
            <a:ext cx="482215" cy="376015"/>
          </a:xfrm>
          <a:prstGeom prst="rect">
            <a:avLst/>
          </a:prstGeom>
          <a:solidFill>
            <a:srgbClr val="DC97FF"/>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MX" noProof="0" dirty="0" smtClean="0">
                <a:solidFill>
                  <a:prstClr val="black"/>
                </a:solidFill>
                <a:latin typeface="Berlin Sans FB" panose="020E0602020502020306" pitchFamily="34" charset="0"/>
              </a:rPr>
              <a:t>13</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Tree>
    <p:extLst>
      <p:ext uri="{BB962C8B-B14F-4D97-AF65-F5344CB8AC3E}">
        <p14:creationId xmlns:p14="http://schemas.microsoft.com/office/powerpoint/2010/main" val="2286105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breta rayada ilustración del vector. Ilustración de rayada - 13848753"/>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4533" t="13287" r="7770" b="6772"/>
          <a:stretch/>
        </p:blipFill>
        <p:spPr bwMode="auto">
          <a:xfrm>
            <a:off x="228732" y="295275"/>
            <a:ext cx="6400536" cy="8553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redondeado 1"/>
          <p:cNvSpPr/>
          <p:nvPr/>
        </p:nvSpPr>
        <p:spPr>
          <a:xfrm>
            <a:off x="361950" y="419100"/>
            <a:ext cx="6076950" cy="8286750"/>
          </a:xfrm>
          <a:prstGeom prst="roundRect">
            <a:avLst/>
          </a:prstGeom>
          <a:solidFill>
            <a:schemeClr val="bg1"/>
          </a:solidFill>
          <a:ln>
            <a:solidFill>
              <a:srgbClr val="009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uadroTexto 4"/>
          <p:cNvSpPr txBox="1"/>
          <p:nvPr/>
        </p:nvSpPr>
        <p:spPr>
          <a:xfrm>
            <a:off x="641182" y="711703"/>
            <a:ext cx="5518485" cy="67403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dirty="0" smtClean="0">
                <a:solidFill>
                  <a:prstClr val="black"/>
                </a:solidFill>
                <a:latin typeface="Berlin Sans FB" panose="020E0602020502020306" pitchFamily="34" charset="0"/>
              </a:rPr>
              <a:t>(¿Que comida no te gusta?, ¿Cual es mi juego favorito? ¿Que no me gusta que me hagan? ¿Cual es mi cuento favorito? , etc.) Mientras las respondían daban ejemplos con distintos materiales o acciones así como también pasaron videos y mostraron dibujos de distintos niños respondiendo esas preguntas. Luego hicieron un cuadro de doble entrada donde recordaban las cosas que les gustaban y las que no les gustaban por medio de dibujos para finalizar cantaron una canción de nuestros gustos. </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Hicieron </a:t>
            </a: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una pausa activa antes de comenzar con la otra clase.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En la clase de </a:t>
            </a:r>
            <a:r>
              <a:rPr kumimoji="0" lang="es-MX" sz="1800" b="0" i="0" u="none" strike="noStrike" kern="1200" cap="none" spc="0" normalizeH="0" baseline="0" noProof="0" dirty="0">
                <a:ln>
                  <a:noFill/>
                </a:ln>
                <a:solidFill>
                  <a:srgbClr val="009999"/>
                </a:solidFill>
                <a:effectLst/>
                <a:uLnTx/>
                <a:uFillTx/>
                <a:latin typeface="Berlin Sans FB" panose="020E0602020502020306" pitchFamily="34" charset="0"/>
                <a:ea typeface="+mn-ea"/>
                <a:cs typeface="+mn-cs"/>
              </a:rPr>
              <a:t>artes </a:t>
            </a:r>
            <a:r>
              <a:rPr kumimoji="0" lang="es-MX" sz="1800" b="0" i="0" u="none" strike="noStrike" kern="1200" cap="none" spc="0" normalizeH="0" baseline="0" noProof="0" dirty="0">
                <a:ln>
                  <a:noFill/>
                </a:ln>
                <a:effectLst/>
                <a:uLnTx/>
                <a:uFillTx/>
                <a:latin typeface="Berlin Sans FB" panose="020E0602020502020306" pitchFamily="34" charset="0"/>
                <a:ea typeface="+mn-ea"/>
                <a:cs typeface="+mn-cs"/>
              </a:rPr>
              <a:t>comenzaron</a:t>
            </a:r>
            <a:r>
              <a:rPr kumimoji="0" lang="es-MX" sz="1800" b="0" i="0" u="none" strike="noStrike" kern="1200" cap="none" spc="0" normalizeH="0" baseline="0" noProof="0" dirty="0">
                <a:ln>
                  <a:noFill/>
                </a:ln>
                <a:solidFill>
                  <a:srgbClr val="009999"/>
                </a:solidFill>
                <a:effectLst/>
                <a:uLnTx/>
                <a:uFillTx/>
                <a:latin typeface="Berlin Sans FB" panose="020E0602020502020306" pitchFamily="34" charset="0"/>
                <a:ea typeface="+mn-ea"/>
                <a:cs typeface="+mn-cs"/>
              </a:rPr>
              <a:t> </a:t>
            </a: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con la importancia de lavarnos las manos de manera constantemente. </a:t>
            </a:r>
            <a:r>
              <a:rPr lang="es-MX" dirty="0" smtClean="0">
                <a:solidFill>
                  <a:prstClr val="black"/>
                </a:solidFill>
                <a:latin typeface="Berlin Sans FB" panose="020E0602020502020306" pitchFamily="34" charset="0"/>
              </a:rPr>
              <a:t>Luego contaron el cuento del monstruo de las emociones para después recordar todas las emociones que en el mencionaron. Invitaron a un maestro de música para jugar “emociónate” donde metieron en un cofre mascaras de enojo, alegría y tristeza. Una de ellas saco una sin mostrar a la cámara y lo iba actuando conforme a la música que tocaba el maestro para hacerlo de manera mas dramática, después solo tocaron la música y tenían que adivinar que emoción era la que se estaba representando </a:t>
            </a:r>
            <a:r>
              <a:rPr lang="es-MX" dirty="0" err="1" smtClean="0">
                <a:solidFill>
                  <a:prstClr val="black"/>
                </a:solidFill>
                <a:latin typeface="Berlin Sans FB" panose="020E0602020502020306" pitchFamily="34" charset="0"/>
              </a:rPr>
              <a:t>asi</a:t>
            </a:r>
            <a:r>
              <a:rPr lang="es-MX" dirty="0" smtClean="0">
                <a:solidFill>
                  <a:prstClr val="black"/>
                </a:solidFill>
                <a:latin typeface="Berlin Sans FB" panose="020E0602020502020306" pitchFamily="34" charset="0"/>
              </a:rPr>
              <a:t> como también ir actuando como ellas creían que era. </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Tree>
    <p:extLst>
      <p:ext uri="{BB962C8B-B14F-4D97-AF65-F5344CB8AC3E}">
        <p14:creationId xmlns:p14="http://schemas.microsoft.com/office/powerpoint/2010/main" val="3403294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extLst>
              <a:ext uri="{28A0092B-C50C-407E-A947-70E740481C1C}">
                <a14:useLocalDpi xmlns:a14="http://schemas.microsoft.com/office/drawing/2010/main" val="0"/>
              </a:ext>
            </a:extLst>
          </a:blip>
          <a:srcRect l="4167" t="937" r="3327" b="3745"/>
          <a:stretch/>
        </p:blipFill>
        <p:spPr bwMode="auto">
          <a:xfrm>
            <a:off x="0" y="-1"/>
            <a:ext cx="6858000" cy="9274630"/>
          </a:xfrm>
          <a:prstGeom prst="rect">
            <a:avLst/>
          </a:prstGeom>
          <a:ln>
            <a:noFill/>
          </a:ln>
          <a:extLst>
            <a:ext uri="{53640926-AAD7-44D8-BBD7-CCE9431645EC}">
              <a14:shadowObscured xmlns:a14="http://schemas.microsoft.com/office/drawing/2010/main"/>
            </a:ext>
          </a:extLst>
        </p:spPr>
      </p:pic>
      <p:sp>
        <p:nvSpPr>
          <p:cNvPr id="7" name="Rectángulo redondeado 6"/>
          <p:cNvSpPr/>
          <p:nvPr/>
        </p:nvSpPr>
        <p:spPr>
          <a:xfrm>
            <a:off x="184934" y="692294"/>
            <a:ext cx="2948683" cy="277403"/>
          </a:xfrm>
          <a:prstGeom prst="roundRect">
            <a:avLst/>
          </a:prstGeom>
          <a:solidFill>
            <a:srgbClr val="FFD9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Jardín de niños Diego Rivera T.M</a:t>
            </a:r>
          </a:p>
        </p:txBody>
      </p:sp>
      <p:sp>
        <p:nvSpPr>
          <p:cNvPr id="8" name="Rectángulo redondeado 7"/>
          <p:cNvSpPr/>
          <p:nvPr/>
        </p:nvSpPr>
        <p:spPr>
          <a:xfrm>
            <a:off x="3318551" y="714277"/>
            <a:ext cx="682434" cy="224373"/>
          </a:xfrm>
          <a:prstGeom prst="roundRect">
            <a:avLst/>
          </a:prstGeom>
          <a:solidFill>
            <a:srgbClr val="CCFFFF"/>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3</a:t>
            </a: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A</a:t>
            </a:r>
          </a:p>
        </p:txBody>
      </p:sp>
      <p:sp>
        <p:nvSpPr>
          <p:cNvPr id="9" name="Rectángulo 8"/>
          <p:cNvSpPr/>
          <p:nvPr/>
        </p:nvSpPr>
        <p:spPr>
          <a:xfrm>
            <a:off x="1679173" y="163555"/>
            <a:ext cx="2684775" cy="494819"/>
          </a:xfrm>
          <a:prstGeom prst="rect">
            <a:avLst/>
          </a:prstGeom>
          <a:solidFill>
            <a:srgbClr val="D4F4E0"/>
          </a:solidFill>
          <a:ln>
            <a:solidFill>
              <a:srgbClr val="D4F4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Fátima Araminda García Samaniego </a:t>
            </a:r>
          </a:p>
        </p:txBody>
      </p:sp>
      <p:sp>
        <p:nvSpPr>
          <p:cNvPr id="5" name="Doble onda 4"/>
          <p:cNvSpPr/>
          <p:nvPr/>
        </p:nvSpPr>
        <p:spPr>
          <a:xfrm>
            <a:off x="184934" y="148368"/>
            <a:ext cx="1684962" cy="554804"/>
          </a:xfrm>
          <a:prstGeom prst="doubleWave">
            <a:avLst/>
          </a:prstGeom>
          <a:solidFill>
            <a:srgbClr val="FFFF99"/>
          </a:solidFill>
          <a:ln>
            <a:solidFill>
              <a:srgbClr val="FFFF9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dirty="0">
                <a:ln>
                  <a:noFill/>
                </a:ln>
                <a:solidFill>
                  <a:prstClr val="black"/>
                </a:solidFill>
                <a:effectLst/>
                <a:uLnTx/>
                <a:uFillTx/>
                <a:latin typeface="Colorado" pitchFamily="50" charset="0"/>
                <a:ea typeface="+mn-ea"/>
                <a:cs typeface="+mn-cs"/>
              </a:rPr>
              <a:t> </a:t>
            </a:r>
          </a:p>
        </p:txBody>
      </p:sp>
      <p:sp>
        <p:nvSpPr>
          <p:cNvPr id="6" name="Rectángulo 5"/>
          <p:cNvSpPr/>
          <p:nvPr/>
        </p:nvSpPr>
        <p:spPr>
          <a:xfrm>
            <a:off x="302425" y="102604"/>
            <a:ext cx="1303515" cy="64633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w="10160">
                  <a:solidFill>
                    <a:prstClr val="white"/>
                  </a:solidFill>
                  <a:prstDash val="solid"/>
                </a:ln>
                <a:solidFill>
                  <a:prstClr val="black"/>
                </a:solidFill>
                <a:effectLst>
                  <a:outerShdw blurRad="38100" dist="22860" dir="5400000" algn="tl" rotWithShape="0">
                    <a:srgbClr val="000000">
                      <a:alpha val="30000"/>
                    </a:srgbClr>
                  </a:outerShdw>
                </a:effectLst>
                <a:uLnTx/>
                <a:uFillTx/>
                <a:latin typeface="Colorado" pitchFamily="50" charset="0"/>
                <a:ea typeface="+mn-ea"/>
                <a:cs typeface="+mn-cs"/>
              </a:rPr>
              <a:t>Datos</a:t>
            </a:r>
            <a:endParaRPr kumimoji="0" lang="es-ES" sz="4000" b="1" i="0" u="none" strike="noStrike" kern="1200" cap="none" spc="0" normalizeH="0" baseline="0" noProof="0" dirty="0">
              <a:ln w="10160">
                <a:solidFill>
                  <a:prstClr val="white"/>
                </a:solidFill>
                <a:prstDash val="solid"/>
              </a:ln>
              <a:solidFill>
                <a:prstClr val="black"/>
              </a:solidFill>
              <a:effectLst>
                <a:outerShdw blurRad="38100" dist="22860" dir="5400000" algn="tl" rotWithShape="0">
                  <a:srgbClr val="000000">
                    <a:alpha val="30000"/>
                  </a:srgbClr>
                </a:outerShdw>
              </a:effectLst>
              <a:uLnTx/>
              <a:uFillTx/>
              <a:latin typeface="Colorado" pitchFamily="50" charset="0"/>
              <a:ea typeface="+mn-ea"/>
              <a:cs typeface="+mn-cs"/>
            </a:endParaRPr>
          </a:p>
        </p:txBody>
      </p:sp>
      <p:sp>
        <p:nvSpPr>
          <p:cNvPr id="10" name="Rectángulo 9"/>
          <p:cNvSpPr/>
          <p:nvPr/>
        </p:nvSpPr>
        <p:spPr>
          <a:xfrm rot="21150880">
            <a:off x="5075523" y="275688"/>
            <a:ext cx="1471583" cy="451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12/01/2021</a:t>
            </a:r>
            <a:endParaRPr kumimoji="0" lang="es-MX" sz="20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
        <p:nvSpPr>
          <p:cNvPr id="12" name="CuadroTexto 11"/>
          <p:cNvSpPr txBox="1"/>
          <p:nvPr/>
        </p:nvSpPr>
        <p:spPr>
          <a:xfrm>
            <a:off x="445004" y="6472859"/>
            <a:ext cx="5967992" cy="2585323"/>
          </a:xfrm>
          <a:prstGeom prst="rect">
            <a:avLst/>
          </a:prstGeom>
          <a:noFill/>
        </p:spPr>
        <p:txBody>
          <a:bodyPr wrap="square" rtlCol="0">
            <a:spAutoFit/>
          </a:bodyPr>
          <a:lstStyle/>
          <a:p>
            <a:pPr lvl="0"/>
            <a:r>
              <a:rPr lang="es-MX" dirty="0">
                <a:solidFill>
                  <a:prstClr val="black"/>
                </a:solidFill>
                <a:latin typeface="Berlin Sans FB" panose="020E0602020502020306" pitchFamily="34" charset="0"/>
              </a:rPr>
              <a:t>Hoy no tuve clase con los alumnos por medio de video llamada. </a:t>
            </a:r>
            <a:r>
              <a:rPr lang="es-MX" dirty="0" smtClean="0">
                <a:solidFill>
                  <a:prstClr val="black"/>
                </a:solidFill>
                <a:latin typeface="Berlin Sans FB" panose="020E0602020502020306" pitchFamily="34" charset="0"/>
              </a:rPr>
              <a:t>Mis días de clases son los martes y jueves pero el día de hoy teníamos una platica y no sabíamos a que hora terminaría. </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En </a:t>
            </a: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la transmisión de aprende casa II se estuvieron trabajando dos áreas, las cuales fueron </a:t>
            </a:r>
            <a:r>
              <a:rPr kumimoji="0" lang="es-MX" sz="1800" b="0" i="0" u="none" strike="noStrike" kern="1200" cap="none" spc="0" normalizeH="0" baseline="0" noProof="0" dirty="0" smtClean="0">
                <a:ln>
                  <a:noFill/>
                </a:ln>
                <a:solidFill>
                  <a:srgbClr val="CC66FF"/>
                </a:solidFill>
                <a:effectLst/>
                <a:uLnTx/>
                <a:uFillTx/>
                <a:latin typeface="Berlin Sans FB" panose="020E0602020502020306" pitchFamily="34" charset="0"/>
                <a:ea typeface="+mn-ea"/>
                <a:cs typeface="+mn-cs"/>
              </a:rPr>
              <a:t>exploración y comprensión del mundo</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 </a:t>
            </a: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y </a:t>
            </a:r>
            <a:r>
              <a:rPr kumimoji="0" lang="es-MX" sz="1800" b="0" i="0" u="none" strike="noStrike" kern="1200" cap="none" spc="0" normalizeH="0" baseline="0" noProof="0" dirty="0" smtClean="0">
                <a:ln>
                  <a:noFill/>
                </a:ln>
                <a:solidFill>
                  <a:srgbClr val="008080"/>
                </a:solidFill>
                <a:effectLst/>
                <a:uLnTx/>
                <a:uFillTx/>
                <a:latin typeface="Berlin Sans FB" panose="020E0602020502020306" pitchFamily="34" charset="0"/>
                <a:ea typeface="+mn-ea"/>
                <a:cs typeface="+mn-cs"/>
              </a:rPr>
              <a:t>pensamiento matemático.</a:t>
            </a:r>
          </a:p>
          <a:p>
            <a:pPr lvl="0"/>
            <a:r>
              <a:rPr lang="es-MX" dirty="0">
                <a:solidFill>
                  <a:prstClr val="black"/>
                </a:solidFill>
                <a:latin typeface="Berlin Sans FB" panose="020E0602020502020306" pitchFamily="34" charset="0"/>
              </a:rPr>
              <a:t>En el caso de </a:t>
            </a:r>
            <a:r>
              <a:rPr lang="es-MX" dirty="0">
                <a:solidFill>
                  <a:srgbClr val="CC66FF"/>
                </a:solidFill>
                <a:latin typeface="Berlin Sans FB" panose="020E0602020502020306" pitchFamily="34" charset="0"/>
              </a:rPr>
              <a:t>exploración y comprensión del mundo </a:t>
            </a:r>
            <a:r>
              <a:rPr lang="es-MX" dirty="0">
                <a:solidFill>
                  <a:prstClr val="black"/>
                </a:solidFill>
                <a:latin typeface="Berlin Sans FB" panose="020E0602020502020306" pitchFamily="34" charset="0"/>
              </a:rPr>
              <a:t> con el énfasis obtiene información e indaga para la solución de un problema de una planta marchita. Donde una de </a:t>
            </a:r>
            <a:r>
              <a:rPr lang="es-MX" dirty="0" smtClean="0">
                <a:solidFill>
                  <a:prstClr val="black"/>
                </a:solidFill>
                <a:latin typeface="Berlin Sans FB" panose="020E0602020502020306" pitchFamily="34" charset="0"/>
              </a:rPr>
              <a:t>ellas  </a:t>
            </a:r>
            <a:endParaRPr kumimoji="0" lang="es-MX" sz="1800" b="0" i="0" u="none" strike="noStrike" kern="1200" cap="none" spc="0" normalizeH="0" baseline="0" noProof="0" dirty="0" smtClean="0">
              <a:ln>
                <a:noFill/>
              </a:ln>
              <a:solidFill>
                <a:srgbClr val="008080"/>
              </a:solidFill>
              <a:effectLst/>
              <a:uLnTx/>
              <a:uFillTx/>
              <a:latin typeface="Berlin Sans FB" panose="020E0602020502020306" pitchFamily="34" charset="0"/>
              <a:ea typeface="+mn-ea"/>
              <a:cs typeface="+mn-cs"/>
            </a:endParaRPr>
          </a:p>
        </p:txBody>
      </p:sp>
      <p:sp>
        <p:nvSpPr>
          <p:cNvPr id="3" name="CuadroTexto 2"/>
          <p:cNvSpPr txBox="1"/>
          <p:nvPr/>
        </p:nvSpPr>
        <p:spPr>
          <a:xfrm>
            <a:off x="5940416" y="4067798"/>
            <a:ext cx="482215" cy="376015"/>
          </a:xfrm>
          <a:prstGeom prst="rect">
            <a:avLst/>
          </a:prstGeom>
          <a:solidFill>
            <a:srgbClr val="DC97FF"/>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MX" dirty="0">
                <a:solidFill>
                  <a:prstClr val="black"/>
                </a:solidFill>
                <a:latin typeface="Berlin Sans FB" panose="020E0602020502020306" pitchFamily="34" charset="0"/>
              </a:rPr>
              <a:t>5</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
        <p:nvSpPr>
          <p:cNvPr id="17" name="Elipse 16"/>
          <p:cNvSpPr/>
          <p:nvPr/>
        </p:nvSpPr>
        <p:spPr>
          <a:xfrm>
            <a:off x="5994931" y="1675386"/>
            <a:ext cx="264405" cy="253388"/>
          </a:xfrm>
          <a:prstGeom prst="ellipse">
            <a:avLst/>
          </a:prstGeom>
          <a:solidFill>
            <a:srgbClr val="FF9966"/>
          </a:solid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Elipse 12"/>
          <p:cNvSpPr/>
          <p:nvPr/>
        </p:nvSpPr>
        <p:spPr>
          <a:xfrm>
            <a:off x="5546909" y="1487788"/>
            <a:ext cx="264405" cy="253388"/>
          </a:xfrm>
          <a:prstGeom prst="ellipse">
            <a:avLst/>
          </a:prstGeom>
          <a:solidFill>
            <a:srgbClr val="FF9966"/>
          </a:solid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CuadroTexto 13"/>
          <p:cNvSpPr txBox="1"/>
          <p:nvPr/>
        </p:nvSpPr>
        <p:spPr>
          <a:xfrm>
            <a:off x="5930781" y="4627756"/>
            <a:ext cx="482215" cy="376015"/>
          </a:xfrm>
          <a:prstGeom prst="rect">
            <a:avLst/>
          </a:prstGeom>
          <a:solidFill>
            <a:srgbClr val="DC97FF"/>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MX" dirty="0" smtClean="0">
                <a:solidFill>
                  <a:prstClr val="black"/>
                </a:solidFill>
                <a:latin typeface="Berlin Sans FB" panose="020E0602020502020306" pitchFamily="34" charset="0"/>
              </a:rPr>
              <a:t>12</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
        <p:nvSpPr>
          <p:cNvPr id="15" name="CuadroTexto 14"/>
          <p:cNvSpPr txBox="1"/>
          <p:nvPr/>
        </p:nvSpPr>
        <p:spPr>
          <a:xfrm>
            <a:off x="2892508" y="5459565"/>
            <a:ext cx="482215" cy="376015"/>
          </a:xfrm>
          <a:prstGeom prst="rect">
            <a:avLst/>
          </a:prstGeom>
          <a:solidFill>
            <a:srgbClr val="DC97FF"/>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MX" dirty="0" smtClean="0">
                <a:solidFill>
                  <a:prstClr val="black"/>
                </a:solidFill>
                <a:latin typeface="Berlin Sans FB" panose="020E0602020502020306" pitchFamily="34" charset="0"/>
              </a:rPr>
              <a:t>21</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Tree>
    <p:extLst>
      <p:ext uri="{BB962C8B-B14F-4D97-AF65-F5344CB8AC3E}">
        <p14:creationId xmlns:p14="http://schemas.microsoft.com/office/powerpoint/2010/main" val="2793349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breta rayada ilustración del vector. Ilustración de rayada - 13848753"/>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3287" r="7770" b="6772"/>
          <a:stretch/>
        </p:blipFill>
        <p:spPr bwMode="auto">
          <a:xfrm>
            <a:off x="228732" y="295275"/>
            <a:ext cx="6400536" cy="8553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redondeado 1"/>
          <p:cNvSpPr/>
          <p:nvPr/>
        </p:nvSpPr>
        <p:spPr>
          <a:xfrm>
            <a:off x="361950" y="419100"/>
            <a:ext cx="6076950" cy="8286750"/>
          </a:xfrm>
          <a:prstGeom prst="roundRect">
            <a:avLst/>
          </a:prstGeom>
          <a:solidFill>
            <a:schemeClr val="bg1"/>
          </a:solidFill>
          <a:ln>
            <a:solidFill>
              <a:srgbClr val="009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uadroTexto 4"/>
          <p:cNvSpPr txBox="1"/>
          <p:nvPr/>
        </p:nvSpPr>
        <p:spPr>
          <a:xfrm>
            <a:off x="641182" y="786348"/>
            <a:ext cx="5518485" cy="7017306"/>
          </a:xfrm>
          <a:prstGeom prst="rect">
            <a:avLst/>
          </a:prstGeom>
          <a:noFill/>
        </p:spPr>
        <p:txBody>
          <a:bodyPr wrap="square" rtlCol="0">
            <a:spAutoFit/>
          </a:bodyPr>
          <a:lstStyle/>
          <a:p>
            <a:pPr lvl="0" defTabSz="914400">
              <a:defRPr/>
            </a:pP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comenzó</a:t>
            </a:r>
            <a:r>
              <a:rPr kumimoji="0" lang="es-MX" sz="1800" b="0" i="0" u="none" strike="noStrike" kern="1200" cap="none" spc="0" normalizeH="0" noProof="0" dirty="0" smtClean="0">
                <a:ln>
                  <a:noFill/>
                </a:ln>
                <a:solidFill>
                  <a:prstClr val="black"/>
                </a:solidFill>
                <a:effectLst/>
                <a:uLnTx/>
                <a:uFillTx/>
                <a:latin typeface="Berlin Sans FB" panose="020E0602020502020306" pitchFamily="34" charset="0"/>
                <a:ea typeface="+mn-ea"/>
                <a:cs typeface="+mn-cs"/>
              </a:rPr>
              <a:t> a contar que le regalaron una flor de noche buena pero que hace unas semanas empezaron a cambiarle las hojas, el tallo mas seco y sus hojas se comenzaron a caer y mostro unas fotos del registro de como fue cambiando su planta para que los niños pudieran observarlo. Luego buscaron y sacaron un libro sobre las plantas de como cuidarlas dependiendo su especie y saber si su planta de noche buena se podía salvar mencionaron los pasos para determinarlo, pasaron</a:t>
            </a:r>
            <a:r>
              <a:rPr lang="es-MX" dirty="0" smtClean="0">
                <a:solidFill>
                  <a:prstClr val="black"/>
                </a:solidFill>
                <a:latin typeface="Berlin Sans FB" panose="020E0602020502020306" pitchFamily="34" charset="0"/>
              </a:rPr>
              <a:t>n videos de niños de como cuidaban ellos sus plantas. Después enumeraron los pasos para el cuidado de la noche buena, le cantaron una canción. </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Hicieron </a:t>
            </a: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una pausa activa antes de comenzar con la otra clase. </a:t>
            </a:r>
            <a:endPar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En </a:t>
            </a: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la clase de </a:t>
            </a:r>
            <a:r>
              <a:rPr kumimoji="0" lang="es-MX" sz="1800" b="0" i="0" u="none" strike="noStrike" kern="1200" cap="none" spc="0" normalizeH="0" baseline="0" noProof="0" dirty="0" smtClean="0">
                <a:ln>
                  <a:noFill/>
                </a:ln>
                <a:solidFill>
                  <a:srgbClr val="009999"/>
                </a:solidFill>
                <a:effectLst/>
                <a:uLnTx/>
                <a:uFillTx/>
                <a:latin typeface="Berlin Sans FB" panose="020E0602020502020306" pitchFamily="34" charset="0"/>
                <a:ea typeface="+mn-ea"/>
                <a:cs typeface="+mn-cs"/>
              </a:rPr>
              <a:t>pensamiento matemático </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el énfasis</a:t>
            </a:r>
            <a:r>
              <a:rPr kumimoji="0" lang="es-MX" sz="1800" b="0" i="0" u="none" strike="noStrike" kern="1200" cap="none" spc="0" normalizeH="0" noProof="0" dirty="0" smtClean="0">
                <a:ln>
                  <a:noFill/>
                </a:ln>
                <a:solidFill>
                  <a:prstClr val="black"/>
                </a:solidFill>
                <a:effectLst/>
                <a:uLnTx/>
                <a:uFillTx/>
                <a:latin typeface="Berlin Sans FB" panose="020E0602020502020306" pitchFamily="34" charset="0"/>
                <a:ea typeface="+mn-ea"/>
                <a:cs typeface="+mn-cs"/>
              </a:rPr>
              <a:t> </a:t>
            </a:r>
            <a:r>
              <a:rPr kumimoji="0" lang="es-MX" sz="1800" b="0" i="0" u="none" strike="noStrike" kern="1200" cap="none" spc="0" normalizeH="0" noProof="0" dirty="0" err="1" smtClean="0">
                <a:ln>
                  <a:noFill/>
                </a:ln>
                <a:solidFill>
                  <a:prstClr val="black"/>
                </a:solidFill>
                <a:effectLst/>
                <a:uLnTx/>
                <a:uFillTx/>
                <a:latin typeface="Berlin Sans FB" panose="020E0602020502020306" pitchFamily="34" charset="0"/>
                <a:ea typeface="+mn-ea"/>
                <a:cs typeface="+mn-cs"/>
              </a:rPr>
              <a:t>rela</a:t>
            </a:r>
            <a:r>
              <a:rPr lang="es-MX" dirty="0" err="1" smtClean="0">
                <a:solidFill>
                  <a:prstClr val="black"/>
                </a:solidFill>
                <a:latin typeface="Berlin Sans FB" panose="020E0602020502020306" pitchFamily="34" charset="0"/>
              </a:rPr>
              <a:t>ciona</a:t>
            </a:r>
            <a:r>
              <a:rPr lang="es-MX" dirty="0" smtClean="0">
                <a:solidFill>
                  <a:prstClr val="black"/>
                </a:solidFill>
                <a:latin typeface="Berlin Sans FB" panose="020E0602020502020306" pitchFamily="34" charset="0"/>
              </a:rPr>
              <a:t> </a:t>
            </a:r>
            <a:r>
              <a:rPr lang="es-MX" dirty="0">
                <a:solidFill>
                  <a:prstClr val="black"/>
                </a:solidFill>
                <a:latin typeface="Berlin Sans FB" panose="020E0602020502020306" pitchFamily="34" charset="0"/>
              </a:rPr>
              <a:t>el número de elementos de una colección de hasta 9 o 10 elementos con la sucesión numérica escrita. </a:t>
            </a:r>
            <a:endParaRPr lang="es-MX" dirty="0" smtClean="0">
              <a:solidFill>
                <a:prstClr val="black"/>
              </a:solidFill>
              <a:latin typeface="Berlin Sans FB" panose="020E0602020502020306"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MX" dirty="0" smtClean="0">
                <a:solidFill>
                  <a:prstClr val="black"/>
                </a:solidFill>
                <a:latin typeface="Berlin Sans FB" panose="020E0602020502020306" pitchFamily="34" charset="0"/>
              </a:rPr>
              <a:t>Comenzaron cantando una canción de los números, luego jugaron con unos dados y comenzaron a lanzaros para contar cuantos salieron en el para luego representarlos con los objetos que tenían a su alcance así con distintas veces que lo lanzaron. Luego por medio de una lamina observaron los animales que aparecían en ella y anotaban en una tabla cuantos animales creían que había para luego contarlos y anotarlos en el otro la tabla. </a:t>
            </a:r>
            <a:endParaRPr lang="es-MX" dirty="0">
              <a:solidFill>
                <a:prstClr val="black"/>
              </a:solidFill>
              <a:latin typeface="Berlin Sans FB" panose="020E0602020502020306" pitchFamily="34" charset="0"/>
            </a:endParaRPr>
          </a:p>
        </p:txBody>
      </p:sp>
    </p:spTree>
    <p:extLst>
      <p:ext uri="{BB962C8B-B14F-4D97-AF65-F5344CB8AC3E}">
        <p14:creationId xmlns:p14="http://schemas.microsoft.com/office/powerpoint/2010/main" val="3768552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extLst>
              <a:ext uri="{28A0092B-C50C-407E-A947-70E740481C1C}">
                <a14:useLocalDpi xmlns:a14="http://schemas.microsoft.com/office/drawing/2010/main" val="0"/>
              </a:ext>
            </a:extLst>
          </a:blip>
          <a:srcRect l="4167" t="937" r="3327" b="3745"/>
          <a:stretch/>
        </p:blipFill>
        <p:spPr bwMode="auto">
          <a:xfrm>
            <a:off x="0" y="-1"/>
            <a:ext cx="6858000" cy="9274630"/>
          </a:xfrm>
          <a:prstGeom prst="rect">
            <a:avLst/>
          </a:prstGeom>
          <a:ln>
            <a:noFill/>
          </a:ln>
          <a:extLst>
            <a:ext uri="{53640926-AAD7-44D8-BBD7-CCE9431645EC}">
              <a14:shadowObscured xmlns:a14="http://schemas.microsoft.com/office/drawing/2010/main"/>
            </a:ext>
          </a:extLst>
        </p:spPr>
      </p:pic>
      <p:sp>
        <p:nvSpPr>
          <p:cNvPr id="7" name="Rectángulo redondeado 6"/>
          <p:cNvSpPr/>
          <p:nvPr/>
        </p:nvSpPr>
        <p:spPr>
          <a:xfrm>
            <a:off x="184934" y="692294"/>
            <a:ext cx="2948683" cy="277403"/>
          </a:xfrm>
          <a:prstGeom prst="roundRect">
            <a:avLst/>
          </a:prstGeom>
          <a:solidFill>
            <a:srgbClr val="FFD9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Jardín de niños Diego Rivera T.M</a:t>
            </a:r>
          </a:p>
        </p:txBody>
      </p:sp>
      <p:sp>
        <p:nvSpPr>
          <p:cNvPr id="8" name="Rectángulo redondeado 7"/>
          <p:cNvSpPr/>
          <p:nvPr/>
        </p:nvSpPr>
        <p:spPr>
          <a:xfrm>
            <a:off x="3318551" y="714277"/>
            <a:ext cx="682434" cy="224373"/>
          </a:xfrm>
          <a:prstGeom prst="roundRect">
            <a:avLst/>
          </a:prstGeom>
          <a:solidFill>
            <a:srgbClr val="CCFFFF"/>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3</a:t>
            </a: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A</a:t>
            </a:r>
          </a:p>
        </p:txBody>
      </p:sp>
      <p:sp>
        <p:nvSpPr>
          <p:cNvPr id="9" name="Rectángulo 8"/>
          <p:cNvSpPr/>
          <p:nvPr/>
        </p:nvSpPr>
        <p:spPr>
          <a:xfrm>
            <a:off x="1679173" y="163555"/>
            <a:ext cx="2684775" cy="494819"/>
          </a:xfrm>
          <a:prstGeom prst="rect">
            <a:avLst/>
          </a:prstGeom>
          <a:solidFill>
            <a:srgbClr val="D4F4E0"/>
          </a:solidFill>
          <a:ln>
            <a:solidFill>
              <a:srgbClr val="D4F4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Fátima Araminda García Samaniego </a:t>
            </a:r>
          </a:p>
        </p:txBody>
      </p:sp>
      <p:sp>
        <p:nvSpPr>
          <p:cNvPr id="5" name="Doble onda 4"/>
          <p:cNvSpPr/>
          <p:nvPr/>
        </p:nvSpPr>
        <p:spPr>
          <a:xfrm>
            <a:off x="184934" y="148368"/>
            <a:ext cx="1684962" cy="554804"/>
          </a:xfrm>
          <a:prstGeom prst="doubleWave">
            <a:avLst/>
          </a:prstGeom>
          <a:solidFill>
            <a:srgbClr val="FFFF99"/>
          </a:solidFill>
          <a:ln>
            <a:solidFill>
              <a:srgbClr val="FFFF9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dirty="0">
                <a:ln>
                  <a:noFill/>
                </a:ln>
                <a:solidFill>
                  <a:prstClr val="black"/>
                </a:solidFill>
                <a:effectLst/>
                <a:uLnTx/>
                <a:uFillTx/>
                <a:latin typeface="Colorado" pitchFamily="50" charset="0"/>
                <a:ea typeface="+mn-ea"/>
                <a:cs typeface="+mn-cs"/>
              </a:rPr>
              <a:t> </a:t>
            </a:r>
          </a:p>
        </p:txBody>
      </p:sp>
      <p:sp>
        <p:nvSpPr>
          <p:cNvPr id="6" name="Rectángulo 5"/>
          <p:cNvSpPr/>
          <p:nvPr/>
        </p:nvSpPr>
        <p:spPr>
          <a:xfrm>
            <a:off x="375658" y="-4533"/>
            <a:ext cx="1303515" cy="64633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w="10160">
                  <a:solidFill>
                    <a:prstClr val="white"/>
                  </a:solidFill>
                  <a:prstDash val="solid"/>
                </a:ln>
                <a:solidFill>
                  <a:prstClr val="black"/>
                </a:solidFill>
                <a:effectLst>
                  <a:outerShdw blurRad="38100" dist="22860" dir="5400000" algn="tl" rotWithShape="0">
                    <a:srgbClr val="000000">
                      <a:alpha val="30000"/>
                    </a:srgbClr>
                  </a:outerShdw>
                </a:effectLst>
                <a:uLnTx/>
                <a:uFillTx/>
                <a:latin typeface="Colorado" pitchFamily="50" charset="0"/>
                <a:ea typeface="+mn-ea"/>
                <a:cs typeface="+mn-cs"/>
              </a:rPr>
              <a:t>Datos</a:t>
            </a:r>
            <a:endParaRPr kumimoji="0" lang="es-ES" sz="4000" b="1" i="0" u="none" strike="noStrike" kern="1200" cap="none" spc="0" normalizeH="0" baseline="0" noProof="0" dirty="0">
              <a:ln w="10160">
                <a:solidFill>
                  <a:prstClr val="white"/>
                </a:solidFill>
                <a:prstDash val="solid"/>
              </a:ln>
              <a:solidFill>
                <a:prstClr val="black"/>
              </a:solidFill>
              <a:effectLst>
                <a:outerShdw blurRad="38100" dist="22860" dir="5400000" algn="tl" rotWithShape="0">
                  <a:srgbClr val="000000">
                    <a:alpha val="30000"/>
                  </a:srgbClr>
                </a:outerShdw>
              </a:effectLst>
              <a:uLnTx/>
              <a:uFillTx/>
              <a:latin typeface="Colorado" pitchFamily="50" charset="0"/>
              <a:ea typeface="+mn-ea"/>
              <a:cs typeface="+mn-cs"/>
            </a:endParaRPr>
          </a:p>
        </p:txBody>
      </p:sp>
      <p:sp>
        <p:nvSpPr>
          <p:cNvPr id="10" name="Rectángulo 9"/>
          <p:cNvSpPr/>
          <p:nvPr/>
        </p:nvSpPr>
        <p:spPr>
          <a:xfrm rot="21150880">
            <a:off x="5075523" y="275688"/>
            <a:ext cx="1471583" cy="451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MX" sz="2000" dirty="0" smtClean="0">
                <a:solidFill>
                  <a:prstClr val="black"/>
                </a:solidFill>
                <a:latin typeface="Berlin Sans FB" panose="020E0602020502020306" pitchFamily="34" charset="0"/>
              </a:rPr>
              <a:t>13</a:t>
            </a:r>
            <a:r>
              <a:rPr kumimoji="0" lang="es-MX" sz="20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/01/2021</a:t>
            </a:r>
            <a:endParaRPr kumimoji="0" lang="es-MX" sz="20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
        <p:nvSpPr>
          <p:cNvPr id="12" name="CuadroTexto 11"/>
          <p:cNvSpPr txBox="1"/>
          <p:nvPr/>
        </p:nvSpPr>
        <p:spPr>
          <a:xfrm>
            <a:off x="445004" y="6472859"/>
            <a:ext cx="5967992" cy="258532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Hoy no tuve clase con los alumnos por medio de video llamada. En la transmisión de aprende casa II se estuvo trabajando con el campo de </a:t>
            </a:r>
            <a:r>
              <a:rPr kumimoji="0" lang="es-MX" sz="1800" b="0" i="0" u="none" strike="noStrike" kern="1200" cap="none" spc="0" normalizeH="0" baseline="0" noProof="0" dirty="0">
                <a:ln>
                  <a:noFill/>
                </a:ln>
                <a:solidFill>
                  <a:srgbClr val="CC66FF"/>
                </a:solidFill>
                <a:effectLst/>
                <a:uLnTx/>
                <a:uFillTx/>
                <a:latin typeface="Berlin Sans FB" panose="020E0602020502020306" pitchFamily="34" charset="0"/>
                <a:ea typeface="+mn-ea"/>
                <a:cs typeface="+mn-cs"/>
              </a:rPr>
              <a:t>lenguaje y comunicación</a:t>
            </a: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y la área de </a:t>
            </a:r>
            <a:r>
              <a:rPr kumimoji="0" lang="es-MX" sz="1800" b="0" i="0" u="none" strike="noStrike" kern="1200" cap="none" spc="0" normalizeH="0" baseline="0" noProof="0" dirty="0">
                <a:ln>
                  <a:noFill/>
                </a:ln>
                <a:solidFill>
                  <a:srgbClr val="008080"/>
                </a:solidFill>
                <a:effectLst/>
                <a:uLnTx/>
                <a:uFillTx/>
                <a:latin typeface="Berlin Sans FB" panose="020E0602020502020306" pitchFamily="34" charset="0"/>
                <a:ea typeface="+mn-ea"/>
                <a:cs typeface="+mn-cs"/>
              </a:rPr>
              <a:t>educación física.</a:t>
            </a:r>
          </a:p>
          <a:p>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En el caso de </a:t>
            </a:r>
            <a:r>
              <a:rPr kumimoji="0" lang="es-MX" sz="1800" b="0" i="0" u="none" strike="noStrike" kern="1200" cap="none" spc="0" normalizeH="0" baseline="0" noProof="0" dirty="0">
                <a:ln>
                  <a:noFill/>
                </a:ln>
                <a:solidFill>
                  <a:srgbClr val="CC66FF"/>
                </a:solidFill>
                <a:effectLst/>
                <a:uLnTx/>
                <a:uFillTx/>
                <a:latin typeface="Berlin Sans FB" panose="020E0602020502020306" pitchFamily="34" charset="0"/>
                <a:ea typeface="+mn-ea"/>
                <a:cs typeface="+mn-cs"/>
              </a:rPr>
              <a:t>lenguaje y </a:t>
            </a:r>
            <a:r>
              <a:rPr kumimoji="0" lang="es-MX" sz="1800" b="0" i="0" u="none" strike="noStrike" kern="1200" cap="none" spc="0" normalizeH="0" baseline="0" noProof="0" dirty="0" smtClean="0">
                <a:ln>
                  <a:noFill/>
                </a:ln>
                <a:solidFill>
                  <a:srgbClr val="CC66FF"/>
                </a:solidFill>
                <a:effectLst/>
                <a:uLnTx/>
                <a:uFillTx/>
                <a:latin typeface="Berlin Sans FB" panose="020E0602020502020306" pitchFamily="34" charset="0"/>
                <a:ea typeface="+mn-ea"/>
                <a:cs typeface="+mn-cs"/>
              </a:rPr>
              <a:t>comunicación </a:t>
            </a:r>
            <a:r>
              <a:rPr lang="es-MX" dirty="0">
                <a:latin typeface="Berlin Sans FB" panose="020E0602020502020306" pitchFamily="34" charset="0"/>
              </a:rPr>
              <a:t>con el énfasis </a:t>
            </a:r>
            <a:r>
              <a:rPr lang="es-MX" dirty="0" smtClean="0">
                <a:latin typeface="Berlin Sans FB" panose="020E0602020502020306" pitchFamily="34" charset="0"/>
              </a:rPr>
              <a:t>“cómo </a:t>
            </a:r>
            <a:r>
              <a:rPr lang="es-MX" dirty="0">
                <a:latin typeface="Berlin Sans FB" panose="020E0602020502020306" pitchFamily="34" charset="0"/>
              </a:rPr>
              <a:t>son los personajes y lugares de un </a:t>
            </a:r>
            <a:r>
              <a:rPr lang="es-MX" dirty="0" smtClean="0">
                <a:latin typeface="Berlin Sans FB" panose="020E0602020502020306" pitchFamily="34" charset="0"/>
              </a:rPr>
              <a:t>cuento” </a:t>
            </a:r>
            <a:r>
              <a:rPr lang="es-MX" dirty="0" smtClean="0">
                <a:solidFill>
                  <a:prstClr val="black"/>
                </a:solidFill>
                <a:latin typeface="Berlin Sans FB" panose="020E0602020502020306" pitchFamily="34" charset="0"/>
              </a:rPr>
              <a:t>una de ellas salió vestida de bruja y conto un cuento vestida </a:t>
            </a:r>
            <a:r>
              <a:rPr lang="es-MX" dirty="0" err="1" smtClean="0">
                <a:solidFill>
                  <a:prstClr val="black"/>
                </a:solidFill>
                <a:latin typeface="Berlin Sans FB" panose="020E0602020502020306" pitchFamily="34" charset="0"/>
              </a:rPr>
              <a:t>asi</a:t>
            </a:r>
            <a:r>
              <a:rPr lang="es-MX" dirty="0" smtClean="0">
                <a:solidFill>
                  <a:prstClr val="black"/>
                </a:solidFill>
                <a:latin typeface="Berlin Sans FB" panose="020E0602020502020306" pitchFamily="34" charset="0"/>
              </a:rPr>
              <a:t> que hablaba sobre una bruja que tendría una cita con un ogro hablando principalmente de la aceptación que debemos tener en </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
        <p:nvSpPr>
          <p:cNvPr id="3" name="CuadroTexto 2"/>
          <p:cNvSpPr txBox="1"/>
          <p:nvPr/>
        </p:nvSpPr>
        <p:spPr>
          <a:xfrm>
            <a:off x="5940416" y="4067798"/>
            <a:ext cx="482215" cy="376015"/>
          </a:xfrm>
          <a:prstGeom prst="rect">
            <a:avLst/>
          </a:prstGeom>
          <a:solidFill>
            <a:srgbClr val="DC97FF"/>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MX" dirty="0">
                <a:solidFill>
                  <a:prstClr val="black"/>
                </a:solidFill>
                <a:latin typeface="Berlin Sans FB" panose="020E0602020502020306" pitchFamily="34" charset="0"/>
              </a:rPr>
              <a:t>6</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
        <p:nvSpPr>
          <p:cNvPr id="16" name="Elipse 15"/>
          <p:cNvSpPr/>
          <p:nvPr/>
        </p:nvSpPr>
        <p:spPr>
          <a:xfrm>
            <a:off x="2618279" y="2473780"/>
            <a:ext cx="264405" cy="253388"/>
          </a:xfrm>
          <a:prstGeom prst="ellipse">
            <a:avLst/>
          </a:prstGeom>
          <a:solidFill>
            <a:srgbClr val="FF9966"/>
          </a:solid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Elipse 16"/>
          <p:cNvSpPr/>
          <p:nvPr/>
        </p:nvSpPr>
        <p:spPr>
          <a:xfrm>
            <a:off x="5546909" y="1489726"/>
            <a:ext cx="264405" cy="253388"/>
          </a:xfrm>
          <a:prstGeom prst="ellipse">
            <a:avLst/>
          </a:prstGeom>
          <a:solidFill>
            <a:srgbClr val="FF9966"/>
          </a:solid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CuadroTexto 12"/>
          <p:cNvSpPr txBox="1"/>
          <p:nvPr/>
        </p:nvSpPr>
        <p:spPr>
          <a:xfrm>
            <a:off x="5940416" y="4593913"/>
            <a:ext cx="482215" cy="376015"/>
          </a:xfrm>
          <a:prstGeom prst="rect">
            <a:avLst/>
          </a:prstGeom>
          <a:solidFill>
            <a:srgbClr val="DC97FF"/>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MX" noProof="0" dirty="0" smtClean="0">
                <a:solidFill>
                  <a:prstClr val="black"/>
                </a:solidFill>
                <a:latin typeface="Berlin Sans FB" panose="020E0602020502020306" pitchFamily="34" charset="0"/>
              </a:rPr>
              <a:t>17</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
        <p:nvSpPr>
          <p:cNvPr id="14" name="CuadroTexto 13"/>
          <p:cNvSpPr txBox="1"/>
          <p:nvPr/>
        </p:nvSpPr>
        <p:spPr>
          <a:xfrm>
            <a:off x="5940416" y="5533386"/>
            <a:ext cx="482215" cy="376015"/>
          </a:xfrm>
          <a:prstGeom prst="rect">
            <a:avLst/>
          </a:prstGeom>
          <a:solidFill>
            <a:srgbClr val="DC97FF"/>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MX" noProof="0" smtClean="0">
                <a:solidFill>
                  <a:prstClr val="black"/>
                </a:solidFill>
                <a:latin typeface="Berlin Sans FB" panose="020E0602020502020306" pitchFamily="34" charset="0"/>
              </a:rPr>
              <a:t>16</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Tree>
    <p:extLst>
      <p:ext uri="{BB962C8B-B14F-4D97-AF65-F5344CB8AC3E}">
        <p14:creationId xmlns:p14="http://schemas.microsoft.com/office/powerpoint/2010/main" val="3963685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breta rayada ilustración del vector. Ilustración de rayada - 13848753"/>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3287" r="7770" b="6772"/>
          <a:stretch/>
        </p:blipFill>
        <p:spPr bwMode="auto">
          <a:xfrm>
            <a:off x="228732" y="295275"/>
            <a:ext cx="6400536" cy="8553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redondeado 1"/>
          <p:cNvSpPr/>
          <p:nvPr/>
        </p:nvSpPr>
        <p:spPr>
          <a:xfrm>
            <a:off x="361950" y="419100"/>
            <a:ext cx="6076950" cy="8286750"/>
          </a:xfrm>
          <a:prstGeom prst="roundRect">
            <a:avLst/>
          </a:prstGeom>
          <a:solidFill>
            <a:schemeClr val="bg1"/>
          </a:solidFill>
          <a:ln>
            <a:solidFill>
              <a:srgbClr val="009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uadroTexto 4"/>
          <p:cNvSpPr txBox="1"/>
          <p:nvPr/>
        </p:nvSpPr>
        <p:spPr>
          <a:xfrm>
            <a:off x="641182" y="786348"/>
            <a:ext cx="5518485" cy="59093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nosotros mismos.</a:t>
            </a:r>
            <a:r>
              <a:rPr kumimoji="0" lang="es-MX" sz="1800" b="0" i="0" u="none" strike="noStrike" kern="1200" cap="none" spc="0" normalizeH="0" noProof="0" dirty="0" smtClean="0">
                <a:ln>
                  <a:noFill/>
                </a:ln>
                <a:solidFill>
                  <a:prstClr val="black"/>
                </a:solidFill>
                <a:effectLst/>
                <a:uLnTx/>
                <a:uFillTx/>
                <a:latin typeface="Berlin Sans FB" panose="020E0602020502020306" pitchFamily="34" charset="0"/>
                <a:ea typeface="+mn-ea"/>
                <a:cs typeface="+mn-cs"/>
              </a:rPr>
              <a:t> Después comenzaron a jugar a encontrar las diferencias que se hizo la bruja mediante pasaba el cuento poniéndolas en el pizarrón siendo muy específicos con los detalles. Luego pasaron algunos audios de unos niños narrando ese mismo cuento que habían contando con anterioridad. Pasaron unas imágenes el cuento y preguntaron cosas especificas sobre ella haciendo que los niños sean mas observadores. Jugaron a adivinar el cuento pasando audios de niños describiendo el cuento y todos teníamos que adivinar del cuento que se esta hablando. </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Hicieron </a:t>
            </a: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una pausa activa antes de comenzar con la otra clase.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En la clase de </a:t>
            </a:r>
            <a:r>
              <a:rPr kumimoji="0" lang="es-MX" sz="1800" b="0" i="0" u="none" strike="noStrike" kern="1200" cap="none" spc="0" normalizeH="0" baseline="0" noProof="0" dirty="0">
                <a:ln>
                  <a:noFill/>
                </a:ln>
                <a:solidFill>
                  <a:srgbClr val="009999"/>
                </a:solidFill>
                <a:effectLst/>
                <a:uLnTx/>
                <a:uFillTx/>
                <a:latin typeface="Berlin Sans FB" panose="020E0602020502020306" pitchFamily="34" charset="0"/>
                <a:ea typeface="+mn-ea"/>
                <a:cs typeface="+mn-cs"/>
              </a:rPr>
              <a:t>educación física </a:t>
            </a: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comenzó con la importancia de lavarnos las manos de manera constantemente, </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jugaron</a:t>
            </a:r>
            <a:r>
              <a:rPr kumimoji="0" lang="es-MX" sz="1800" b="0" i="0" u="none" strike="noStrike" kern="1200" cap="none" spc="0" normalizeH="0" noProof="0" dirty="0" smtClean="0">
                <a:ln>
                  <a:noFill/>
                </a:ln>
                <a:solidFill>
                  <a:prstClr val="black"/>
                </a:solidFill>
                <a:effectLst/>
                <a:uLnTx/>
                <a:uFillTx/>
                <a:latin typeface="Berlin Sans FB" panose="020E0602020502020306" pitchFamily="34" charset="0"/>
                <a:ea typeface="+mn-ea"/>
                <a:cs typeface="+mn-cs"/>
              </a:rPr>
              <a:t> con la canción Alele kikatonponga para estirarse y jugar diferentes cosas haciendo ejercicios como lanzar un globo, tomarla con una mano, moverse de distintas maneras, lanzándolo con un </a:t>
            </a:r>
            <a:r>
              <a:rPr lang="es-MX" dirty="0" err="1" smtClean="0">
                <a:solidFill>
                  <a:prstClr val="black"/>
                </a:solidFill>
                <a:latin typeface="Berlin Sans FB" panose="020E0602020502020306" pitchFamily="34" charset="0"/>
              </a:rPr>
              <a:t>atr</a:t>
            </a:r>
            <a:r>
              <a:rPr kumimoji="0" lang="es-MX" sz="1800" b="0" i="0" u="none" strike="noStrike" kern="1200" cap="none" spc="0" normalizeH="0" noProof="0" dirty="0" err="1" smtClean="0">
                <a:ln>
                  <a:noFill/>
                </a:ln>
                <a:solidFill>
                  <a:prstClr val="black"/>
                </a:solidFill>
                <a:effectLst/>
                <a:uLnTx/>
                <a:uFillTx/>
                <a:latin typeface="Berlin Sans FB" panose="020E0602020502020306" pitchFamily="34" charset="0"/>
                <a:ea typeface="+mn-ea"/>
                <a:cs typeface="+mn-cs"/>
              </a:rPr>
              <a:t>apamoscas</a:t>
            </a:r>
            <a:r>
              <a:rPr kumimoji="0" lang="es-MX" sz="1800" b="0" i="0" u="none" strike="noStrike" kern="1200" cap="none" spc="0" normalizeH="0" noProof="0" dirty="0" smtClean="0">
                <a:ln>
                  <a:noFill/>
                </a:ln>
                <a:solidFill>
                  <a:prstClr val="black"/>
                </a:solidFill>
                <a:effectLst/>
                <a:uLnTx/>
                <a:uFillTx/>
                <a:latin typeface="Berlin Sans FB" panose="020E0602020502020306" pitchFamily="34" charset="0"/>
                <a:ea typeface="+mn-ea"/>
                <a:cs typeface="+mn-cs"/>
              </a:rPr>
              <a:t> al finalizar se sentaron en el suelo para platicar sobre todo lo que habían hecho durante la clase.</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Tree>
    <p:extLst>
      <p:ext uri="{BB962C8B-B14F-4D97-AF65-F5344CB8AC3E}">
        <p14:creationId xmlns:p14="http://schemas.microsoft.com/office/powerpoint/2010/main" val="4129135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extLst>
              <a:ext uri="{28A0092B-C50C-407E-A947-70E740481C1C}">
                <a14:useLocalDpi xmlns:a14="http://schemas.microsoft.com/office/drawing/2010/main" val="0"/>
              </a:ext>
            </a:extLst>
          </a:blip>
          <a:srcRect l="4167" t="937" r="3327" b="3745"/>
          <a:stretch/>
        </p:blipFill>
        <p:spPr bwMode="auto">
          <a:xfrm>
            <a:off x="0" y="-1"/>
            <a:ext cx="6858000" cy="9274630"/>
          </a:xfrm>
          <a:prstGeom prst="rect">
            <a:avLst/>
          </a:prstGeom>
          <a:ln>
            <a:noFill/>
          </a:ln>
          <a:extLst>
            <a:ext uri="{53640926-AAD7-44D8-BBD7-CCE9431645EC}">
              <a14:shadowObscured xmlns:a14="http://schemas.microsoft.com/office/drawing/2010/main"/>
            </a:ext>
          </a:extLst>
        </p:spPr>
      </p:pic>
      <p:sp>
        <p:nvSpPr>
          <p:cNvPr id="7" name="Rectángulo redondeado 6"/>
          <p:cNvSpPr/>
          <p:nvPr/>
        </p:nvSpPr>
        <p:spPr>
          <a:xfrm>
            <a:off x="184934" y="692294"/>
            <a:ext cx="2948683" cy="277403"/>
          </a:xfrm>
          <a:prstGeom prst="roundRect">
            <a:avLst/>
          </a:prstGeom>
          <a:solidFill>
            <a:srgbClr val="FFD9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Jardín de niños Diego Rivera T.M</a:t>
            </a:r>
          </a:p>
        </p:txBody>
      </p:sp>
      <p:sp>
        <p:nvSpPr>
          <p:cNvPr id="8" name="Rectángulo redondeado 7"/>
          <p:cNvSpPr/>
          <p:nvPr/>
        </p:nvSpPr>
        <p:spPr>
          <a:xfrm>
            <a:off x="3318551" y="714277"/>
            <a:ext cx="682434" cy="224373"/>
          </a:xfrm>
          <a:prstGeom prst="roundRect">
            <a:avLst/>
          </a:prstGeom>
          <a:solidFill>
            <a:srgbClr val="CCFFFF"/>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3</a:t>
            </a: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A</a:t>
            </a:r>
          </a:p>
        </p:txBody>
      </p:sp>
      <p:sp>
        <p:nvSpPr>
          <p:cNvPr id="9" name="Rectángulo 8"/>
          <p:cNvSpPr/>
          <p:nvPr/>
        </p:nvSpPr>
        <p:spPr>
          <a:xfrm>
            <a:off x="1679173" y="163555"/>
            <a:ext cx="2684775" cy="494819"/>
          </a:xfrm>
          <a:prstGeom prst="rect">
            <a:avLst/>
          </a:prstGeom>
          <a:solidFill>
            <a:srgbClr val="D4F4E0"/>
          </a:solidFill>
          <a:ln>
            <a:solidFill>
              <a:srgbClr val="D4F4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Fátima Araminda García Samaniego </a:t>
            </a:r>
          </a:p>
        </p:txBody>
      </p:sp>
      <p:sp>
        <p:nvSpPr>
          <p:cNvPr id="5" name="Doble onda 4"/>
          <p:cNvSpPr/>
          <p:nvPr/>
        </p:nvSpPr>
        <p:spPr>
          <a:xfrm>
            <a:off x="184934" y="148368"/>
            <a:ext cx="1684962" cy="554804"/>
          </a:xfrm>
          <a:prstGeom prst="doubleWave">
            <a:avLst/>
          </a:prstGeom>
          <a:solidFill>
            <a:srgbClr val="FFFF99"/>
          </a:solidFill>
          <a:ln>
            <a:solidFill>
              <a:srgbClr val="FFFF9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dirty="0">
                <a:ln>
                  <a:noFill/>
                </a:ln>
                <a:solidFill>
                  <a:prstClr val="black"/>
                </a:solidFill>
                <a:effectLst/>
                <a:uLnTx/>
                <a:uFillTx/>
                <a:latin typeface="Colorado" pitchFamily="50" charset="0"/>
                <a:ea typeface="+mn-ea"/>
                <a:cs typeface="+mn-cs"/>
              </a:rPr>
              <a:t> </a:t>
            </a:r>
          </a:p>
        </p:txBody>
      </p:sp>
      <p:sp>
        <p:nvSpPr>
          <p:cNvPr id="6" name="Rectángulo 5"/>
          <p:cNvSpPr/>
          <p:nvPr/>
        </p:nvSpPr>
        <p:spPr>
          <a:xfrm>
            <a:off x="375658" y="-4533"/>
            <a:ext cx="1303515" cy="64633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w="10160">
                  <a:solidFill>
                    <a:prstClr val="white"/>
                  </a:solidFill>
                  <a:prstDash val="solid"/>
                </a:ln>
                <a:solidFill>
                  <a:prstClr val="black"/>
                </a:solidFill>
                <a:effectLst>
                  <a:outerShdw blurRad="38100" dist="22860" dir="5400000" algn="tl" rotWithShape="0">
                    <a:srgbClr val="000000">
                      <a:alpha val="30000"/>
                    </a:srgbClr>
                  </a:outerShdw>
                </a:effectLst>
                <a:uLnTx/>
                <a:uFillTx/>
                <a:latin typeface="Colorado" pitchFamily="50" charset="0"/>
                <a:ea typeface="+mn-ea"/>
                <a:cs typeface="+mn-cs"/>
              </a:rPr>
              <a:t>Datos</a:t>
            </a:r>
            <a:endParaRPr kumimoji="0" lang="es-ES" sz="4000" b="1" i="0" u="none" strike="noStrike" kern="1200" cap="none" spc="0" normalizeH="0" baseline="0" noProof="0" dirty="0">
              <a:ln w="10160">
                <a:solidFill>
                  <a:prstClr val="white"/>
                </a:solidFill>
                <a:prstDash val="solid"/>
              </a:ln>
              <a:solidFill>
                <a:prstClr val="black"/>
              </a:solidFill>
              <a:effectLst>
                <a:outerShdw blurRad="38100" dist="22860" dir="5400000" algn="tl" rotWithShape="0">
                  <a:srgbClr val="000000">
                    <a:alpha val="30000"/>
                  </a:srgbClr>
                </a:outerShdw>
              </a:effectLst>
              <a:uLnTx/>
              <a:uFillTx/>
              <a:latin typeface="Colorado" pitchFamily="50" charset="0"/>
              <a:ea typeface="+mn-ea"/>
              <a:cs typeface="+mn-cs"/>
            </a:endParaRPr>
          </a:p>
        </p:txBody>
      </p:sp>
      <p:sp>
        <p:nvSpPr>
          <p:cNvPr id="10" name="Rectángulo 9"/>
          <p:cNvSpPr/>
          <p:nvPr/>
        </p:nvSpPr>
        <p:spPr>
          <a:xfrm rot="21150880">
            <a:off x="5075523" y="275688"/>
            <a:ext cx="1471583" cy="451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MX" sz="2000" dirty="0" smtClean="0">
                <a:solidFill>
                  <a:prstClr val="black"/>
                </a:solidFill>
                <a:latin typeface="Berlin Sans FB" panose="020E0602020502020306" pitchFamily="34" charset="0"/>
              </a:rPr>
              <a:t>14</a:t>
            </a:r>
            <a:r>
              <a:rPr kumimoji="0" lang="es-MX" sz="20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/01/2021</a:t>
            </a:r>
            <a:endParaRPr kumimoji="0" lang="es-MX" sz="20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
        <p:nvSpPr>
          <p:cNvPr id="12" name="CuadroTexto 11"/>
          <p:cNvSpPr txBox="1"/>
          <p:nvPr/>
        </p:nvSpPr>
        <p:spPr>
          <a:xfrm>
            <a:off x="445004" y="6472859"/>
            <a:ext cx="5967992" cy="28623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El día de hoy tuve clase con mis alumnos por medio de video llamada que se realizo en la plataforma google </a:t>
            </a:r>
            <a:r>
              <a:rPr kumimoji="0" lang="es-MX" sz="1800" b="0" i="0" u="none" strike="noStrike" kern="1200" cap="none" spc="0" normalizeH="0" baseline="0" noProof="0" dirty="0" err="1">
                <a:ln>
                  <a:noFill/>
                </a:ln>
                <a:solidFill>
                  <a:prstClr val="black"/>
                </a:solidFill>
                <a:effectLst/>
                <a:uLnTx/>
                <a:uFillTx/>
                <a:latin typeface="Berlin Sans FB" panose="020E0602020502020306" pitchFamily="34" charset="0"/>
                <a:ea typeface="+mn-ea"/>
                <a:cs typeface="+mn-cs"/>
              </a:rPr>
              <a:t>meet</a:t>
            </a: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se les invito a todos los alumnos.</a:t>
            </a:r>
          </a:p>
          <a:p>
            <a:pPr marL="0" marR="0" lvl="0" indent="0" algn="l" defTabSz="457200" rtl="0" eaLnBrk="1" fontAlgn="auto" latinLnBrk="0" hangingPunct="1">
              <a:lnSpc>
                <a:spcPct val="100000"/>
              </a:lnSpc>
              <a:spcBef>
                <a:spcPts val="0"/>
              </a:spcBef>
              <a:spcAft>
                <a:spcPts val="0"/>
              </a:spcAft>
              <a:buClrTx/>
              <a:buSzTx/>
              <a:buFontTx/>
              <a:buNone/>
              <a:tabLst/>
              <a:defRPr/>
            </a:pPr>
            <a:r>
              <a:rPr lang="es-MX" dirty="0" smtClean="0">
                <a:solidFill>
                  <a:prstClr val="black"/>
                </a:solidFill>
                <a:latin typeface="Berlin Sans FB" panose="020E0602020502020306" pitchFamily="34" charset="0"/>
              </a:rPr>
              <a:t>Comenzamos a saludarnos mientras se unían a la video llamada y comencé a hacerles preguntas de que habían hecho en estas fechas mientras se integraban mas también lo hacían a la platica. Cuando ya fueron las 10:05 am comenzamos la clase dándonos los buenos días y pasamos lista para poder comenzar de una mejor manera. </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
        <p:nvSpPr>
          <p:cNvPr id="13" name="Elipse 12"/>
          <p:cNvSpPr/>
          <p:nvPr/>
        </p:nvSpPr>
        <p:spPr>
          <a:xfrm>
            <a:off x="6165278" y="3638550"/>
            <a:ext cx="257353" cy="257589"/>
          </a:xfrm>
          <a:prstGeom prst="ellipse">
            <a:avLst/>
          </a:prstGeom>
          <a:solidFill>
            <a:srgbClr val="FF0066"/>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p:cNvSpPr txBox="1"/>
          <p:nvPr/>
        </p:nvSpPr>
        <p:spPr>
          <a:xfrm>
            <a:off x="5940416" y="4067798"/>
            <a:ext cx="482215" cy="376015"/>
          </a:xfrm>
          <a:prstGeom prst="rect">
            <a:avLst/>
          </a:prstGeom>
          <a:solidFill>
            <a:srgbClr val="DC97FF"/>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6</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
        <p:nvSpPr>
          <p:cNvPr id="14" name="CuadroTexto 13"/>
          <p:cNvSpPr txBox="1"/>
          <p:nvPr/>
        </p:nvSpPr>
        <p:spPr>
          <a:xfrm>
            <a:off x="5924170" y="4612600"/>
            <a:ext cx="482215" cy="376015"/>
          </a:xfrm>
          <a:prstGeom prst="rect">
            <a:avLst/>
          </a:prstGeom>
          <a:solidFill>
            <a:srgbClr val="DC97FF"/>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7</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
        <p:nvSpPr>
          <p:cNvPr id="15" name="CuadroTexto 14"/>
          <p:cNvSpPr txBox="1"/>
          <p:nvPr/>
        </p:nvSpPr>
        <p:spPr>
          <a:xfrm>
            <a:off x="2864023" y="5491291"/>
            <a:ext cx="404270" cy="369332"/>
          </a:xfrm>
          <a:prstGeom prst="rect">
            <a:avLst/>
          </a:prstGeom>
          <a:solidFill>
            <a:srgbClr val="DC97FF"/>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smtClean="0">
                <a:ln>
                  <a:noFill/>
                </a:ln>
                <a:solidFill>
                  <a:prstClr val="black"/>
                </a:solidFill>
                <a:effectLst/>
                <a:uLnTx/>
                <a:uFillTx/>
                <a:latin typeface="Berlin Sans FB" panose="020E0602020502020306" pitchFamily="34" charset="0"/>
                <a:ea typeface="+mn-ea"/>
                <a:cs typeface="+mn-cs"/>
              </a:rPr>
              <a:t>7</a:t>
            </a: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
        <p:nvSpPr>
          <p:cNvPr id="17" name="Elipse 16"/>
          <p:cNvSpPr/>
          <p:nvPr/>
        </p:nvSpPr>
        <p:spPr>
          <a:xfrm>
            <a:off x="5534552" y="1458457"/>
            <a:ext cx="264405" cy="253388"/>
          </a:xfrm>
          <a:prstGeom prst="ellipse">
            <a:avLst/>
          </a:prstGeom>
          <a:solidFill>
            <a:srgbClr val="FF9966"/>
          </a:solid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197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breta rayada ilustración del vector. Ilustración de rayada - 13848753"/>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4533" t="13287" r="7770" b="6772"/>
          <a:stretch/>
        </p:blipFill>
        <p:spPr bwMode="auto">
          <a:xfrm>
            <a:off x="228732" y="295275"/>
            <a:ext cx="6400536" cy="8553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redondeado 1"/>
          <p:cNvSpPr/>
          <p:nvPr/>
        </p:nvSpPr>
        <p:spPr>
          <a:xfrm>
            <a:off x="361950" y="419100"/>
            <a:ext cx="6076950" cy="8286750"/>
          </a:xfrm>
          <a:prstGeom prst="roundRect">
            <a:avLst/>
          </a:prstGeom>
          <a:solidFill>
            <a:schemeClr val="bg1"/>
          </a:solidFill>
          <a:ln>
            <a:solidFill>
              <a:srgbClr val="009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uadroTexto 4"/>
          <p:cNvSpPr txBox="1"/>
          <p:nvPr/>
        </p:nvSpPr>
        <p:spPr>
          <a:xfrm>
            <a:off x="669757" y="651986"/>
            <a:ext cx="5518485" cy="812530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Realizamos</a:t>
            </a:r>
            <a:r>
              <a:rPr kumimoji="0" lang="es-MX" sz="1800" b="0" i="0" u="none" strike="noStrike" kern="1200" cap="none" spc="0" normalizeH="0" noProof="0" dirty="0" smtClean="0">
                <a:ln>
                  <a:noFill/>
                </a:ln>
                <a:solidFill>
                  <a:prstClr val="black"/>
                </a:solidFill>
                <a:effectLst/>
                <a:uLnTx/>
                <a:uFillTx/>
                <a:latin typeface="Berlin Sans FB" panose="020E0602020502020306" pitchFamily="34" charset="0"/>
                <a:ea typeface="+mn-ea"/>
                <a:cs typeface="+mn-cs"/>
              </a:rPr>
              <a:t> un ejercicio de gimnasia cerebral para activar nuestra mente y poder trabajar de mejor manera</a:t>
            </a:r>
            <a:r>
              <a:rPr lang="es-MX" dirty="0" smtClean="0">
                <a:solidFill>
                  <a:prstClr val="black"/>
                </a:solidFill>
                <a:latin typeface="Berlin Sans FB" panose="020E0602020502020306" pitchFamily="34" charset="0"/>
              </a:rPr>
              <a:t>a.</a:t>
            </a:r>
            <a:r>
              <a:rPr lang="es-MX" dirty="0">
                <a:solidFill>
                  <a:prstClr val="black"/>
                </a:solidFill>
                <a:latin typeface="Berlin Sans FB" panose="020E0602020502020306" pitchFamily="34" charset="0"/>
              </a:rPr>
              <a:t> </a:t>
            </a:r>
            <a:r>
              <a:rPr lang="es-MX" dirty="0" smtClean="0">
                <a:solidFill>
                  <a:prstClr val="black"/>
                </a:solidFill>
                <a:latin typeface="Berlin Sans FB" panose="020E0602020502020306" pitchFamily="34" charset="0"/>
              </a:rPr>
              <a:t>Luego recordamos </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las </a:t>
            </a:r>
            <a:r>
              <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actividades de la programación por medio de preguntas (¿Que fue lo que vieron? ¿Que te gusto mas? ¿Que no te gusto</a:t>
            </a:r>
            <a:r>
              <a:rPr kumimoji="0" lang="es-MX" sz="1800" b="0" i="0" u="none" strike="noStrike" kern="1200" cap="none" spc="0" normalizeH="0" baseline="0" noProof="0" dirty="0" smtClean="0">
                <a:ln>
                  <a:noFill/>
                </a:ln>
                <a:solidFill>
                  <a:prstClr val="black"/>
                </a:solidFill>
                <a:effectLst/>
                <a:uLnTx/>
                <a:uFillTx/>
                <a:latin typeface="Berlin Sans FB" panose="020E0602020502020306" pitchFamily="34" charset="0"/>
                <a:ea typeface="+mn-ea"/>
                <a:cs typeface="+mn-cs"/>
              </a:rPr>
              <a:t>?)</a:t>
            </a:r>
          </a:p>
          <a:p>
            <a:pPr lvl="0"/>
            <a:r>
              <a:rPr lang="es-MX" dirty="0" smtClean="0">
                <a:solidFill>
                  <a:prstClr val="black"/>
                </a:solidFill>
                <a:latin typeface="Berlin Sans FB" panose="020E0602020502020306" pitchFamily="34" charset="0"/>
              </a:rPr>
              <a:t>Les mencione que íbamos a </a:t>
            </a:r>
            <a:r>
              <a:rPr lang="es-MX" dirty="0">
                <a:solidFill>
                  <a:prstClr val="black"/>
                </a:solidFill>
                <a:latin typeface="Berlin Sans FB" panose="020E0602020502020306" pitchFamily="34" charset="0"/>
              </a:rPr>
              <a:t>trabajar con pensamiento matemático para reforzar algunos aprendizajes y el día </a:t>
            </a:r>
            <a:r>
              <a:rPr lang="es-MX" dirty="0" smtClean="0">
                <a:solidFill>
                  <a:prstClr val="black"/>
                </a:solidFill>
                <a:latin typeface="Berlin Sans FB" panose="020E0602020502020306" pitchFamily="34" charset="0"/>
              </a:rPr>
              <a:t>hoy resolveríamos algunos problemas. Pero </a:t>
            </a:r>
            <a:r>
              <a:rPr lang="es-MX" dirty="0">
                <a:solidFill>
                  <a:prstClr val="black"/>
                </a:solidFill>
                <a:latin typeface="Berlin Sans FB" panose="020E0602020502020306" pitchFamily="34" charset="0"/>
              </a:rPr>
              <a:t>esta vez </a:t>
            </a:r>
            <a:r>
              <a:rPr lang="es-MX" dirty="0" smtClean="0">
                <a:solidFill>
                  <a:prstClr val="black"/>
                </a:solidFill>
                <a:latin typeface="Berlin Sans FB" panose="020E0602020502020306" pitchFamily="34" charset="0"/>
              </a:rPr>
              <a:t>los resolveríamos de una manera distinta con una maquina de sumar y les cuestione “¿</a:t>
            </a:r>
            <a:r>
              <a:rPr lang="es-MX" dirty="0">
                <a:solidFill>
                  <a:prstClr val="black"/>
                </a:solidFill>
                <a:latin typeface="Berlin Sans FB" panose="020E0602020502020306" pitchFamily="34" charset="0"/>
              </a:rPr>
              <a:t>Saben que es una suma</a:t>
            </a:r>
            <a:r>
              <a:rPr lang="es-MX" dirty="0" smtClean="0">
                <a:solidFill>
                  <a:prstClr val="black"/>
                </a:solidFill>
                <a:latin typeface="Berlin Sans FB" panose="020E0602020502020306" pitchFamily="34" charset="0"/>
              </a:rPr>
              <a:t>?” para después de explicar que es lo que es una suma. El primer problema lo realice en ella para que todos pudieran observar. Explique que íbamos a ir haciéndolos juntos pero ellos en </a:t>
            </a:r>
            <a:r>
              <a:rPr lang="es-MX" dirty="0">
                <a:solidFill>
                  <a:prstClr val="black"/>
                </a:solidFill>
                <a:latin typeface="Berlin Sans FB" panose="020E0602020502020306" pitchFamily="34" charset="0"/>
              </a:rPr>
              <a:t>su cuaderno </a:t>
            </a:r>
            <a:r>
              <a:rPr lang="es-MX" dirty="0" smtClean="0">
                <a:solidFill>
                  <a:prstClr val="black"/>
                </a:solidFill>
                <a:latin typeface="Berlin Sans FB" panose="020E0602020502020306" pitchFamily="34" charset="0"/>
              </a:rPr>
              <a:t>lo iban a representar con palitos </a:t>
            </a:r>
            <a:r>
              <a:rPr lang="es-MX" dirty="0">
                <a:solidFill>
                  <a:prstClr val="black"/>
                </a:solidFill>
                <a:latin typeface="Berlin Sans FB" panose="020E0602020502020306" pitchFamily="34" charset="0"/>
              </a:rPr>
              <a:t>o </a:t>
            </a:r>
            <a:r>
              <a:rPr lang="es-MX" dirty="0" smtClean="0">
                <a:solidFill>
                  <a:prstClr val="black"/>
                </a:solidFill>
                <a:latin typeface="Berlin Sans FB" panose="020E0602020502020306" pitchFamily="34" charset="0"/>
              </a:rPr>
              <a:t>bolitas sin necesidad se usar el material en concentro y adentrarlos un poco mas a las sumas.</a:t>
            </a:r>
          </a:p>
          <a:p>
            <a:pPr lvl="0" algn="ctr"/>
            <a:r>
              <a:rPr lang="es-MX" dirty="0" smtClean="0">
                <a:solidFill>
                  <a:prstClr val="black"/>
                </a:solidFill>
                <a:latin typeface="Berlin Sans FB" panose="020E0602020502020306" pitchFamily="34" charset="0"/>
              </a:rPr>
              <a:t>Problemas a resolver</a:t>
            </a:r>
          </a:p>
          <a:p>
            <a:pPr lvl="0"/>
            <a:r>
              <a:rPr lang="es-MX" dirty="0" smtClean="0">
                <a:solidFill>
                  <a:prstClr val="black"/>
                </a:solidFill>
                <a:latin typeface="Berlin Sans FB" panose="020E0602020502020306" pitchFamily="34" charset="0"/>
              </a:rPr>
              <a:t>1</a:t>
            </a:r>
            <a:r>
              <a:rPr lang="es-MX" dirty="0">
                <a:solidFill>
                  <a:prstClr val="black"/>
                </a:solidFill>
                <a:latin typeface="Berlin Sans FB" panose="020E0602020502020306" pitchFamily="34" charset="0"/>
              </a:rPr>
              <a:t>.- Mi mamá compro 4 manzanas pero mi papá compro 2 mas ¿cuantas manzanas hay en total?</a:t>
            </a:r>
          </a:p>
          <a:p>
            <a:pPr defTabSz="914400">
              <a:defRPr/>
            </a:pPr>
            <a:r>
              <a:rPr lang="es-MX" dirty="0">
                <a:solidFill>
                  <a:prstClr val="black"/>
                </a:solidFill>
                <a:latin typeface="Berlin Sans FB" panose="020E0602020502020306" pitchFamily="34" charset="0"/>
              </a:rPr>
              <a:t>2.- Andrea tiene 6 lápices y le regalaron otros 5 ¿cuantos lápices tiene en total?</a:t>
            </a:r>
          </a:p>
          <a:p>
            <a:pPr defTabSz="914400">
              <a:defRPr/>
            </a:pPr>
            <a:r>
              <a:rPr lang="es-MX" dirty="0">
                <a:solidFill>
                  <a:prstClr val="black"/>
                </a:solidFill>
                <a:latin typeface="Berlin Sans FB" panose="020E0602020502020306" pitchFamily="34" charset="0"/>
              </a:rPr>
              <a:t>3.- Si en la granja hay 6 pollitos y 14 gallinas ¿cuantos animales hay en total?</a:t>
            </a:r>
          </a:p>
          <a:p>
            <a:pPr defTabSz="914400">
              <a:defRPr/>
            </a:pPr>
            <a:r>
              <a:rPr lang="es-MX" dirty="0">
                <a:solidFill>
                  <a:prstClr val="black"/>
                </a:solidFill>
                <a:latin typeface="Berlin Sans FB" panose="020E0602020502020306" pitchFamily="34" charset="0"/>
              </a:rPr>
              <a:t>4.-En mi fiesta vinieron 7 niñas y 9 niños ¿cuantos vinieron en total?</a:t>
            </a:r>
          </a:p>
          <a:p>
            <a:pPr defTabSz="914400">
              <a:defRPr/>
            </a:pPr>
            <a:r>
              <a:rPr lang="es-MX" dirty="0">
                <a:solidFill>
                  <a:prstClr val="black"/>
                </a:solidFill>
                <a:latin typeface="Berlin Sans FB" panose="020E0602020502020306" pitchFamily="34" charset="0"/>
              </a:rPr>
              <a:t>5.- En la escuela hay 11 pelotas de futbol y 12 de basquetbol ¿cuantas pelotas hay en total?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Tree>
    <p:extLst>
      <p:ext uri="{BB962C8B-B14F-4D97-AF65-F5344CB8AC3E}">
        <p14:creationId xmlns:p14="http://schemas.microsoft.com/office/powerpoint/2010/main" val="135345246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2796</TotalTime>
  <Words>1861</Words>
  <Application>Microsoft Office PowerPoint</Application>
  <PresentationFormat>Carta (216 x 279 mm)</PresentationFormat>
  <Paragraphs>81</Paragraphs>
  <Slides>14</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14</vt:i4>
      </vt:variant>
    </vt:vector>
  </HeadingPairs>
  <TitlesOfParts>
    <vt:vector size="22" baseType="lpstr">
      <vt:lpstr>Arial</vt:lpstr>
      <vt:lpstr>Berlin Sans FB</vt:lpstr>
      <vt:lpstr>Berlin Sans FB Demi</vt:lpstr>
      <vt:lpstr>Calibri</vt:lpstr>
      <vt:lpstr>Calibri Light</vt:lpstr>
      <vt:lpstr>Century Gothic</vt:lpstr>
      <vt:lpstr>Colorado</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Fátima García</dc:creator>
  <cp:lastModifiedBy>Fátima García</cp:lastModifiedBy>
  <cp:revision>40</cp:revision>
  <dcterms:created xsi:type="dcterms:W3CDTF">2021-01-11T15:37:31Z</dcterms:created>
  <dcterms:modified xsi:type="dcterms:W3CDTF">2021-01-16T04:17:38Z</dcterms:modified>
</cp:coreProperties>
</file>