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67" r:id="rId5"/>
    <p:sldId id="268" r:id="rId6"/>
    <p:sldId id="269" r:id="rId7"/>
    <p:sldId id="270" r:id="rId8"/>
    <p:sldId id="271" r:id="rId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90" d="100"/>
          <a:sy n="90" d="100"/>
        </p:scale>
        <p:origin x="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132CE8-421C-4189-B9C4-D8BF80A09E30}" type="datetimeFigureOut">
              <a:rPr lang="es-MX" smtClean="0"/>
              <a:t>24/01/2021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148451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132CE8-421C-4189-B9C4-D8BF80A09E30}" type="datetimeFigureOut">
              <a:rPr lang="es-MX" smtClean="0"/>
              <a:t>24/01/2021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170798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132CE8-421C-4189-B9C4-D8BF80A09E30}" type="datetimeFigureOut">
              <a:rPr lang="es-MX" smtClean="0"/>
              <a:t>24/01/2021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226270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132CE8-421C-4189-B9C4-D8BF80A09E30}" type="datetimeFigureOut">
              <a:rPr lang="es-MX" smtClean="0"/>
              <a:t>24/01/2021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273124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0132CE8-421C-4189-B9C4-D8BF80A09E30}" type="datetimeFigureOut">
              <a:rPr lang="es-MX" smtClean="0"/>
              <a:t>24/01/2021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3536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0132CE8-421C-4189-B9C4-D8BF80A09E30}" type="datetimeFigureOut">
              <a:rPr lang="es-MX" smtClean="0"/>
              <a:t>24/01/2021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398797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0132CE8-421C-4189-B9C4-D8BF80A09E30}" type="datetimeFigureOut">
              <a:rPr lang="es-MX" smtClean="0"/>
              <a:t>24/01/2021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21367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0132CE8-421C-4189-B9C4-D8BF80A09E30}" type="datetimeFigureOut">
              <a:rPr lang="es-MX" smtClean="0"/>
              <a:t>24/01/2021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156120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32CE8-421C-4189-B9C4-D8BF80A09E30}" type="datetimeFigureOut">
              <a:rPr lang="es-MX" smtClean="0"/>
              <a:t>24/01/2021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326074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132CE8-421C-4189-B9C4-D8BF80A09E30}" type="datetimeFigureOut">
              <a:rPr lang="es-MX" smtClean="0"/>
              <a:t>24/01/2021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151554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132CE8-421C-4189-B9C4-D8BF80A09E30}" type="datetimeFigureOut">
              <a:rPr lang="es-MX" smtClean="0"/>
              <a:t>24/01/2021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CE65D22-08C2-4CA4-A0D0-C5B8C2C495B2}" type="slidenum">
              <a:rPr lang="es-MX" smtClean="0"/>
              <a:t>‹Nº›</a:t>
            </a:fld>
            <a:endParaRPr lang="es-MX"/>
          </a:p>
        </p:txBody>
      </p:sp>
    </p:spTree>
    <p:extLst>
      <p:ext uri="{BB962C8B-B14F-4D97-AF65-F5344CB8AC3E}">
        <p14:creationId xmlns:p14="http://schemas.microsoft.com/office/powerpoint/2010/main" val="23123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32CE8-421C-4189-B9C4-D8BF80A09E30}" type="datetimeFigureOut">
              <a:rPr lang="es-MX" smtClean="0"/>
              <a:t>24/01/2021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65D22-08C2-4CA4-A0D0-C5B8C2C495B2}" type="slidenum">
              <a:rPr lang="es-MX" smtClean="0"/>
              <a:t>‹Nº›</a:t>
            </a:fld>
            <a:endParaRPr lang="es-MX"/>
          </a:p>
        </p:txBody>
      </p:sp>
    </p:spTree>
    <p:extLst>
      <p:ext uri="{BB962C8B-B14F-4D97-AF65-F5344CB8AC3E}">
        <p14:creationId xmlns:p14="http://schemas.microsoft.com/office/powerpoint/2010/main" val="1805690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mpos y áreas preescolar | Etiquetas preescolares, Preescolar, Preescolar  imagenes">
            <a:extLst>
              <a:ext uri="{FF2B5EF4-FFF2-40B4-BE49-F238E27FC236}">
                <a16:creationId xmlns:a16="http://schemas.microsoft.com/office/drawing/2014/main" id="{946F3CFB-941E-46C9-BFA4-90C334B2B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9" y="0"/>
            <a:ext cx="9074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488122B0-2565-458C-B735-0648602BABA4}"/>
              </a:ext>
            </a:extLst>
          </p:cNvPr>
          <p:cNvSpPr/>
          <p:nvPr/>
        </p:nvSpPr>
        <p:spPr>
          <a:xfrm>
            <a:off x="69399" y="1766410"/>
            <a:ext cx="9074601" cy="2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s-MX" sz="9600">
                <a:solidFill>
                  <a:srgbClr val="FF0000"/>
                </a:solidFill>
                <a:latin typeface="KG A Little Swag" panose="02000000000000000000" pitchFamily="2" charset="0"/>
              </a:rPr>
              <a:t>E</a:t>
            </a:r>
            <a:r>
              <a:rPr lang="es-MX" sz="9600">
                <a:solidFill>
                  <a:srgbClr val="FFC000"/>
                </a:solidFill>
                <a:latin typeface="KG A Little Swag" panose="02000000000000000000" pitchFamily="2" charset="0"/>
              </a:rPr>
              <a:t>V</a:t>
            </a:r>
            <a:r>
              <a:rPr lang="es-MX" sz="9600">
                <a:solidFill>
                  <a:srgbClr val="7030A0"/>
                </a:solidFill>
                <a:latin typeface="KG A Little Swag" panose="02000000000000000000" pitchFamily="2" charset="0"/>
              </a:rPr>
              <a:t>A</a:t>
            </a:r>
            <a:r>
              <a:rPr lang="es-MX" sz="9600">
                <a:solidFill>
                  <a:srgbClr val="92D050"/>
                </a:solidFill>
                <a:latin typeface="KG A Little Swag" panose="02000000000000000000" pitchFamily="2" charset="0"/>
              </a:rPr>
              <a:t>L</a:t>
            </a:r>
            <a:r>
              <a:rPr lang="es-MX" sz="9600">
                <a:solidFill>
                  <a:srgbClr val="0070C0"/>
                </a:solidFill>
                <a:latin typeface="KG A Little Swag" panose="02000000000000000000" pitchFamily="2" charset="0"/>
              </a:rPr>
              <a:t>U</a:t>
            </a:r>
            <a:r>
              <a:rPr lang="es-MX" sz="9600">
                <a:solidFill>
                  <a:srgbClr val="00B050"/>
                </a:solidFill>
                <a:latin typeface="KG A Little Swag" panose="02000000000000000000" pitchFamily="2" charset="0"/>
              </a:rPr>
              <a:t>A</a:t>
            </a:r>
            <a:r>
              <a:rPr lang="es-MX" sz="9600">
                <a:solidFill>
                  <a:srgbClr val="FF0000"/>
                </a:solidFill>
                <a:latin typeface="KG A Little Swag" panose="02000000000000000000" pitchFamily="2" charset="0"/>
              </a:rPr>
              <a:t>C</a:t>
            </a:r>
            <a:r>
              <a:rPr lang="es-MX" sz="9600">
                <a:solidFill>
                  <a:srgbClr val="FFC000"/>
                </a:solidFill>
                <a:latin typeface="KG A Little Swag" panose="02000000000000000000" pitchFamily="2" charset="0"/>
              </a:rPr>
              <a:t>I</a:t>
            </a:r>
            <a:r>
              <a:rPr lang="es-MX" sz="9600">
                <a:solidFill>
                  <a:srgbClr val="7030A0"/>
                </a:solidFill>
                <a:latin typeface="KG A Little Swag" panose="02000000000000000000" pitchFamily="2" charset="0"/>
              </a:rPr>
              <a:t>O</a:t>
            </a:r>
            <a:r>
              <a:rPr lang="es-MX" sz="9600">
                <a:solidFill>
                  <a:srgbClr val="92D050"/>
                </a:solidFill>
                <a:latin typeface="KG A Little Swag" panose="02000000000000000000" pitchFamily="2" charset="0"/>
              </a:rPr>
              <a:t>N</a:t>
            </a:r>
            <a:r>
              <a:rPr lang="es-MX" sz="9600">
                <a:solidFill>
                  <a:schemeClr val="tx1"/>
                </a:solidFill>
                <a:latin typeface="KG A Little Swag" panose="02000000000000000000" pitchFamily="2" charset="0"/>
              </a:rPr>
              <a:t> </a:t>
            </a:r>
            <a:r>
              <a:rPr lang="es-MX" sz="9600">
                <a:solidFill>
                  <a:srgbClr val="0070C0"/>
                </a:solidFill>
                <a:latin typeface="KG A Little Swag" panose="02000000000000000000" pitchFamily="2" charset="0"/>
              </a:rPr>
              <a:t>C</a:t>
            </a:r>
            <a:r>
              <a:rPr lang="es-MX" sz="9600">
                <a:solidFill>
                  <a:srgbClr val="00B050"/>
                </a:solidFill>
                <a:latin typeface="KG A Little Swag" panose="02000000000000000000" pitchFamily="2" charset="0"/>
              </a:rPr>
              <a:t>O</a:t>
            </a:r>
            <a:r>
              <a:rPr lang="es-MX" sz="9600">
                <a:solidFill>
                  <a:srgbClr val="FF0000"/>
                </a:solidFill>
                <a:latin typeface="KG A Little Swag" panose="02000000000000000000" pitchFamily="2" charset="0"/>
              </a:rPr>
              <a:t>N</a:t>
            </a:r>
            <a:r>
              <a:rPr lang="es-MX" sz="9600">
                <a:solidFill>
                  <a:srgbClr val="FFC000"/>
                </a:solidFill>
                <a:latin typeface="KG A Little Swag" panose="02000000000000000000" pitchFamily="2" charset="0"/>
              </a:rPr>
              <a:t>T</a:t>
            </a:r>
            <a:r>
              <a:rPr lang="es-MX" sz="9600">
                <a:solidFill>
                  <a:srgbClr val="7030A0"/>
                </a:solidFill>
                <a:latin typeface="KG A Little Swag" panose="02000000000000000000" pitchFamily="2" charset="0"/>
              </a:rPr>
              <a:t>I</a:t>
            </a:r>
            <a:r>
              <a:rPr lang="es-MX" sz="9600">
                <a:solidFill>
                  <a:srgbClr val="92D050"/>
                </a:solidFill>
                <a:latin typeface="KG A Little Swag" panose="02000000000000000000" pitchFamily="2" charset="0"/>
              </a:rPr>
              <a:t>N</a:t>
            </a:r>
            <a:r>
              <a:rPr lang="es-MX" sz="9600">
                <a:solidFill>
                  <a:srgbClr val="0070C0"/>
                </a:solidFill>
                <a:latin typeface="KG A Little Swag" panose="02000000000000000000" pitchFamily="2" charset="0"/>
              </a:rPr>
              <a:t>U</a:t>
            </a:r>
            <a:r>
              <a:rPr lang="es-MX" sz="9600">
                <a:solidFill>
                  <a:srgbClr val="00B050"/>
                </a:solidFill>
                <a:latin typeface="KG A Little Swag" panose="02000000000000000000" pitchFamily="2" charset="0"/>
              </a:rPr>
              <a:t>A</a:t>
            </a:r>
          </a:p>
        </p:txBody>
      </p:sp>
    </p:spTree>
    <p:extLst>
      <p:ext uri="{BB962C8B-B14F-4D97-AF65-F5344CB8AC3E}">
        <p14:creationId xmlns:p14="http://schemas.microsoft.com/office/powerpoint/2010/main" val="221312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197AF5-4911-4A39-8CCD-FF9DC98F1E22}"/>
              </a:ext>
            </a:extLst>
          </p:cNvPr>
          <p:cNvPicPr>
            <a:picLocks noChangeAspect="1"/>
          </p:cNvPicPr>
          <p:nvPr/>
        </p:nvPicPr>
        <p:blipFill>
          <a:blip r:embed="rId2">
            <a:alphaModFix amt="28000"/>
          </a:blip>
          <a:stretch>
            <a:fillRect/>
          </a:stretch>
        </p:blipFill>
        <p:spPr>
          <a:xfrm>
            <a:off x="0" y="9144"/>
            <a:ext cx="9144000" cy="6839712"/>
          </a:xfrm>
          <a:prstGeom prst="rect">
            <a:avLst/>
          </a:prstGeom>
        </p:spPr>
      </p:pic>
      <p:sp>
        <p:nvSpPr>
          <p:cNvPr id="4" name="Rectángulo 3">
            <a:extLst>
              <a:ext uri="{FF2B5EF4-FFF2-40B4-BE49-F238E27FC236}">
                <a16:creationId xmlns:a16="http://schemas.microsoft.com/office/drawing/2014/main" id="{C631C60B-716F-4526-BE1E-8FED0B45BC7C}"/>
              </a:ext>
            </a:extLst>
          </p:cNvPr>
          <p:cNvSpPr/>
          <p:nvPr/>
        </p:nvSpPr>
        <p:spPr>
          <a:xfrm>
            <a:off x="627798" y="666787"/>
            <a:ext cx="8962189" cy="607539"/>
          </a:xfrm>
          <a:prstGeom prst="rect">
            <a:avLst/>
          </a:prstGeom>
        </p:spPr>
        <p:txBody>
          <a:bodyPr wrap="square">
            <a:spAutoFit/>
          </a:bodyPr>
          <a:lstStyle/>
          <a:p>
            <a:pPr algn="just" defTabSz="457189">
              <a:lnSpc>
                <a:spcPct val="107000"/>
              </a:lnSpc>
              <a:defRPr/>
            </a:pP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Alumno</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 Melany Victoria Martinez Martinez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Fecha: </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Semana 18 al 22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enero 2021</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189">
              <a:lnSpc>
                <a:spcPct val="107000"/>
              </a:lnSpc>
              <a:defRPr/>
            </a:pP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B951D1F-73BB-4031-A9FB-B4BE4B726119}"/>
              </a:ext>
            </a:extLst>
          </p:cNvPr>
          <p:cNvSpPr txBox="1"/>
          <p:nvPr/>
        </p:nvSpPr>
        <p:spPr>
          <a:xfrm>
            <a:off x="2588127" y="0"/>
            <a:ext cx="3179075" cy="666786"/>
          </a:xfrm>
          <a:prstGeom prst="rect">
            <a:avLst/>
          </a:prstGeom>
          <a:noFill/>
        </p:spPr>
        <p:txBody>
          <a:bodyPr wrap="none" rtlCol="0">
            <a:spAutoFit/>
          </a:bodyPr>
          <a:lstStyle/>
          <a:p>
            <a:pPr defTabSz="457189">
              <a:defRPr/>
            </a:pPr>
            <a:r>
              <a:rPr lang="es-MX" sz="3733" dirty="0">
                <a:solidFill>
                  <a:prstClr val="black"/>
                </a:solidFill>
                <a:latin typeface="212 Queenie Sans" panose="02000500000000000000" pitchFamily="2" charset="0"/>
              </a:rPr>
              <a:t>Evaluación Continua</a:t>
            </a:r>
          </a:p>
        </p:txBody>
      </p:sp>
      <p:graphicFrame>
        <p:nvGraphicFramePr>
          <p:cNvPr id="8" name="Tabla 7">
            <a:extLst>
              <a:ext uri="{FF2B5EF4-FFF2-40B4-BE49-F238E27FC236}">
                <a16:creationId xmlns:a16="http://schemas.microsoft.com/office/drawing/2014/main" id="{8E869732-CB15-4F35-B126-EB368593F5B7}"/>
              </a:ext>
            </a:extLst>
          </p:cNvPr>
          <p:cNvGraphicFramePr>
            <a:graphicFrameLocks noGrp="1"/>
          </p:cNvGraphicFramePr>
          <p:nvPr/>
        </p:nvGraphicFramePr>
        <p:xfrm>
          <a:off x="1022089" y="2204864"/>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que alimentos le hacen daño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Clasifica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9" name="Tabla 8">
            <a:extLst>
              <a:ext uri="{FF2B5EF4-FFF2-40B4-BE49-F238E27FC236}">
                <a16:creationId xmlns:a16="http://schemas.microsoft.com/office/drawing/2014/main" id="{EAFA39B0-2054-413A-9B79-8B95659E1CA1}"/>
              </a:ext>
            </a:extLst>
          </p:cNvPr>
          <p:cNvGraphicFramePr>
            <a:graphicFrameLocks noGrp="1"/>
          </p:cNvGraphicFramePr>
          <p:nvPr>
            <p:extLst>
              <p:ext uri="{D42A27DB-BD31-4B8C-83A1-F6EECF244321}">
                <p14:modId xmlns:p14="http://schemas.microsoft.com/office/powerpoint/2010/main" val="1114405914"/>
              </p:ext>
            </p:extLst>
          </p:nvPr>
        </p:nvGraphicFramePr>
        <p:xfrm>
          <a:off x="1010057" y="3140970"/>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Menciona los alimentos que le hacen daño, del plato del buen comer son las frutas y algunas verduras, le cuesta trabajo clasificar los alimentos del plato del buen comer-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0" name="Tabla 9">
            <a:extLst>
              <a:ext uri="{FF2B5EF4-FFF2-40B4-BE49-F238E27FC236}">
                <a16:creationId xmlns:a16="http://schemas.microsoft.com/office/drawing/2014/main" id="{B6CED156-5712-4FC0-85FC-7F10B52E0BCA}"/>
              </a:ext>
            </a:extLst>
          </p:cNvPr>
          <p:cNvGraphicFramePr>
            <a:graphicFrameLocks noGrp="1"/>
          </p:cNvGraphicFramePr>
          <p:nvPr/>
        </p:nvGraphicFramePr>
        <p:xfrm>
          <a:off x="675926" y="1174944"/>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desarrollo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effectLst/>
                          <a:latin typeface="Arial" panose="020B0604020202020204" pitchFamily="34" charset="0"/>
                          <a:ea typeface="Calibri" panose="020F0502020204030204" pitchFamily="34" charset="0"/>
                          <a:cs typeface="Arial" panose="020B0604020202020204" pitchFamily="34" charset="0"/>
                        </a:rPr>
                        <a:t>Exploracion del mundo natural y social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1</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b="0">
                          <a:effectLst/>
                          <a:latin typeface="Arial" panose="020B0604020202020204" pitchFamily="34" charset="0"/>
                          <a:ea typeface="Calibri" panose="020F0502020204030204" pitchFamily="34" charset="0"/>
                          <a:cs typeface="Arial" panose="020B0604020202020204" pitchFamily="34" charset="0"/>
                        </a:rPr>
                        <a:t>Mundo natural</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 </a:t>
                      </a:r>
                      <a:r>
                        <a:rPr lang="es-MX" sz="1200" b="0">
                          <a:effectLst/>
                          <a:latin typeface="Arial" panose="020B0604020202020204" pitchFamily="34" charset="0"/>
                          <a:ea typeface="Calibri" panose="020F0502020204030204" pitchFamily="34" charset="0"/>
                          <a:cs typeface="Arial" panose="020B0604020202020204" pitchFamily="34" charset="0"/>
                        </a:rPr>
                        <a:t>Cuidado</a:t>
                      </a:r>
                      <a:r>
                        <a:rPr lang="es-MX" sz="1200" b="1">
                          <a:effectLst/>
                          <a:latin typeface="Arial" panose="020B0604020202020204" pitchFamily="34" charset="0"/>
                          <a:ea typeface="Calibri" panose="020F0502020204030204" pitchFamily="34" charset="0"/>
                          <a:cs typeface="Arial" panose="020B0604020202020204" pitchFamily="34" charset="0"/>
                        </a:rPr>
                        <a:t> de la salud</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esperado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latin typeface="Century Gothic" pitchFamily="34" charset="0"/>
                        </a:rPr>
                        <a:t>Reconoce la importancia de una alimentación correcta y los beneficios que aporta al cuidado de la salud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graphicFrame>
        <p:nvGraphicFramePr>
          <p:cNvPr id="11" name="Tabla 10">
            <a:extLst>
              <a:ext uri="{FF2B5EF4-FFF2-40B4-BE49-F238E27FC236}">
                <a16:creationId xmlns:a16="http://schemas.microsoft.com/office/drawing/2014/main" id="{2D5CFA17-EB42-4D89-999F-852E328AA63B}"/>
              </a:ext>
            </a:extLst>
          </p:cNvPr>
          <p:cNvGraphicFramePr>
            <a:graphicFrameLocks noGrp="1"/>
          </p:cNvGraphicFramePr>
          <p:nvPr/>
        </p:nvGraphicFramePr>
        <p:xfrm>
          <a:off x="1158207" y="4581128"/>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las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como se siente</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acciones que le causan las diferentes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12" name="Tabla 11">
            <a:extLst>
              <a:ext uri="{FF2B5EF4-FFF2-40B4-BE49-F238E27FC236}">
                <a16:creationId xmlns:a16="http://schemas.microsoft.com/office/drawing/2014/main" id="{238A86A0-00A3-431C-AD1A-2FE45432E5A5}"/>
              </a:ext>
            </a:extLst>
          </p:cNvPr>
          <p:cNvGraphicFramePr>
            <a:graphicFrameLocks noGrp="1"/>
          </p:cNvGraphicFramePr>
          <p:nvPr>
            <p:extLst>
              <p:ext uri="{D42A27DB-BD31-4B8C-83A1-F6EECF244321}">
                <p14:modId xmlns:p14="http://schemas.microsoft.com/office/powerpoint/2010/main" val="2087802436"/>
              </p:ext>
            </p:extLst>
          </p:nvPr>
        </p:nvGraphicFramePr>
        <p:xfrm>
          <a:off x="1146175" y="5517234"/>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Reconoce sin problemas las emociones que se le presentaron, menciona que se siente feliz y puede lograr reconocer las acciones que le causan cada acción.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3" name="Tabla 12">
            <a:extLst>
              <a:ext uri="{FF2B5EF4-FFF2-40B4-BE49-F238E27FC236}">
                <a16:creationId xmlns:a16="http://schemas.microsoft.com/office/drawing/2014/main" id="{3CB1BD92-B609-4404-8237-25EB69912352}"/>
              </a:ext>
            </a:extLst>
          </p:cNvPr>
          <p:cNvGraphicFramePr>
            <a:graphicFrameLocks noGrp="1"/>
          </p:cNvGraphicFramePr>
          <p:nvPr/>
        </p:nvGraphicFramePr>
        <p:xfrm>
          <a:off x="618126" y="3573016"/>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a:t>
                      </a:r>
                      <a:r>
                        <a:rPr lang="es-MX" sz="1200" b="1">
                          <a:effectLst/>
                          <a:latin typeface="Arial" panose="020B0604020202020204" pitchFamily="34" charset="0"/>
                          <a:ea typeface="Calibri" panose="020F0502020204030204" pitchFamily="34" charset="0"/>
                          <a:cs typeface="Arial" panose="020B0604020202020204" pitchFamily="34" charset="0"/>
                        </a:rPr>
                        <a:t>desarrollo: Educacion socioemocional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a:t>
                      </a:r>
                      <a:r>
                        <a:rPr lang="es-MX" sz="1200" b="1">
                          <a:effectLst/>
                          <a:latin typeface="Arial" panose="020B0604020202020204" pitchFamily="34" charset="0"/>
                          <a:ea typeface="Calibri" panose="020F0502020204030204" pitchFamily="34" charset="0"/>
                          <a:cs typeface="Arial" panose="020B0604020202020204" pitchFamily="34" charset="0"/>
                        </a:rPr>
                        <a:t>1:</a:t>
                      </a:r>
                      <a:r>
                        <a:rPr lang="es-MX" sz="1200" b="0">
                          <a:effectLst/>
                          <a:latin typeface="Arial" panose="020B0604020202020204" pitchFamily="34" charset="0"/>
                          <a:ea typeface="Calibri" panose="020F0502020204030204" pitchFamily="34" charset="0"/>
                          <a:cs typeface="Arial" panose="020B0604020202020204" pitchFamily="34" charset="0"/>
                        </a:rPr>
                        <a:t>Autorregulacion</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a:t>
                      </a:r>
                      <a:r>
                        <a:rPr lang="es-MX" sz="1200" b="0">
                          <a:effectLst/>
                          <a:latin typeface="Arial" panose="020B0604020202020204" pitchFamily="34" charset="0"/>
                          <a:ea typeface="Calibri" panose="020F0502020204030204" pitchFamily="34" charset="0"/>
                          <a:cs typeface="Arial" panose="020B0604020202020204" pitchFamily="34" charset="0"/>
                        </a:rPr>
                        <a:t>Expresion de las emociones </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a:t>
                      </a:r>
                      <a:r>
                        <a:rPr lang="es-MX" sz="1200" b="1">
                          <a:effectLst/>
                          <a:latin typeface="Arial" panose="020B0604020202020204" pitchFamily="34" charset="0"/>
                          <a:ea typeface="Calibri" panose="020F0502020204030204" pitchFamily="34" charset="0"/>
                          <a:cs typeface="Arial" panose="020B0604020202020204" pitchFamily="34" charset="0"/>
                        </a:rPr>
                        <a:t>esperado: </a:t>
                      </a:r>
                      <a:r>
                        <a:rPr lang="es-MX" sz="1200" b="0">
                          <a:effectLst/>
                          <a:latin typeface="Arial" panose="020B0604020202020204" pitchFamily="34" charset="0"/>
                          <a:ea typeface="Calibri" panose="020F0502020204030204" pitchFamily="34" charset="0"/>
                          <a:cs typeface="Arial" panose="020B0604020202020204" pitchFamily="34" charset="0"/>
                        </a:rPr>
                        <a:t>Reconoce y nombra situaciones que le generan alegría, seguridad, tristeza, miedo o enojo, y expresa lo que siente</a:t>
                      </a:r>
                      <a:endParaRPr lang="es-MX" sz="1200" b="0">
                        <a:latin typeface="Century Gothic"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spTree>
    <p:extLst>
      <p:ext uri="{BB962C8B-B14F-4D97-AF65-F5344CB8AC3E}">
        <p14:creationId xmlns:p14="http://schemas.microsoft.com/office/powerpoint/2010/main" val="1514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197AF5-4911-4A39-8CCD-FF9DC98F1E22}"/>
              </a:ext>
            </a:extLst>
          </p:cNvPr>
          <p:cNvPicPr>
            <a:picLocks noChangeAspect="1"/>
          </p:cNvPicPr>
          <p:nvPr/>
        </p:nvPicPr>
        <p:blipFill>
          <a:blip r:embed="rId2">
            <a:alphaModFix amt="28000"/>
          </a:blip>
          <a:stretch>
            <a:fillRect/>
          </a:stretch>
        </p:blipFill>
        <p:spPr>
          <a:xfrm>
            <a:off x="0" y="9144"/>
            <a:ext cx="9144000" cy="6839712"/>
          </a:xfrm>
          <a:prstGeom prst="rect">
            <a:avLst/>
          </a:prstGeom>
        </p:spPr>
      </p:pic>
      <p:sp>
        <p:nvSpPr>
          <p:cNvPr id="4" name="Rectángulo 3">
            <a:extLst>
              <a:ext uri="{FF2B5EF4-FFF2-40B4-BE49-F238E27FC236}">
                <a16:creationId xmlns:a16="http://schemas.microsoft.com/office/drawing/2014/main" id="{C631C60B-716F-4526-BE1E-8FED0B45BC7C}"/>
              </a:ext>
            </a:extLst>
          </p:cNvPr>
          <p:cNvSpPr/>
          <p:nvPr/>
        </p:nvSpPr>
        <p:spPr>
          <a:xfrm>
            <a:off x="627798" y="666787"/>
            <a:ext cx="8962189" cy="607539"/>
          </a:xfrm>
          <a:prstGeom prst="rect">
            <a:avLst/>
          </a:prstGeom>
        </p:spPr>
        <p:txBody>
          <a:bodyPr wrap="square">
            <a:spAutoFit/>
          </a:bodyPr>
          <a:lstStyle/>
          <a:p>
            <a:pPr algn="just" defTabSz="457189">
              <a:lnSpc>
                <a:spcPct val="107000"/>
              </a:lnSpc>
              <a:defRPr/>
            </a:pP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Alumno</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MX" sz="1600">
                <a:latin typeface="Calibri" panose="020F0502020204030204" pitchFamily="34" charset="0"/>
                <a:ea typeface="Calibri" panose="020F0502020204030204" pitchFamily="34" charset="0"/>
                <a:cs typeface="Times New Roman" panose="02020603050405020304" pitchFamily="18" charset="0"/>
              </a:rPr>
              <a:t>Iker Uriel Martínez Ortiz</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Fecha: </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Semana 18 al 22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enero 2021</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189">
              <a:lnSpc>
                <a:spcPct val="107000"/>
              </a:lnSpc>
              <a:defRPr/>
            </a:pP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B951D1F-73BB-4031-A9FB-B4BE4B726119}"/>
              </a:ext>
            </a:extLst>
          </p:cNvPr>
          <p:cNvSpPr txBox="1"/>
          <p:nvPr/>
        </p:nvSpPr>
        <p:spPr>
          <a:xfrm>
            <a:off x="2588127" y="0"/>
            <a:ext cx="3179075" cy="666786"/>
          </a:xfrm>
          <a:prstGeom prst="rect">
            <a:avLst/>
          </a:prstGeom>
          <a:noFill/>
        </p:spPr>
        <p:txBody>
          <a:bodyPr wrap="none" rtlCol="0">
            <a:spAutoFit/>
          </a:bodyPr>
          <a:lstStyle/>
          <a:p>
            <a:pPr defTabSz="457189">
              <a:defRPr/>
            </a:pPr>
            <a:r>
              <a:rPr lang="es-MX" sz="3733" dirty="0">
                <a:solidFill>
                  <a:prstClr val="black"/>
                </a:solidFill>
                <a:latin typeface="212 Queenie Sans" panose="02000500000000000000" pitchFamily="2" charset="0"/>
              </a:rPr>
              <a:t>Evaluación Continua</a:t>
            </a:r>
          </a:p>
        </p:txBody>
      </p:sp>
      <p:graphicFrame>
        <p:nvGraphicFramePr>
          <p:cNvPr id="8" name="Tabla 7">
            <a:extLst>
              <a:ext uri="{FF2B5EF4-FFF2-40B4-BE49-F238E27FC236}">
                <a16:creationId xmlns:a16="http://schemas.microsoft.com/office/drawing/2014/main" id="{8E869732-CB15-4F35-B126-EB368593F5B7}"/>
              </a:ext>
            </a:extLst>
          </p:cNvPr>
          <p:cNvGraphicFramePr>
            <a:graphicFrameLocks noGrp="1"/>
          </p:cNvGraphicFramePr>
          <p:nvPr/>
        </p:nvGraphicFramePr>
        <p:xfrm>
          <a:off x="1022089" y="2204864"/>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que alimentos le hacen daño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Clasifica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9" name="Tabla 8">
            <a:extLst>
              <a:ext uri="{FF2B5EF4-FFF2-40B4-BE49-F238E27FC236}">
                <a16:creationId xmlns:a16="http://schemas.microsoft.com/office/drawing/2014/main" id="{EAFA39B0-2054-413A-9B79-8B95659E1CA1}"/>
              </a:ext>
            </a:extLst>
          </p:cNvPr>
          <p:cNvGraphicFramePr>
            <a:graphicFrameLocks noGrp="1"/>
          </p:cNvGraphicFramePr>
          <p:nvPr>
            <p:extLst>
              <p:ext uri="{D42A27DB-BD31-4B8C-83A1-F6EECF244321}">
                <p14:modId xmlns:p14="http://schemas.microsoft.com/office/powerpoint/2010/main" val="980795783"/>
              </p:ext>
            </p:extLst>
          </p:nvPr>
        </p:nvGraphicFramePr>
        <p:xfrm>
          <a:off x="1010057" y="3140970"/>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Menciona sin problemas los alimentos que le hacen daño, reconoce algunos alimentos que corresponden al plato del buen comer, se le dificulta un poco en clasificar los alimentos del plato del buen comer.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0" name="Tabla 9">
            <a:extLst>
              <a:ext uri="{FF2B5EF4-FFF2-40B4-BE49-F238E27FC236}">
                <a16:creationId xmlns:a16="http://schemas.microsoft.com/office/drawing/2014/main" id="{B6CED156-5712-4FC0-85FC-7F10B52E0BCA}"/>
              </a:ext>
            </a:extLst>
          </p:cNvPr>
          <p:cNvGraphicFramePr>
            <a:graphicFrameLocks noGrp="1"/>
          </p:cNvGraphicFramePr>
          <p:nvPr/>
        </p:nvGraphicFramePr>
        <p:xfrm>
          <a:off x="675926" y="1174944"/>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desarrollo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effectLst/>
                          <a:latin typeface="Arial" panose="020B0604020202020204" pitchFamily="34" charset="0"/>
                          <a:ea typeface="Calibri" panose="020F0502020204030204" pitchFamily="34" charset="0"/>
                          <a:cs typeface="Arial" panose="020B0604020202020204" pitchFamily="34" charset="0"/>
                        </a:rPr>
                        <a:t>Exploracion del mundo natural y social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1</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b="0">
                          <a:effectLst/>
                          <a:latin typeface="Arial" panose="020B0604020202020204" pitchFamily="34" charset="0"/>
                          <a:ea typeface="Calibri" panose="020F0502020204030204" pitchFamily="34" charset="0"/>
                          <a:cs typeface="Arial" panose="020B0604020202020204" pitchFamily="34" charset="0"/>
                        </a:rPr>
                        <a:t>Mundo natural</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 </a:t>
                      </a:r>
                      <a:r>
                        <a:rPr lang="es-MX" sz="1200" b="0">
                          <a:effectLst/>
                          <a:latin typeface="Arial" panose="020B0604020202020204" pitchFamily="34" charset="0"/>
                          <a:ea typeface="Calibri" panose="020F0502020204030204" pitchFamily="34" charset="0"/>
                          <a:cs typeface="Arial" panose="020B0604020202020204" pitchFamily="34" charset="0"/>
                        </a:rPr>
                        <a:t>Cuidado</a:t>
                      </a:r>
                      <a:r>
                        <a:rPr lang="es-MX" sz="1200" b="1">
                          <a:effectLst/>
                          <a:latin typeface="Arial" panose="020B0604020202020204" pitchFamily="34" charset="0"/>
                          <a:ea typeface="Calibri" panose="020F0502020204030204" pitchFamily="34" charset="0"/>
                          <a:cs typeface="Arial" panose="020B0604020202020204" pitchFamily="34" charset="0"/>
                        </a:rPr>
                        <a:t> de la salud</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esperado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latin typeface="Century Gothic" pitchFamily="34" charset="0"/>
                        </a:rPr>
                        <a:t>Reconoce la importancia de una alimentación correcta y los beneficios que aporta al cuidado de la salud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graphicFrame>
        <p:nvGraphicFramePr>
          <p:cNvPr id="11" name="Tabla 10">
            <a:extLst>
              <a:ext uri="{FF2B5EF4-FFF2-40B4-BE49-F238E27FC236}">
                <a16:creationId xmlns:a16="http://schemas.microsoft.com/office/drawing/2014/main" id="{2D5CFA17-EB42-4D89-999F-852E328AA63B}"/>
              </a:ext>
            </a:extLst>
          </p:cNvPr>
          <p:cNvGraphicFramePr>
            <a:graphicFrameLocks noGrp="1"/>
          </p:cNvGraphicFramePr>
          <p:nvPr/>
        </p:nvGraphicFramePr>
        <p:xfrm>
          <a:off x="1158207" y="4581128"/>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las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como se siente</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acciones que le causan las diferentes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12" name="Tabla 11">
            <a:extLst>
              <a:ext uri="{FF2B5EF4-FFF2-40B4-BE49-F238E27FC236}">
                <a16:creationId xmlns:a16="http://schemas.microsoft.com/office/drawing/2014/main" id="{238A86A0-00A3-431C-AD1A-2FE45432E5A5}"/>
              </a:ext>
            </a:extLst>
          </p:cNvPr>
          <p:cNvGraphicFramePr>
            <a:graphicFrameLocks noGrp="1"/>
          </p:cNvGraphicFramePr>
          <p:nvPr>
            <p:extLst>
              <p:ext uri="{D42A27DB-BD31-4B8C-83A1-F6EECF244321}">
                <p14:modId xmlns:p14="http://schemas.microsoft.com/office/powerpoint/2010/main" val="3887395234"/>
              </p:ext>
            </p:extLst>
          </p:nvPr>
        </p:nvGraphicFramePr>
        <p:xfrm>
          <a:off x="1146175" y="5517234"/>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Reconoce sin problemas las emociones, menciona como se siente y menciona acciones que le causan alegria y enojo.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3" name="Tabla 12">
            <a:extLst>
              <a:ext uri="{FF2B5EF4-FFF2-40B4-BE49-F238E27FC236}">
                <a16:creationId xmlns:a16="http://schemas.microsoft.com/office/drawing/2014/main" id="{3CB1BD92-B609-4404-8237-25EB69912352}"/>
              </a:ext>
            </a:extLst>
          </p:cNvPr>
          <p:cNvGraphicFramePr>
            <a:graphicFrameLocks noGrp="1"/>
          </p:cNvGraphicFramePr>
          <p:nvPr/>
        </p:nvGraphicFramePr>
        <p:xfrm>
          <a:off x="618126" y="3573016"/>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a:t>
                      </a:r>
                      <a:r>
                        <a:rPr lang="es-MX" sz="1200" b="1">
                          <a:effectLst/>
                          <a:latin typeface="Arial" panose="020B0604020202020204" pitchFamily="34" charset="0"/>
                          <a:ea typeface="Calibri" panose="020F0502020204030204" pitchFamily="34" charset="0"/>
                          <a:cs typeface="Arial" panose="020B0604020202020204" pitchFamily="34" charset="0"/>
                        </a:rPr>
                        <a:t>desarrollo: Educacion socioemocional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a:t>
                      </a:r>
                      <a:r>
                        <a:rPr lang="es-MX" sz="1200" b="1">
                          <a:effectLst/>
                          <a:latin typeface="Arial" panose="020B0604020202020204" pitchFamily="34" charset="0"/>
                          <a:ea typeface="Calibri" panose="020F0502020204030204" pitchFamily="34" charset="0"/>
                          <a:cs typeface="Arial" panose="020B0604020202020204" pitchFamily="34" charset="0"/>
                        </a:rPr>
                        <a:t>1:</a:t>
                      </a:r>
                      <a:r>
                        <a:rPr lang="es-MX" sz="1200" b="0">
                          <a:effectLst/>
                          <a:latin typeface="Arial" panose="020B0604020202020204" pitchFamily="34" charset="0"/>
                          <a:ea typeface="Calibri" panose="020F0502020204030204" pitchFamily="34" charset="0"/>
                          <a:cs typeface="Arial" panose="020B0604020202020204" pitchFamily="34" charset="0"/>
                        </a:rPr>
                        <a:t>Autorregulacion</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a:t>
                      </a:r>
                      <a:r>
                        <a:rPr lang="es-MX" sz="1200" b="0">
                          <a:effectLst/>
                          <a:latin typeface="Arial" panose="020B0604020202020204" pitchFamily="34" charset="0"/>
                          <a:ea typeface="Calibri" panose="020F0502020204030204" pitchFamily="34" charset="0"/>
                          <a:cs typeface="Arial" panose="020B0604020202020204" pitchFamily="34" charset="0"/>
                        </a:rPr>
                        <a:t>Expresion de las emociones </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a:t>
                      </a:r>
                      <a:r>
                        <a:rPr lang="es-MX" sz="1200" b="1">
                          <a:effectLst/>
                          <a:latin typeface="Arial" panose="020B0604020202020204" pitchFamily="34" charset="0"/>
                          <a:ea typeface="Calibri" panose="020F0502020204030204" pitchFamily="34" charset="0"/>
                          <a:cs typeface="Arial" panose="020B0604020202020204" pitchFamily="34" charset="0"/>
                        </a:rPr>
                        <a:t>esperado: </a:t>
                      </a:r>
                      <a:r>
                        <a:rPr lang="es-MX" sz="1200" b="0">
                          <a:effectLst/>
                          <a:latin typeface="Arial" panose="020B0604020202020204" pitchFamily="34" charset="0"/>
                          <a:ea typeface="Calibri" panose="020F0502020204030204" pitchFamily="34" charset="0"/>
                          <a:cs typeface="Arial" panose="020B0604020202020204" pitchFamily="34" charset="0"/>
                        </a:rPr>
                        <a:t>Reconoce y nombra situaciones que le generan alegría, seguridad, tristeza, miedo o enojo, y expresa lo que siente</a:t>
                      </a:r>
                      <a:endParaRPr lang="es-MX" sz="1200" b="0">
                        <a:latin typeface="Century Gothic"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spTree>
    <p:extLst>
      <p:ext uri="{BB962C8B-B14F-4D97-AF65-F5344CB8AC3E}">
        <p14:creationId xmlns:p14="http://schemas.microsoft.com/office/powerpoint/2010/main" val="108535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197AF5-4911-4A39-8CCD-FF9DC98F1E22}"/>
              </a:ext>
            </a:extLst>
          </p:cNvPr>
          <p:cNvPicPr>
            <a:picLocks noChangeAspect="1"/>
          </p:cNvPicPr>
          <p:nvPr/>
        </p:nvPicPr>
        <p:blipFill>
          <a:blip r:embed="rId2">
            <a:alphaModFix amt="28000"/>
          </a:blip>
          <a:stretch>
            <a:fillRect/>
          </a:stretch>
        </p:blipFill>
        <p:spPr>
          <a:xfrm>
            <a:off x="0" y="9144"/>
            <a:ext cx="9144000" cy="6839712"/>
          </a:xfrm>
          <a:prstGeom prst="rect">
            <a:avLst/>
          </a:prstGeom>
        </p:spPr>
      </p:pic>
      <p:sp>
        <p:nvSpPr>
          <p:cNvPr id="4" name="Rectángulo 3">
            <a:extLst>
              <a:ext uri="{FF2B5EF4-FFF2-40B4-BE49-F238E27FC236}">
                <a16:creationId xmlns:a16="http://schemas.microsoft.com/office/drawing/2014/main" id="{C631C60B-716F-4526-BE1E-8FED0B45BC7C}"/>
              </a:ext>
            </a:extLst>
          </p:cNvPr>
          <p:cNvSpPr/>
          <p:nvPr/>
        </p:nvSpPr>
        <p:spPr>
          <a:xfrm>
            <a:off x="627798" y="666787"/>
            <a:ext cx="8962189" cy="607539"/>
          </a:xfrm>
          <a:prstGeom prst="rect">
            <a:avLst/>
          </a:prstGeom>
        </p:spPr>
        <p:txBody>
          <a:bodyPr wrap="square">
            <a:spAutoFit/>
          </a:bodyPr>
          <a:lstStyle/>
          <a:p>
            <a:pPr algn="just" defTabSz="457189">
              <a:lnSpc>
                <a:spcPct val="107000"/>
              </a:lnSpc>
              <a:defRPr/>
            </a:pP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Alumno:</a:t>
            </a:r>
            <a:r>
              <a:rPr lang="es-MX" sz="1600">
                <a:latin typeface="Calibri" panose="020F0502020204030204" pitchFamily="34" charset="0"/>
                <a:ea typeface="Calibri" panose="020F0502020204030204" pitchFamily="34" charset="0"/>
                <a:cs typeface="Times New Roman" panose="02020603050405020304" pitchFamily="18" charset="0"/>
              </a:rPr>
              <a:t> Karely de Jesús Torres Torres</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Fecha: </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Semana 18 al 22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enero 2021</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189">
              <a:lnSpc>
                <a:spcPct val="107000"/>
              </a:lnSpc>
              <a:defRPr/>
            </a:pP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B951D1F-73BB-4031-A9FB-B4BE4B726119}"/>
              </a:ext>
            </a:extLst>
          </p:cNvPr>
          <p:cNvSpPr txBox="1"/>
          <p:nvPr/>
        </p:nvSpPr>
        <p:spPr>
          <a:xfrm>
            <a:off x="2588127" y="0"/>
            <a:ext cx="3179075" cy="666786"/>
          </a:xfrm>
          <a:prstGeom prst="rect">
            <a:avLst/>
          </a:prstGeom>
          <a:noFill/>
        </p:spPr>
        <p:txBody>
          <a:bodyPr wrap="none" rtlCol="0">
            <a:spAutoFit/>
          </a:bodyPr>
          <a:lstStyle/>
          <a:p>
            <a:pPr defTabSz="457189">
              <a:defRPr/>
            </a:pPr>
            <a:r>
              <a:rPr lang="es-MX" sz="3733" dirty="0">
                <a:solidFill>
                  <a:prstClr val="black"/>
                </a:solidFill>
                <a:latin typeface="212 Queenie Sans" panose="02000500000000000000" pitchFamily="2" charset="0"/>
              </a:rPr>
              <a:t>Evaluación Continua</a:t>
            </a:r>
          </a:p>
        </p:txBody>
      </p:sp>
      <p:graphicFrame>
        <p:nvGraphicFramePr>
          <p:cNvPr id="8" name="Tabla 7">
            <a:extLst>
              <a:ext uri="{FF2B5EF4-FFF2-40B4-BE49-F238E27FC236}">
                <a16:creationId xmlns:a16="http://schemas.microsoft.com/office/drawing/2014/main" id="{8E869732-CB15-4F35-B126-EB368593F5B7}"/>
              </a:ext>
            </a:extLst>
          </p:cNvPr>
          <p:cNvGraphicFramePr>
            <a:graphicFrameLocks noGrp="1"/>
          </p:cNvGraphicFramePr>
          <p:nvPr/>
        </p:nvGraphicFramePr>
        <p:xfrm>
          <a:off x="1022089" y="2204864"/>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que alimentos le hacen daño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Clasifica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9" name="Tabla 8">
            <a:extLst>
              <a:ext uri="{FF2B5EF4-FFF2-40B4-BE49-F238E27FC236}">
                <a16:creationId xmlns:a16="http://schemas.microsoft.com/office/drawing/2014/main" id="{EAFA39B0-2054-413A-9B79-8B95659E1CA1}"/>
              </a:ext>
            </a:extLst>
          </p:cNvPr>
          <p:cNvGraphicFramePr>
            <a:graphicFrameLocks noGrp="1"/>
          </p:cNvGraphicFramePr>
          <p:nvPr>
            <p:extLst>
              <p:ext uri="{D42A27DB-BD31-4B8C-83A1-F6EECF244321}">
                <p14:modId xmlns:p14="http://schemas.microsoft.com/office/powerpoint/2010/main" val="3057639581"/>
              </p:ext>
            </p:extLst>
          </p:nvPr>
        </p:nvGraphicFramePr>
        <p:xfrm>
          <a:off x="1010057" y="3140970"/>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Menciona los alimentos que le hacen daño, menciona algunos alimentos del plato del buen comer, se le dificulta clasificar los alimentos del plato del buen comer.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0" name="Tabla 9">
            <a:extLst>
              <a:ext uri="{FF2B5EF4-FFF2-40B4-BE49-F238E27FC236}">
                <a16:creationId xmlns:a16="http://schemas.microsoft.com/office/drawing/2014/main" id="{B6CED156-5712-4FC0-85FC-7F10B52E0BCA}"/>
              </a:ext>
            </a:extLst>
          </p:cNvPr>
          <p:cNvGraphicFramePr>
            <a:graphicFrameLocks noGrp="1"/>
          </p:cNvGraphicFramePr>
          <p:nvPr/>
        </p:nvGraphicFramePr>
        <p:xfrm>
          <a:off x="675926" y="1174944"/>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desarrollo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effectLst/>
                          <a:latin typeface="Arial" panose="020B0604020202020204" pitchFamily="34" charset="0"/>
                          <a:ea typeface="Calibri" panose="020F0502020204030204" pitchFamily="34" charset="0"/>
                          <a:cs typeface="Arial" panose="020B0604020202020204" pitchFamily="34" charset="0"/>
                        </a:rPr>
                        <a:t>Exploracion del mundo natural y social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1</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b="0">
                          <a:effectLst/>
                          <a:latin typeface="Arial" panose="020B0604020202020204" pitchFamily="34" charset="0"/>
                          <a:ea typeface="Calibri" panose="020F0502020204030204" pitchFamily="34" charset="0"/>
                          <a:cs typeface="Arial" panose="020B0604020202020204" pitchFamily="34" charset="0"/>
                        </a:rPr>
                        <a:t>Mundo natural</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 </a:t>
                      </a:r>
                      <a:r>
                        <a:rPr lang="es-MX" sz="1200" b="0">
                          <a:effectLst/>
                          <a:latin typeface="Arial" panose="020B0604020202020204" pitchFamily="34" charset="0"/>
                          <a:ea typeface="Calibri" panose="020F0502020204030204" pitchFamily="34" charset="0"/>
                          <a:cs typeface="Arial" panose="020B0604020202020204" pitchFamily="34" charset="0"/>
                        </a:rPr>
                        <a:t>Cuidado</a:t>
                      </a:r>
                      <a:r>
                        <a:rPr lang="es-MX" sz="1200" b="1">
                          <a:effectLst/>
                          <a:latin typeface="Arial" panose="020B0604020202020204" pitchFamily="34" charset="0"/>
                          <a:ea typeface="Calibri" panose="020F0502020204030204" pitchFamily="34" charset="0"/>
                          <a:cs typeface="Arial" panose="020B0604020202020204" pitchFamily="34" charset="0"/>
                        </a:rPr>
                        <a:t> de la salud</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esperado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latin typeface="Century Gothic" pitchFamily="34" charset="0"/>
                        </a:rPr>
                        <a:t>Reconoce la importancia de una alimentación correcta y los beneficios que aporta al cuidado de la salud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graphicFrame>
        <p:nvGraphicFramePr>
          <p:cNvPr id="11" name="Tabla 10">
            <a:extLst>
              <a:ext uri="{FF2B5EF4-FFF2-40B4-BE49-F238E27FC236}">
                <a16:creationId xmlns:a16="http://schemas.microsoft.com/office/drawing/2014/main" id="{2D5CFA17-EB42-4D89-999F-852E328AA63B}"/>
              </a:ext>
            </a:extLst>
          </p:cNvPr>
          <p:cNvGraphicFramePr>
            <a:graphicFrameLocks noGrp="1"/>
          </p:cNvGraphicFramePr>
          <p:nvPr/>
        </p:nvGraphicFramePr>
        <p:xfrm>
          <a:off x="1158207" y="4581128"/>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las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como se siente</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acciones que le causan las diferentes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12" name="Tabla 11">
            <a:extLst>
              <a:ext uri="{FF2B5EF4-FFF2-40B4-BE49-F238E27FC236}">
                <a16:creationId xmlns:a16="http://schemas.microsoft.com/office/drawing/2014/main" id="{238A86A0-00A3-431C-AD1A-2FE45432E5A5}"/>
              </a:ext>
            </a:extLst>
          </p:cNvPr>
          <p:cNvGraphicFramePr>
            <a:graphicFrameLocks noGrp="1"/>
          </p:cNvGraphicFramePr>
          <p:nvPr>
            <p:extLst>
              <p:ext uri="{D42A27DB-BD31-4B8C-83A1-F6EECF244321}">
                <p14:modId xmlns:p14="http://schemas.microsoft.com/office/powerpoint/2010/main" val="3172191286"/>
              </p:ext>
            </p:extLst>
          </p:nvPr>
        </p:nvGraphicFramePr>
        <p:xfrm>
          <a:off x="1146175" y="5517234"/>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Reconoce algunas de las emociones que se le presentaron, menciona como se siente en el dia, se le dificulta mencionar algunas acciones que le causan las diferentes emociones.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3" name="Tabla 12">
            <a:extLst>
              <a:ext uri="{FF2B5EF4-FFF2-40B4-BE49-F238E27FC236}">
                <a16:creationId xmlns:a16="http://schemas.microsoft.com/office/drawing/2014/main" id="{3CB1BD92-B609-4404-8237-25EB69912352}"/>
              </a:ext>
            </a:extLst>
          </p:cNvPr>
          <p:cNvGraphicFramePr>
            <a:graphicFrameLocks noGrp="1"/>
          </p:cNvGraphicFramePr>
          <p:nvPr/>
        </p:nvGraphicFramePr>
        <p:xfrm>
          <a:off x="618126" y="3573016"/>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a:t>
                      </a:r>
                      <a:r>
                        <a:rPr lang="es-MX" sz="1200" b="1">
                          <a:effectLst/>
                          <a:latin typeface="Arial" panose="020B0604020202020204" pitchFamily="34" charset="0"/>
                          <a:ea typeface="Calibri" panose="020F0502020204030204" pitchFamily="34" charset="0"/>
                          <a:cs typeface="Arial" panose="020B0604020202020204" pitchFamily="34" charset="0"/>
                        </a:rPr>
                        <a:t>desarrollo: Educacion socioemocional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a:t>
                      </a:r>
                      <a:r>
                        <a:rPr lang="es-MX" sz="1200" b="1">
                          <a:effectLst/>
                          <a:latin typeface="Arial" panose="020B0604020202020204" pitchFamily="34" charset="0"/>
                          <a:ea typeface="Calibri" panose="020F0502020204030204" pitchFamily="34" charset="0"/>
                          <a:cs typeface="Arial" panose="020B0604020202020204" pitchFamily="34" charset="0"/>
                        </a:rPr>
                        <a:t>1:</a:t>
                      </a:r>
                      <a:r>
                        <a:rPr lang="es-MX" sz="1200" b="0">
                          <a:effectLst/>
                          <a:latin typeface="Arial" panose="020B0604020202020204" pitchFamily="34" charset="0"/>
                          <a:ea typeface="Calibri" panose="020F0502020204030204" pitchFamily="34" charset="0"/>
                          <a:cs typeface="Arial" panose="020B0604020202020204" pitchFamily="34" charset="0"/>
                        </a:rPr>
                        <a:t>Autorregulacion</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a:t>
                      </a:r>
                      <a:r>
                        <a:rPr lang="es-MX" sz="1200" b="0">
                          <a:effectLst/>
                          <a:latin typeface="Arial" panose="020B0604020202020204" pitchFamily="34" charset="0"/>
                          <a:ea typeface="Calibri" panose="020F0502020204030204" pitchFamily="34" charset="0"/>
                          <a:cs typeface="Arial" panose="020B0604020202020204" pitchFamily="34" charset="0"/>
                        </a:rPr>
                        <a:t>Expresion de las emociones </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a:t>
                      </a:r>
                      <a:r>
                        <a:rPr lang="es-MX" sz="1200" b="1">
                          <a:effectLst/>
                          <a:latin typeface="Arial" panose="020B0604020202020204" pitchFamily="34" charset="0"/>
                          <a:ea typeface="Calibri" panose="020F0502020204030204" pitchFamily="34" charset="0"/>
                          <a:cs typeface="Arial" panose="020B0604020202020204" pitchFamily="34" charset="0"/>
                        </a:rPr>
                        <a:t>esperado: </a:t>
                      </a:r>
                      <a:r>
                        <a:rPr lang="es-MX" sz="1200" b="0">
                          <a:effectLst/>
                          <a:latin typeface="Arial" panose="020B0604020202020204" pitchFamily="34" charset="0"/>
                          <a:ea typeface="Calibri" panose="020F0502020204030204" pitchFamily="34" charset="0"/>
                          <a:cs typeface="Arial" panose="020B0604020202020204" pitchFamily="34" charset="0"/>
                        </a:rPr>
                        <a:t>Reconoce y nombra situaciones que le generan alegría, seguridad, tristeza, miedo o enojo, y expresa lo que siente</a:t>
                      </a:r>
                      <a:endParaRPr lang="es-MX" sz="1200" b="0">
                        <a:latin typeface="Century Gothic"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spTree>
    <p:extLst>
      <p:ext uri="{BB962C8B-B14F-4D97-AF65-F5344CB8AC3E}">
        <p14:creationId xmlns:p14="http://schemas.microsoft.com/office/powerpoint/2010/main" val="165576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197AF5-4911-4A39-8CCD-FF9DC98F1E22}"/>
              </a:ext>
            </a:extLst>
          </p:cNvPr>
          <p:cNvPicPr>
            <a:picLocks noChangeAspect="1"/>
          </p:cNvPicPr>
          <p:nvPr/>
        </p:nvPicPr>
        <p:blipFill>
          <a:blip r:embed="rId2">
            <a:alphaModFix amt="28000"/>
          </a:blip>
          <a:stretch>
            <a:fillRect/>
          </a:stretch>
        </p:blipFill>
        <p:spPr>
          <a:xfrm>
            <a:off x="0" y="9144"/>
            <a:ext cx="9144000" cy="6839712"/>
          </a:xfrm>
          <a:prstGeom prst="rect">
            <a:avLst/>
          </a:prstGeom>
        </p:spPr>
      </p:pic>
      <p:sp>
        <p:nvSpPr>
          <p:cNvPr id="4" name="Rectángulo 3">
            <a:extLst>
              <a:ext uri="{FF2B5EF4-FFF2-40B4-BE49-F238E27FC236}">
                <a16:creationId xmlns:a16="http://schemas.microsoft.com/office/drawing/2014/main" id="{C631C60B-716F-4526-BE1E-8FED0B45BC7C}"/>
              </a:ext>
            </a:extLst>
          </p:cNvPr>
          <p:cNvSpPr/>
          <p:nvPr/>
        </p:nvSpPr>
        <p:spPr>
          <a:xfrm>
            <a:off x="627798" y="666787"/>
            <a:ext cx="8962189" cy="607539"/>
          </a:xfrm>
          <a:prstGeom prst="rect">
            <a:avLst/>
          </a:prstGeom>
        </p:spPr>
        <p:txBody>
          <a:bodyPr wrap="square">
            <a:spAutoFit/>
          </a:bodyPr>
          <a:lstStyle/>
          <a:p>
            <a:pPr algn="just" defTabSz="457189">
              <a:lnSpc>
                <a:spcPct val="107000"/>
              </a:lnSpc>
              <a:defRPr/>
            </a:pP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Alumno:</a:t>
            </a:r>
            <a:r>
              <a:rPr lang="es-MX" sz="1600">
                <a:latin typeface="Calibri" panose="020F0502020204030204" pitchFamily="34" charset="0"/>
                <a:ea typeface="Calibri" panose="020F0502020204030204" pitchFamily="34" charset="0"/>
                <a:cs typeface="Times New Roman" panose="02020603050405020304" pitchFamily="18" charset="0"/>
              </a:rPr>
              <a:t> Eduardo Campos Torres</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Fecha: </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Semana 18 al 22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enero 2021</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189">
              <a:lnSpc>
                <a:spcPct val="107000"/>
              </a:lnSpc>
              <a:defRPr/>
            </a:pP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B951D1F-73BB-4031-A9FB-B4BE4B726119}"/>
              </a:ext>
            </a:extLst>
          </p:cNvPr>
          <p:cNvSpPr txBox="1"/>
          <p:nvPr/>
        </p:nvSpPr>
        <p:spPr>
          <a:xfrm>
            <a:off x="2588127" y="0"/>
            <a:ext cx="3179075" cy="666786"/>
          </a:xfrm>
          <a:prstGeom prst="rect">
            <a:avLst/>
          </a:prstGeom>
          <a:noFill/>
        </p:spPr>
        <p:txBody>
          <a:bodyPr wrap="none" rtlCol="0">
            <a:spAutoFit/>
          </a:bodyPr>
          <a:lstStyle/>
          <a:p>
            <a:pPr defTabSz="457189">
              <a:defRPr/>
            </a:pPr>
            <a:r>
              <a:rPr lang="es-MX" sz="3733" dirty="0">
                <a:solidFill>
                  <a:prstClr val="black"/>
                </a:solidFill>
                <a:latin typeface="212 Queenie Sans" panose="02000500000000000000" pitchFamily="2" charset="0"/>
              </a:rPr>
              <a:t>Evaluación Continua</a:t>
            </a:r>
          </a:p>
        </p:txBody>
      </p:sp>
      <p:graphicFrame>
        <p:nvGraphicFramePr>
          <p:cNvPr id="8" name="Tabla 7">
            <a:extLst>
              <a:ext uri="{FF2B5EF4-FFF2-40B4-BE49-F238E27FC236}">
                <a16:creationId xmlns:a16="http://schemas.microsoft.com/office/drawing/2014/main" id="{8E869732-CB15-4F35-B126-EB368593F5B7}"/>
              </a:ext>
            </a:extLst>
          </p:cNvPr>
          <p:cNvGraphicFramePr>
            <a:graphicFrameLocks noGrp="1"/>
          </p:cNvGraphicFramePr>
          <p:nvPr/>
        </p:nvGraphicFramePr>
        <p:xfrm>
          <a:off x="1022089" y="2204864"/>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que alimentos le hacen daño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Clasifica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9" name="Tabla 8">
            <a:extLst>
              <a:ext uri="{FF2B5EF4-FFF2-40B4-BE49-F238E27FC236}">
                <a16:creationId xmlns:a16="http://schemas.microsoft.com/office/drawing/2014/main" id="{EAFA39B0-2054-413A-9B79-8B95659E1CA1}"/>
              </a:ext>
            </a:extLst>
          </p:cNvPr>
          <p:cNvGraphicFramePr>
            <a:graphicFrameLocks noGrp="1"/>
          </p:cNvGraphicFramePr>
          <p:nvPr>
            <p:extLst>
              <p:ext uri="{D42A27DB-BD31-4B8C-83A1-F6EECF244321}">
                <p14:modId xmlns:p14="http://schemas.microsoft.com/office/powerpoint/2010/main" val="3312480373"/>
              </p:ext>
            </p:extLst>
          </p:nvPr>
        </p:nvGraphicFramePr>
        <p:xfrm>
          <a:off x="1010057" y="3140970"/>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Reconoce el plato del buen comer, menciona alimentos que le hacen daño y provocan alguna enfermedad,  clasifica los alimentos el plato del buen comer.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0" name="Tabla 9">
            <a:extLst>
              <a:ext uri="{FF2B5EF4-FFF2-40B4-BE49-F238E27FC236}">
                <a16:creationId xmlns:a16="http://schemas.microsoft.com/office/drawing/2014/main" id="{B6CED156-5712-4FC0-85FC-7F10B52E0BCA}"/>
              </a:ext>
            </a:extLst>
          </p:cNvPr>
          <p:cNvGraphicFramePr>
            <a:graphicFrameLocks noGrp="1"/>
          </p:cNvGraphicFramePr>
          <p:nvPr/>
        </p:nvGraphicFramePr>
        <p:xfrm>
          <a:off x="675926" y="1174944"/>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desarrollo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effectLst/>
                          <a:latin typeface="Arial" panose="020B0604020202020204" pitchFamily="34" charset="0"/>
                          <a:ea typeface="Calibri" panose="020F0502020204030204" pitchFamily="34" charset="0"/>
                          <a:cs typeface="Arial" panose="020B0604020202020204" pitchFamily="34" charset="0"/>
                        </a:rPr>
                        <a:t>Exploracion del mundo natural y social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1</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b="0">
                          <a:effectLst/>
                          <a:latin typeface="Arial" panose="020B0604020202020204" pitchFamily="34" charset="0"/>
                          <a:ea typeface="Calibri" panose="020F0502020204030204" pitchFamily="34" charset="0"/>
                          <a:cs typeface="Arial" panose="020B0604020202020204" pitchFamily="34" charset="0"/>
                        </a:rPr>
                        <a:t>Mundo natural</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 </a:t>
                      </a:r>
                      <a:r>
                        <a:rPr lang="es-MX" sz="1200" b="0">
                          <a:effectLst/>
                          <a:latin typeface="Arial" panose="020B0604020202020204" pitchFamily="34" charset="0"/>
                          <a:ea typeface="Calibri" panose="020F0502020204030204" pitchFamily="34" charset="0"/>
                          <a:cs typeface="Arial" panose="020B0604020202020204" pitchFamily="34" charset="0"/>
                        </a:rPr>
                        <a:t>Cuidado</a:t>
                      </a:r>
                      <a:r>
                        <a:rPr lang="es-MX" sz="1200" b="1">
                          <a:effectLst/>
                          <a:latin typeface="Arial" panose="020B0604020202020204" pitchFamily="34" charset="0"/>
                          <a:ea typeface="Calibri" panose="020F0502020204030204" pitchFamily="34" charset="0"/>
                          <a:cs typeface="Arial" panose="020B0604020202020204" pitchFamily="34" charset="0"/>
                        </a:rPr>
                        <a:t> de la salud</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esperado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latin typeface="Century Gothic" pitchFamily="34" charset="0"/>
                        </a:rPr>
                        <a:t>Reconoce la importancia de una alimentación correcta y los beneficios que aporta al cuidado de la salud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graphicFrame>
        <p:nvGraphicFramePr>
          <p:cNvPr id="11" name="Tabla 10">
            <a:extLst>
              <a:ext uri="{FF2B5EF4-FFF2-40B4-BE49-F238E27FC236}">
                <a16:creationId xmlns:a16="http://schemas.microsoft.com/office/drawing/2014/main" id="{2D5CFA17-EB42-4D89-999F-852E328AA63B}"/>
              </a:ext>
            </a:extLst>
          </p:cNvPr>
          <p:cNvGraphicFramePr>
            <a:graphicFrameLocks noGrp="1"/>
          </p:cNvGraphicFramePr>
          <p:nvPr/>
        </p:nvGraphicFramePr>
        <p:xfrm>
          <a:off x="1158207" y="4581128"/>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las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como se siente</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acciones que le causan las diferentes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12" name="Tabla 11">
            <a:extLst>
              <a:ext uri="{FF2B5EF4-FFF2-40B4-BE49-F238E27FC236}">
                <a16:creationId xmlns:a16="http://schemas.microsoft.com/office/drawing/2014/main" id="{238A86A0-00A3-431C-AD1A-2FE45432E5A5}"/>
              </a:ext>
            </a:extLst>
          </p:cNvPr>
          <p:cNvGraphicFramePr>
            <a:graphicFrameLocks noGrp="1"/>
          </p:cNvGraphicFramePr>
          <p:nvPr>
            <p:extLst>
              <p:ext uri="{D42A27DB-BD31-4B8C-83A1-F6EECF244321}">
                <p14:modId xmlns:p14="http://schemas.microsoft.com/office/powerpoint/2010/main" val="852388153"/>
              </p:ext>
            </p:extLst>
          </p:nvPr>
        </p:nvGraphicFramePr>
        <p:xfrm>
          <a:off x="1146175" y="5517234"/>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No presenta ninguna dificultad para reconocer las emociones, menciona como se siente y de la misma manera menciona acciones que le causa alguna emoción.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3" name="Tabla 12">
            <a:extLst>
              <a:ext uri="{FF2B5EF4-FFF2-40B4-BE49-F238E27FC236}">
                <a16:creationId xmlns:a16="http://schemas.microsoft.com/office/drawing/2014/main" id="{3CB1BD92-B609-4404-8237-25EB69912352}"/>
              </a:ext>
            </a:extLst>
          </p:cNvPr>
          <p:cNvGraphicFramePr>
            <a:graphicFrameLocks noGrp="1"/>
          </p:cNvGraphicFramePr>
          <p:nvPr/>
        </p:nvGraphicFramePr>
        <p:xfrm>
          <a:off x="618126" y="3573016"/>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a:t>
                      </a:r>
                      <a:r>
                        <a:rPr lang="es-MX" sz="1200" b="1">
                          <a:effectLst/>
                          <a:latin typeface="Arial" panose="020B0604020202020204" pitchFamily="34" charset="0"/>
                          <a:ea typeface="Calibri" panose="020F0502020204030204" pitchFamily="34" charset="0"/>
                          <a:cs typeface="Arial" panose="020B0604020202020204" pitchFamily="34" charset="0"/>
                        </a:rPr>
                        <a:t>desarrollo: Educacion socioemocional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a:t>
                      </a:r>
                      <a:r>
                        <a:rPr lang="es-MX" sz="1200" b="1">
                          <a:effectLst/>
                          <a:latin typeface="Arial" panose="020B0604020202020204" pitchFamily="34" charset="0"/>
                          <a:ea typeface="Calibri" panose="020F0502020204030204" pitchFamily="34" charset="0"/>
                          <a:cs typeface="Arial" panose="020B0604020202020204" pitchFamily="34" charset="0"/>
                        </a:rPr>
                        <a:t>1:</a:t>
                      </a:r>
                      <a:r>
                        <a:rPr lang="es-MX" sz="1200" b="0">
                          <a:effectLst/>
                          <a:latin typeface="Arial" panose="020B0604020202020204" pitchFamily="34" charset="0"/>
                          <a:ea typeface="Calibri" panose="020F0502020204030204" pitchFamily="34" charset="0"/>
                          <a:cs typeface="Arial" panose="020B0604020202020204" pitchFamily="34" charset="0"/>
                        </a:rPr>
                        <a:t>Autorregulacion</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a:t>
                      </a:r>
                      <a:r>
                        <a:rPr lang="es-MX" sz="1200" b="0">
                          <a:effectLst/>
                          <a:latin typeface="Arial" panose="020B0604020202020204" pitchFamily="34" charset="0"/>
                          <a:ea typeface="Calibri" panose="020F0502020204030204" pitchFamily="34" charset="0"/>
                          <a:cs typeface="Arial" panose="020B0604020202020204" pitchFamily="34" charset="0"/>
                        </a:rPr>
                        <a:t>Expresion de las emociones </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a:t>
                      </a:r>
                      <a:r>
                        <a:rPr lang="es-MX" sz="1200" b="1">
                          <a:effectLst/>
                          <a:latin typeface="Arial" panose="020B0604020202020204" pitchFamily="34" charset="0"/>
                          <a:ea typeface="Calibri" panose="020F0502020204030204" pitchFamily="34" charset="0"/>
                          <a:cs typeface="Arial" panose="020B0604020202020204" pitchFamily="34" charset="0"/>
                        </a:rPr>
                        <a:t>esperado: </a:t>
                      </a:r>
                      <a:r>
                        <a:rPr lang="es-MX" sz="1200" b="0">
                          <a:effectLst/>
                          <a:latin typeface="Arial" panose="020B0604020202020204" pitchFamily="34" charset="0"/>
                          <a:ea typeface="Calibri" panose="020F0502020204030204" pitchFamily="34" charset="0"/>
                          <a:cs typeface="Arial" panose="020B0604020202020204" pitchFamily="34" charset="0"/>
                        </a:rPr>
                        <a:t>Reconoce y nombra situaciones que le generan alegría, seguridad, tristeza, miedo o enojo, y expresa lo que siente</a:t>
                      </a:r>
                      <a:endParaRPr lang="es-MX" sz="1200" b="0">
                        <a:latin typeface="Century Gothic"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spTree>
    <p:extLst>
      <p:ext uri="{BB962C8B-B14F-4D97-AF65-F5344CB8AC3E}">
        <p14:creationId xmlns:p14="http://schemas.microsoft.com/office/powerpoint/2010/main" val="250982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197AF5-4911-4A39-8CCD-FF9DC98F1E22}"/>
              </a:ext>
            </a:extLst>
          </p:cNvPr>
          <p:cNvPicPr>
            <a:picLocks noChangeAspect="1"/>
          </p:cNvPicPr>
          <p:nvPr/>
        </p:nvPicPr>
        <p:blipFill>
          <a:blip r:embed="rId2">
            <a:alphaModFix amt="28000"/>
          </a:blip>
          <a:stretch>
            <a:fillRect/>
          </a:stretch>
        </p:blipFill>
        <p:spPr>
          <a:xfrm>
            <a:off x="0" y="9144"/>
            <a:ext cx="9144000" cy="6839712"/>
          </a:xfrm>
          <a:prstGeom prst="rect">
            <a:avLst/>
          </a:prstGeom>
        </p:spPr>
      </p:pic>
      <p:sp>
        <p:nvSpPr>
          <p:cNvPr id="4" name="Rectángulo 3">
            <a:extLst>
              <a:ext uri="{FF2B5EF4-FFF2-40B4-BE49-F238E27FC236}">
                <a16:creationId xmlns:a16="http://schemas.microsoft.com/office/drawing/2014/main" id="{C631C60B-716F-4526-BE1E-8FED0B45BC7C}"/>
              </a:ext>
            </a:extLst>
          </p:cNvPr>
          <p:cNvSpPr/>
          <p:nvPr/>
        </p:nvSpPr>
        <p:spPr>
          <a:xfrm>
            <a:off x="627798" y="666787"/>
            <a:ext cx="8962189" cy="607539"/>
          </a:xfrm>
          <a:prstGeom prst="rect">
            <a:avLst/>
          </a:prstGeom>
        </p:spPr>
        <p:txBody>
          <a:bodyPr wrap="square">
            <a:spAutoFit/>
          </a:bodyPr>
          <a:lstStyle/>
          <a:p>
            <a:pPr algn="just" defTabSz="457189">
              <a:lnSpc>
                <a:spcPct val="107000"/>
              </a:lnSpc>
              <a:defRPr/>
            </a:pP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Alumno:</a:t>
            </a:r>
            <a:r>
              <a:rPr lang="es-MX" sz="1600">
                <a:latin typeface="Calibri" panose="020F0502020204030204" pitchFamily="34" charset="0"/>
                <a:ea typeface="Calibri" panose="020F0502020204030204" pitchFamily="34" charset="0"/>
                <a:cs typeface="Times New Roman" panose="02020603050405020304" pitchFamily="18" charset="0"/>
              </a:rPr>
              <a:t> Hannah Yanil Contreras Castillo</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                                        Fecha</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Semana 18 al 22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enero 2021</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189">
              <a:lnSpc>
                <a:spcPct val="107000"/>
              </a:lnSpc>
              <a:defRPr/>
            </a:pP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B951D1F-73BB-4031-A9FB-B4BE4B726119}"/>
              </a:ext>
            </a:extLst>
          </p:cNvPr>
          <p:cNvSpPr txBox="1"/>
          <p:nvPr/>
        </p:nvSpPr>
        <p:spPr>
          <a:xfrm>
            <a:off x="2588127" y="0"/>
            <a:ext cx="3179075" cy="666786"/>
          </a:xfrm>
          <a:prstGeom prst="rect">
            <a:avLst/>
          </a:prstGeom>
          <a:noFill/>
        </p:spPr>
        <p:txBody>
          <a:bodyPr wrap="none" rtlCol="0">
            <a:spAutoFit/>
          </a:bodyPr>
          <a:lstStyle/>
          <a:p>
            <a:pPr defTabSz="457189">
              <a:defRPr/>
            </a:pPr>
            <a:r>
              <a:rPr lang="es-MX" sz="3733" dirty="0">
                <a:solidFill>
                  <a:prstClr val="black"/>
                </a:solidFill>
                <a:latin typeface="212 Queenie Sans" panose="02000500000000000000" pitchFamily="2" charset="0"/>
              </a:rPr>
              <a:t>Evaluación Continua</a:t>
            </a:r>
          </a:p>
        </p:txBody>
      </p:sp>
      <p:graphicFrame>
        <p:nvGraphicFramePr>
          <p:cNvPr id="8" name="Tabla 7">
            <a:extLst>
              <a:ext uri="{FF2B5EF4-FFF2-40B4-BE49-F238E27FC236}">
                <a16:creationId xmlns:a16="http://schemas.microsoft.com/office/drawing/2014/main" id="{8E869732-CB15-4F35-B126-EB368593F5B7}"/>
              </a:ext>
            </a:extLst>
          </p:cNvPr>
          <p:cNvGraphicFramePr>
            <a:graphicFrameLocks noGrp="1"/>
          </p:cNvGraphicFramePr>
          <p:nvPr/>
        </p:nvGraphicFramePr>
        <p:xfrm>
          <a:off x="1022089" y="2204864"/>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que alimentos le hacen daño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Clasifica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9" name="Tabla 8">
            <a:extLst>
              <a:ext uri="{FF2B5EF4-FFF2-40B4-BE49-F238E27FC236}">
                <a16:creationId xmlns:a16="http://schemas.microsoft.com/office/drawing/2014/main" id="{EAFA39B0-2054-413A-9B79-8B95659E1CA1}"/>
              </a:ext>
            </a:extLst>
          </p:cNvPr>
          <p:cNvGraphicFramePr>
            <a:graphicFrameLocks noGrp="1"/>
          </p:cNvGraphicFramePr>
          <p:nvPr>
            <p:extLst>
              <p:ext uri="{D42A27DB-BD31-4B8C-83A1-F6EECF244321}">
                <p14:modId xmlns:p14="http://schemas.microsoft.com/office/powerpoint/2010/main" val="689459882"/>
              </p:ext>
            </p:extLst>
          </p:nvPr>
        </p:nvGraphicFramePr>
        <p:xfrm>
          <a:off x="1010057" y="3140970"/>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La alumna tiene muchos conocimientos, y el plato del buen comer lo conoce, menciona sin problema los alimentos que le hacen daño y que enfermedades le pueden causar.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0" name="Tabla 9">
            <a:extLst>
              <a:ext uri="{FF2B5EF4-FFF2-40B4-BE49-F238E27FC236}">
                <a16:creationId xmlns:a16="http://schemas.microsoft.com/office/drawing/2014/main" id="{B6CED156-5712-4FC0-85FC-7F10B52E0BCA}"/>
              </a:ext>
            </a:extLst>
          </p:cNvPr>
          <p:cNvGraphicFramePr>
            <a:graphicFrameLocks noGrp="1"/>
          </p:cNvGraphicFramePr>
          <p:nvPr/>
        </p:nvGraphicFramePr>
        <p:xfrm>
          <a:off x="675926" y="1174944"/>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desarrollo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effectLst/>
                          <a:latin typeface="Arial" panose="020B0604020202020204" pitchFamily="34" charset="0"/>
                          <a:ea typeface="Calibri" panose="020F0502020204030204" pitchFamily="34" charset="0"/>
                          <a:cs typeface="Arial" panose="020B0604020202020204" pitchFamily="34" charset="0"/>
                        </a:rPr>
                        <a:t>Exploracion del mundo natural y social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1</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b="0">
                          <a:effectLst/>
                          <a:latin typeface="Arial" panose="020B0604020202020204" pitchFamily="34" charset="0"/>
                          <a:ea typeface="Calibri" panose="020F0502020204030204" pitchFamily="34" charset="0"/>
                          <a:cs typeface="Arial" panose="020B0604020202020204" pitchFamily="34" charset="0"/>
                        </a:rPr>
                        <a:t>Mundo natural</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 </a:t>
                      </a:r>
                      <a:r>
                        <a:rPr lang="es-MX" sz="1200" b="0">
                          <a:effectLst/>
                          <a:latin typeface="Arial" panose="020B0604020202020204" pitchFamily="34" charset="0"/>
                          <a:ea typeface="Calibri" panose="020F0502020204030204" pitchFamily="34" charset="0"/>
                          <a:cs typeface="Arial" panose="020B0604020202020204" pitchFamily="34" charset="0"/>
                        </a:rPr>
                        <a:t>Cuidado</a:t>
                      </a:r>
                      <a:r>
                        <a:rPr lang="es-MX" sz="1200" b="1">
                          <a:effectLst/>
                          <a:latin typeface="Arial" panose="020B0604020202020204" pitchFamily="34" charset="0"/>
                          <a:ea typeface="Calibri" panose="020F0502020204030204" pitchFamily="34" charset="0"/>
                          <a:cs typeface="Arial" panose="020B0604020202020204" pitchFamily="34" charset="0"/>
                        </a:rPr>
                        <a:t> de la salud</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esperado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latin typeface="Century Gothic" pitchFamily="34" charset="0"/>
                        </a:rPr>
                        <a:t>Reconoce la importancia de una alimentación correcta y los beneficios que aporta al cuidado de la salud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graphicFrame>
        <p:nvGraphicFramePr>
          <p:cNvPr id="11" name="Tabla 10">
            <a:extLst>
              <a:ext uri="{FF2B5EF4-FFF2-40B4-BE49-F238E27FC236}">
                <a16:creationId xmlns:a16="http://schemas.microsoft.com/office/drawing/2014/main" id="{2D5CFA17-EB42-4D89-999F-852E328AA63B}"/>
              </a:ext>
            </a:extLst>
          </p:cNvPr>
          <p:cNvGraphicFramePr>
            <a:graphicFrameLocks noGrp="1"/>
          </p:cNvGraphicFramePr>
          <p:nvPr/>
        </p:nvGraphicFramePr>
        <p:xfrm>
          <a:off x="1158207" y="4581128"/>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las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como se siente</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acciones que le causan las diferentes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12" name="Tabla 11">
            <a:extLst>
              <a:ext uri="{FF2B5EF4-FFF2-40B4-BE49-F238E27FC236}">
                <a16:creationId xmlns:a16="http://schemas.microsoft.com/office/drawing/2014/main" id="{238A86A0-00A3-431C-AD1A-2FE45432E5A5}"/>
              </a:ext>
            </a:extLst>
          </p:cNvPr>
          <p:cNvGraphicFramePr>
            <a:graphicFrameLocks noGrp="1"/>
          </p:cNvGraphicFramePr>
          <p:nvPr>
            <p:extLst>
              <p:ext uri="{D42A27DB-BD31-4B8C-83A1-F6EECF244321}">
                <p14:modId xmlns:p14="http://schemas.microsoft.com/office/powerpoint/2010/main" val="2499377269"/>
              </p:ext>
            </p:extLst>
          </p:nvPr>
        </p:nvGraphicFramePr>
        <p:xfrm>
          <a:off x="1146175" y="5517234"/>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Menciona acciones que le causan las diferentes emociones, reconoce sin problemas las emociones que se le presentaron en el video y menciona como se siente.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3" name="Tabla 12">
            <a:extLst>
              <a:ext uri="{FF2B5EF4-FFF2-40B4-BE49-F238E27FC236}">
                <a16:creationId xmlns:a16="http://schemas.microsoft.com/office/drawing/2014/main" id="{3CB1BD92-B609-4404-8237-25EB69912352}"/>
              </a:ext>
            </a:extLst>
          </p:cNvPr>
          <p:cNvGraphicFramePr>
            <a:graphicFrameLocks noGrp="1"/>
          </p:cNvGraphicFramePr>
          <p:nvPr/>
        </p:nvGraphicFramePr>
        <p:xfrm>
          <a:off x="618126" y="3573016"/>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a:t>
                      </a:r>
                      <a:r>
                        <a:rPr lang="es-MX" sz="1200" b="1">
                          <a:effectLst/>
                          <a:latin typeface="Arial" panose="020B0604020202020204" pitchFamily="34" charset="0"/>
                          <a:ea typeface="Calibri" panose="020F0502020204030204" pitchFamily="34" charset="0"/>
                          <a:cs typeface="Arial" panose="020B0604020202020204" pitchFamily="34" charset="0"/>
                        </a:rPr>
                        <a:t>desarrollo: Educacion socioemocional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a:t>
                      </a:r>
                      <a:r>
                        <a:rPr lang="es-MX" sz="1200" b="1">
                          <a:effectLst/>
                          <a:latin typeface="Arial" panose="020B0604020202020204" pitchFamily="34" charset="0"/>
                          <a:ea typeface="Calibri" panose="020F0502020204030204" pitchFamily="34" charset="0"/>
                          <a:cs typeface="Arial" panose="020B0604020202020204" pitchFamily="34" charset="0"/>
                        </a:rPr>
                        <a:t>1:</a:t>
                      </a:r>
                      <a:r>
                        <a:rPr lang="es-MX" sz="1200" b="0">
                          <a:effectLst/>
                          <a:latin typeface="Arial" panose="020B0604020202020204" pitchFamily="34" charset="0"/>
                          <a:ea typeface="Calibri" panose="020F0502020204030204" pitchFamily="34" charset="0"/>
                          <a:cs typeface="Arial" panose="020B0604020202020204" pitchFamily="34" charset="0"/>
                        </a:rPr>
                        <a:t>Autorregulacion</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a:t>
                      </a:r>
                      <a:r>
                        <a:rPr lang="es-MX" sz="1200" b="0">
                          <a:effectLst/>
                          <a:latin typeface="Arial" panose="020B0604020202020204" pitchFamily="34" charset="0"/>
                          <a:ea typeface="Calibri" panose="020F0502020204030204" pitchFamily="34" charset="0"/>
                          <a:cs typeface="Arial" panose="020B0604020202020204" pitchFamily="34" charset="0"/>
                        </a:rPr>
                        <a:t>Expresion de las emociones </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a:t>
                      </a:r>
                      <a:r>
                        <a:rPr lang="es-MX" sz="1200" b="1">
                          <a:effectLst/>
                          <a:latin typeface="Arial" panose="020B0604020202020204" pitchFamily="34" charset="0"/>
                          <a:ea typeface="Calibri" panose="020F0502020204030204" pitchFamily="34" charset="0"/>
                          <a:cs typeface="Arial" panose="020B0604020202020204" pitchFamily="34" charset="0"/>
                        </a:rPr>
                        <a:t>esperado: </a:t>
                      </a:r>
                      <a:r>
                        <a:rPr lang="es-MX" sz="1200" b="0">
                          <a:effectLst/>
                          <a:latin typeface="Arial" panose="020B0604020202020204" pitchFamily="34" charset="0"/>
                          <a:ea typeface="Calibri" panose="020F0502020204030204" pitchFamily="34" charset="0"/>
                          <a:cs typeface="Arial" panose="020B0604020202020204" pitchFamily="34" charset="0"/>
                        </a:rPr>
                        <a:t>Reconoce y nombra situaciones que le generan alegría, seguridad, tristeza, miedo o enojo, y expresa lo que siente</a:t>
                      </a:r>
                      <a:endParaRPr lang="es-MX" sz="1200" b="0">
                        <a:latin typeface="Century Gothic"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spTree>
    <p:extLst>
      <p:ext uri="{BB962C8B-B14F-4D97-AF65-F5344CB8AC3E}">
        <p14:creationId xmlns:p14="http://schemas.microsoft.com/office/powerpoint/2010/main" val="424327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197AF5-4911-4A39-8CCD-FF9DC98F1E22}"/>
              </a:ext>
            </a:extLst>
          </p:cNvPr>
          <p:cNvPicPr>
            <a:picLocks noChangeAspect="1"/>
          </p:cNvPicPr>
          <p:nvPr/>
        </p:nvPicPr>
        <p:blipFill>
          <a:blip r:embed="rId2">
            <a:alphaModFix amt="28000"/>
          </a:blip>
          <a:stretch>
            <a:fillRect/>
          </a:stretch>
        </p:blipFill>
        <p:spPr>
          <a:xfrm>
            <a:off x="0" y="9144"/>
            <a:ext cx="9144000" cy="6839712"/>
          </a:xfrm>
          <a:prstGeom prst="rect">
            <a:avLst/>
          </a:prstGeom>
        </p:spPr>
      </p:pic>
      <p:sp>
        <p:nvSpPr>
          <p:cNvPr id="4" name="Rectángulo 3">
            <a:extLst>
              <a:ext uri="{FF2B5EF4-FFF2-40B4-BE49-F238E27FC236}">
                <a16:creationId xmlns:a16="http://schemas.microsoft.com/office/drawing/2014/main" id="{C631C60B-716F-4526-BE1E-8FED0B45BC7C}"/>
              </a:ext>
            </a:extLst>
          </p:cNvPr>
          <p:cNvSpPr/>
          <p:nvPr/>
        </p:nvSpPr>
        <p:spPr>
          <a:xfrm>
            <a:off x="627798" y="666787"/>
            <a:ext cx="8962189" cy="607539"/>
          </a:xfrm>
          <a:prstGeom prst="rect">
            <a:avLst/>
          </a:prstGeom>
        </p:spPr>
        <p:txBody>
          <a:bodyPr wrap="square">
            <a:spAutoFit/>
          </a:bodyPr>
          <a:lstStyle/>
          <a:p>
            <a:pPr algn="just" defTabSz="457189">
              <a:lnSpc>
                <a:spcPct val="107000"/>
              </a:lnSpc>
              <a:defRPr/>
            </a:pP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Alumno:</a:t>
            </a:r>
            <a:r>
              <a:rPr lang="es-MX" sz="1600">
                <a:latin typeface="Calibri" panose="020F0502020204030204" pitchFamily="34" charset="0"/>
                <a:ea typeface="Calibri" panose="020F0502020204030204" pitchFamily="34" charset="0"/>
                <a:cs typeface="Times New Roman" panose="02020603050405020304" pitchFamily="18" charset="0"/>
              </a:rPr>
              <a:t> Casandra Noemi Pineda Martínez</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                  Fecha</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Semana 18 al 22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enero 2021</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189">
              <a:lnSpc>
                <a:spcPct val="107000"/>
              </a:lnSpc>
              <a:defRPr/>
            </a:pP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B951D1F-73BB-4031-A9FB-B4BE4B726119}"/>
              </a:ext>
            </a:extLst>
          </p:cNvPr>
          <p:cNvSpPr txBox="1"/>
          <p:nvPr/>
        </p:nvSpPr>
        <p:spPr>
          <a:xfrm>
            <a:off x="2588127" y="0"/>
            <a:ext cx="3179075" cy="666786"/>
          </a:xfrm>
          <a:prstGeom prst="rect">
            <a:avLst/>
          </a:prstGeom>
          <a:noFill/>
        </p:spPr>
        <p:txBody>
          <a:bodyPr wrap="none" rtlCol="0">
            <a:spAutoFit/>
          </a:bodyPr>
          <a:lstStyle/>
          <a:p>
            <a:pPr defTabSz="457189">
              <a:defRPr/>
            </a:pPr>
            <a:r>
              <a:rPr lang="es-MX" sz="3733" dirty="0">
                <a:solidFill>
                  <a:prstClr val="black"/>
                </a:solidFill>
                <a:latin typeface="212 Queenie Sans" panose="02000500000000000000" pitchFamily="2" charset="0"/>
              </a:rPr>
              <a:t>Evaluación Continua</a:t>
            </a:r>
          </a:p>
        </p:txBody>
      </p:sp>
      <p:graphicFrame>
        <p:nvGraphicFramePr>
          <p:cNvPr id="8" name="Tabla 7">
            <a:extLst>
              <a:ext uri="{FF2B5EF4-FFF2-40B4-BE49-F238E27FC236}">
                <a16:creationId xmlns:a16="http://schemas.microsoft.com/office/drawing/2014/main" id="{8E869732-CB15-4F35-B126-EB368593F5B7}"/>
              </a:ext>
            </a:extLst>
          </p:cNvPr>
          <p:cNvGraphicFramePr>
            <a:graphicFrameLocks noGrp="1"/>
          </p:cNvGraphicFramePr>
          <p:nvPr/>
        </p:nvGraphicFramePr>
        <p:xfrm>
          <a:off x="1022089" y="2204864"/>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que alimentos le hacen daño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Clasifica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9" name="Tabla 8">
            <a:extLst>
              <a:ext uri="{FF2B5EF4-FFF2-40B4-BE49-F238E27FC236}">
                <a16:creationId xmlns:a16="http://schemas.microsoft.com/office/drawing/2014/main" id="{EAFA39B0-2054-413A-9B79-8B95659E1CA1}"/>
              </a:ext>
            </a:extLst>
          </p:cNvPr>
          <p:cNvGraphicFramePr>
            <a:graphicFrameLocks noGrp="1"/>
          </p:cNvGraphicFramePr>
          <p:nvPr>
            <p:extLst>
              <p:ext uri="{D42A27DB-BD31-4B8C-83A1-F6EECF244321}">
                <p14:modId xmlns:p14="http://schemas.microsoft.com/office/powerpoint/2010/main" val="2824646757"/>
              </p:ext>
            </p:extLst>
          </p:nvPr>
        </p:nvGraphicFramePr>
        <p:xfrm>
          <a:off x="1010057" y="3140970"/>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Clasifica los alimentos del plato del buen comer se le dificulta mencionar los nombres de cada categoría, menciona los alimentos que le hacen daño y que enfermedades pueden causarle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0" name="Tabla 9">
            <a:extLst>
              <a:ext uri="{FF2B5EF4-FFF2-40B4-BE49-F238E27FC236}">
                <a16:creationId xmlns:a16="http://schemas.microsoft.com/office/drawing/2014/main" id="{B6CED156-5712-4FC0-85FC-7F10B52E0BCA}"/>
              </a:ext>
            </a:extLst>
          </p:cNvPr>
          <p:cNvGraphicFramePr>
            <a:graphicFrameLocks noGrp="1"/>
          </p:cNvGraphicFramePr>
          <p:nvPr/>
        </p:nvGraphicFramePr>
        <p:xfrm>
          <a:off x="675926" y="1174944"/>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desarrollo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effectLst/>
                          <a:latin typeface="Arial" panose="020B0604020202020204" pitchFamily="34" charset="0"/>
                          <a:ea typeface="Calibri" panose="020F0502020204030204" pitchFamily="34" charset="0"/>
                          <a:cs typeface="Arial" panose="020B0604020202020204" pitchFamily="34" charset="0"/>
                        </a:rPr>
                        <a:t>Exploracion del mundo natural y social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1</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b="0">
                          <a:effectLst/>
                          <a:latin typeface="Arial" panose="020B0604020202020204" pitchFamily="34" charset="0"/>
                          <a:ea typeface="Calibri" panose="020F0502020204030204" pitchFamily="34" charset="0"/>
                          <a:cs typeface="Arial" panose="020B0604020202020204" pitchFamily="34" charset="0"/>
                        </a:rPr>
                        <a:t>Mundo natural</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 </a:t>
                      </a:r>
                      <a:r>
                        <a:rPr lang="es-MX" sz="1200" b="0">
                          <a:effectLst/>
                          <a:latin typeface="Arial" panose="020B0604020202020204" pitchFamily="34" charset="0"/>
                          <a:ea typeface="Calibri" panose="020F0502020204030204" pitchFamily="34" charset="0"/>
                          <a:cs typeface="Arial" panose="020B0604020202020204" pitchFamily="34" charset="0"/>
                        </a:rPr>
                        <a:t>Cuidado</a:t>
                      </a:r>
                      <a:r>
                        <a:rPr lang="es-MX" sz="1200" b="1">
                          <a:effectLst/>
                          <a:latin typeface="Arial" panose="020B0604020202020204" pitchFamily="34" charset="0"/>
                          <a:ea typeface="Calibri" panose="020F0502020204030204" pitchFamily="34" charset="0"/>
                          <a:cs typeface="Arial" panose="020B0604020202020204" pitchFamily="34" charset="0"/>
                        </a:rPr>
                        <a:t> de la salud</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esperado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latin typeface="Century Gothic" pitchFamily="34" charset="0"/>
                        </a:rPr>
                        <a:t>Reconoce la importancia de una alimentación correcta y los beneficios que aporta al cuidado de la salud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graphicFrame>
        <p:nvGraphicFramePr>
          <p:cNvPr id="11" name="Tabla 10">
            <a:extLst>
              <a:ext uri="{FF2B5EF4-FFF2-40B4-BE49-F238E27FC236}">
                <a16:creationId xmlns:a16="http://schemas.microsoft.com/office/drawing/2014/main" id="{2D5CFA17-EB42-4D89-999F-852E328AA63B}"/>
              </a:ext>
            </a:extLst>
          </p:cNvPr>
          <p:cNvGraphicFramePr>
            <a:graphicFrameLocks noGrp="1"/>
          </p:cNvGraphicFramePr>
          <p:nvPr/>
        </p:nvGraphicFramePr>
        <p:xfrm>
          <a:off x="1158207" y="4581128"/>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las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como se siente</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acciones que le causan las diferentes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12" name="Tabla 11">
            <a:extLst>
              <a:ext uri="{FF2B5EF4-FFF2-40B4-BE49-F238E27FC236}">
                <a16:creationId xmlns:a16="http://schemas.microsoft.com/office/drawing/2014/main" id="{238A86A0-00A3-431C-AD1A-2FE45432E5A5}"/>
              </a:ext>
            </a:extLst>
          </p:cNvPr>
          <p:cNvGraphicFramePr>
            <a:graphicFrameLocks noGrp="1"/>
          </p:cNvGraphicFramePr>
          <p:nvPr>
            <p:extLst>
              <p:ext uri="{D42A27DB-BD31-4B8C-83A1-F6EECF244321}">
                <p14:modId xmlns:p14="http://schemas.microsoft.com/office/powerpoint/2010/main" val="604900677"/>
              </p:ext>
            </p:extLst>
          </p:nvPr>
        </p:nvGraphicFramePr>
        <p:xfrm>
          <a:off x="1146175" y="5517234"/>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Reconoce las emociones que se le presentaron, menciona como se siente y menciona acciones que las emociones le causan.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3" name="Tabla 12">
            <a:extLst>
              <a:ext uri="{FF2B5EF4-FFF2-40B4-BE49-F238E27FC236}">
                <a16:creationId xmlns:a16="http://schemas.microsoft.com/office/drawing/2014/main" id="{3CB1BD92-B609-4404-8237-25EB69912352}"/>
              </a:ext>
            </a:extLst>
          </p:cNvPr>
          <p:cNvGraphicFramePr>
            <a:graphicFrameLocks noGrp="1"/>
          </p:cNvGraphicFramePr>
          <p:nvPr/>
        </p:nvGraphicFramePr>
        <p:xfrm>
          <a:off x="618126" y="3573016"/>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a:t>
                      </a:r>
                      <a:r>
                        <a:rPr lang="es-MX" sz="1200" b="1">
                          <a:effectLst/>
                          <a:latin typeface="Arial" panose="020B0604020202020204" pitchFamily="34" charset="0"/>
                          <a:ea typeface="Calibri" panose="020F0502020204030204" pitchFamily="34" charset="0"/>
                          <a:cs typeface="Arial" panose="020B0604020202020204" pitchFamily="34" charset="0"/>
                        </a:rPr>
                        <a:t>desarrollo: Educacion socioemocional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a:t>
                      </a:r>
                      <a:r>
                        <a:rPr lang="es-MX" sz="1200" b="1">
                          <a:effectLst/>
                          <a:latin typeface="Arial" panose="020B0604020202020204" pitchFamily="34" charset="0"/>
                          <a:ea typeface="Calibri" panose="020F0502020204030204" pitchFamily="34" charset="0"/>
                          <a:cs typeface="Arial" panose="020B0604020202020204" pitchFamily="34" charset="0"/>
                        </a:rPr>
                        <a:t>1:</a:t>
                      </a:r>
                      <a:r>
                        <a:rPr lang="es-MX" sz="1200" b="0">
                          <a:effectLst/>
                          <a:latin typeface="Arial" panose="020B0604020202020204" pitchFamily="34" charset="0"/>
                          <a:ea typeface="Calibri" panose="020F0502020204030204" pitchFamily="34" charset="0"/>
                          <a:cs typeface="Arial" panose="020B0604020202020204" pitchFamily="34" charset="0"/>
                        </a:rPr>
                        <a:t>Autorregulacion</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a:t>
                      </a:r>
                      <a:r>
                        <a:rPr lang="es-MX" sz="1200" b="0">
                          <a:effectLst/>
                          <a:latin typeface="Arial" panose="020B0604020202020204" pitchFamily="34" charset="0"/>
                          <a:ea typeface="Calibri" panose="020F0502020204030204" pitchFamily="34" charset="0"/>
                          <a:cs typeface="Arial" panose="020B0604020202020204" pitchFamily="34" charset="0"/>
                        </a:rPr>
                        <a:t>Expresion de las emociones </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a:t>
                      </a:r>
                      <a:r>
                        <a:rPr lang="es-MX" sz="1200" b="1">
                          <a:effectLst/>
                          <a:latin typeface="Arial" panose="020B0604020202020204" pitchFamily="34" charset="0"/>
                          <a:ea typeface="Calibri" panose="020F0502020204030204" pitchFamily="34" charset="0"/>
                          <a:cs typeface="Arial" panose="020B0604020202020204" pitchFamily="34" charset="0"/>
                        </a:rPr>
                        <a:t>esperado: </a:t>
                      </a:r>
                      <a:r>
                        <a:rPr lang="es-MX" sz="1200" b="0">
                          <a:effectLst/>
                          <a:latin typeface="Arial" panose="020B0604020202020204" pitchFamily="34" charset="0"/>
                          <a:ea typeface="Calibri" panose="020F0502020204030204" pitchFamily="34" charset="0"/>
                          <a:cs typeface="Arial" panose="020B0604020202020204" pitchFamily="34" charset="0"/>
                        </a:rPr>
                        <a:t>Reconoce y nombra situaciones que le generan alegría, seguridad, tristeza, miedo o enojo, y expresa lo que siente</a:t>
                      </a:r>
                      <a:endParaRPr lang="es-MX" sz="1200" b="0">
                        <a:latin typeface="Century Gothic"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spTree>
    <p:extLst>
      <p:ext uri="{BB962C8B-B14F-4D97-AF65-F5344CB8AC3E}">
        <p14:creationId xmlns:p14="http://schemas.microsoft.com/office/powerpoint/2010/main" val="285632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5197AF5-4911-4A39-8CCD-FF9DC98F1E22}"/>
              </a:ext>
            </a:extLst>
          </p:cNvPr>
          <p:cNvPicPr>
            <a:picLocks noChangeAspect="1"/>
          </p:cNvPicPr>
          <p:nvPr/>
        </p:nvPicPr>
        <p:blipFill>
          <a:blip r:embed="rId2">
            <a:alphaModFix amt="28000"/>
          </a:blip>
          <a:stretch>
            <a:fillRect/>
          </a:stretch>
        </p:blipFill>
        <p:spPr>
          <a:xfrm>
            <a:off x="0" y="9144"/>
            <a:ext cx="9144000" cy="6839712"/>
          </a:xfrm>
          <a:prstGeom prst="rect">
            <a:avLst/>
          </a:prstGeom>
        </p:spPr>
      </p:pic>
      <p:sp>
        <p:nvSpPr>
          <p:cNvPr id="4" name="Rectángulo 3">
            <a:extLst>
              <a:ext uri="{FF2B5EF4-FFF2-40B4-BE49-F238E27FC236}">
                <a16:creationId xmlns:a16="http://schemas.microsoft.com/office/drawing/2014/main" id="{C631C60B-716F-4526-BE1E-8FED0B45BC7C}"/>
              </a:ext>
            </a:extLst>
          </p:cNvPr>
          <p:cNvSpPr/>
          <p:nvPr/>
        </p:nvSpPr>
        <p:spPr>
          <a:xfrm>
            <a:off x="627798" y="666787"/>
            <a:ext cx="8962189" cy="607539"/>
          </a:xfrm>
          <a:prstGeom prst="rect">
            <a:avLst/>
          </a:prstGeom>
        </p:spPr>
        <p:txBody>
          <a:bodyPr wrap="square">
            <a:spAutoFit/>
          </a:bodyPr>
          <a:lstStyle/>
          <a:p>
            <a:pPr algn="just" defTabSz="457189">
              <a:lnSpc>
                <a:spcPct val="107000"/>
              </a:lnSpc>
              <a:defRPr/>
            </a:pP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Alumno:</a:t>
            </a:r>
            <a:r>
              <a:rPr lang="es-MX" sz="1600">
                <a:latin typeface="Calibri" panose="020F0502020204030204" pitchFamily="34" charset="0"/>
                <a:ea typeface="Calibri" panose="020F0502020204030204" pitchFamily="34" charset="0"/>
                <a:cs typeface="Times New Roman" panose="02020603050405020304" pitchFamily="18" charset="0"/>
              </a:rPr>
              <a:t> Ignacio David González Orozco</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Fecha: </a:t>
            </a:r>
            <a:r>
              <a:rPr lang="es-MX" sz="1600">
                <a:solidFill>
                  <a:prstClr val="black"/>
                </a:solidFill>
                <a:latin typeface="Calibri" panose="020F0502020204030204" pitchFamily="34" charset="0"/>
                <a:ea typeface="Calibri" panose="020F0502020204030204" pitchFamily="34" charset="0"/>
                <a:cs typeface="Times New Roman" panose="02020603050405020304" pitchFamily="18" charset="0"/>
              </a:rPr>
              <a:t>Semana 18 al 22 </a:t>
            </a: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enero 2021</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189">
              <a:lnSpc>
                <a:spcPct val="107000"/>
              </a:lnSpc>
              <a:defRPr/>
            </a:pPr>
            <a:r>
              <a:rPr lang="es-MX"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s-MX" sz="14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B951D1F-73BB-4031-A9FB-B4BE4B726119}"/>
              </a:ext>
            </a:extLst>
          </p:cNvPr>
          <p:cNvSpPr txBox="1"/>
          <p:nvPr/>
        </p:nvSpPr>
        <p:spPr>
          <a:xfrm>
            <a:off x="2588127" y="0"/>
            <a:ext cx="3179075" cy="666786"/>
          </a:xfrm>
          <a:prstGeom prst="rect">
            <a:avLst/>
          </a:prstGeom>
          <a:noFill/>
        </p:spPr>
        <p:txBody>
          <a:bodyPr wrap="none" rtlCol="0">
            <a:spAutoFit/>
          </a:bodyPr>
          <a:lstStyle/>
          <a:p>
            <a:pPr defTabSz="457189">
              <a:defRPr/>
            </a:pPr>
            <a:r>
              <a:rPr lang="es-MX" sz="3733" dirty="0">
                <a:solidFill>
                  <a:prstClr val="black"/>
                </a:solidFill>
                <a:latin typeface="212 Queenie Sans" panose="02000500000000000000" pitchFamily="2" charset="0"/>
              </a:rPr>
              <a:t>Evaluación Continua</a:t>
            </a:r>
          </a:p>
        </p:txBody>
      </p:sp>
      <p:graphicFrame>
        <p:nvGraphicFramePr>
          <p:cNvPr id="8" name="Tabla 7">
            <a:extLst>
              <a:ext uri="{FF2B5EF4-FFF2-40B4-BE49-F238E27FC236}">
                <a16:creationId xmlns:a16="http://schemas.microsoft.com/office/drawing/2014/main" id="{8E869732-CB15-4F35-B126-EB368593F5B7}"/>
              </a:ext>
            </a:extLst>
          </p:cNvPr>
          <p:cNvGraphicFramePr>
            <a:graphicFrameLocks noGrp="1"/>
          </p:cNvGraphicFramePr>
          <p:nvPr/>
        </p:nvGraphicFramePr>
        <p:xfrm>
          <a:off x="1022089" y="2204864"/>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que alimentos le hacen daño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Clasifica los alimentos del plato del buen comer</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9" name="Tabla 8">
            <a:extLst>
              <a:ext uri="{FF2B5EF4-FFF2-40B4-BE49-F238E27FC236}">
                <a16:creationId xmlns:a16="http://schemas.microsoft.com/office/drawing/2014/main" id="{EAFA39B0-2054-413A-9B79-8B95659E1CA1}"/>
              </a:ext>
            </a:extLst>
          </p:cNvPr>
          <p:cNvGraphicFramePr>
            <a:graphicFrameLocks noGrp="1"/>
          </p:cNvGraphicFramePr>
          <p:nvPr>
            <p:extLst>
              <p:ext uri="{D42A27DB-BD31-4B8C-83A1-F6EECF244321}">
                <p14:modId xmlns:p14="http://schemas.microsoft.com/office/powerpoint/2010/main" val="2578201212"/>
              </p:ext>
            </p:extLst>
          </p:nvPr>
        </p:nvGraphicFramePr>
        <p:xfrm>
          <a:off x="1010057" y="3140970"/>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Reconoce algunos alimentos del plato del buen comer pero se le dificulta clasificarlos, menciona alimentos que le causan alguna enfermedad.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0" name="Tabla 9">
            <a:extLst>
              <a:ext uri="{FF2B5EF4-FFF2-40B4-BE49-F238E27FC236}">
                <a16:creationId xmlns:a16="http://schemas.microsoft.com/office/drawing/2014/main" id="{B6CED156-5712-4FC0-85FC-7F10B52E0BCA}"/>
              </a:ext>
            </a:extLst>
          </p:cNvPr>
          <p:cNvGraphicFramePr>
            <a:graphicFrameLocks noGrp="1"/>
          </p:cNvGraphicFramePr>
          <p:nvPr/>
        </p:nvGraphicFramePr>
        <p:xfrm>
          <a:off x="675926" y="1174944"/>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desarrollo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effectLst/>
                          <a:latin typeface="Arial" panose="020B0604020202020204" pitchFamily="34" charset="0"/>
                          <a:ea typeface="Calibri" panose="020F0502020204030204" pitchFamily="34" charset="0"/>
                          <a:cs typeface="Arial" panose="020B0604020202020204" pitchFamily="34" charset="0"/>
                        </a:rPr>
                        <a:t>Exploracion del mundo natural y social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1</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b="0">
                          <a:effectLst/>
                          <a:latin typeface="Arial" panose="020B0604020202020204" pitchFamily="34" charset="0"/>
                          <a:ea typeface="Calibri" panose="020F0502020204030204" pitchFamily="34" charset="0"/>
                          <a:cs typeface="Arial" panose="020B0604020202020204" pitchFamily="34" charset="0"/>
                        </a:rPr>
                        <a:t>Mundo natural</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 </a:t>
                      </a:r>
                      <a:r>
                        <a:rPr lang="es-MX" sz="1200" b="0">
                          <a:effectLst/>
                          <a:latin typeface="Arial" panose="020B0604020202020204" pitchFamily="34" charset="0"/>
                          <a:ea typeface="Calibri" panose="020F0502020204030204" pitchFamily="34" charset="0"/>
                          <a:cs typeface="Arial" panose="020B0604020202020204" pitchFamily="34" charset="0"/>
                        </a:rPr>
                        <a:t>Cuidado</a:t>
                      </a:r>
                      <a:r>
                        <a:rPr lang="es-MX" sz="1200" b="1">
                          <a:effectLst/>
                          <a:latin typeface="Arial" panose="020B0604020202020204" pitchFamily="34" charset="0"/>
                          <a:ea typeface="Calibri" panose="020F0502020204030204" pitchFamily="34" charset="0"/>
                          <a:cs typeface="Arial" panose="020B0604020202020204" pitchFamily="34" charset="0"/>
                        </a:rPr>
                        <a:t> de la salud</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esperado</a:t>
                      </a:r>
                      <a:r>
                        <a:rPr lang="es-MX" sz="1200" b="1">
                          <a:effectLst/>
                          <a:latin typeface="Arial" panose="020B0604020202020204" pitchFamily="34" charset="0"/>
                          <a:ea typeface="Calibri" panose="020F0502020204030204" pitchFamily="34" charset="0"/>
                          <a:cs typeface="Arial" panose="020B0604020202020204" pitchFamily="34" charset="0"/>
                        </a:rPr>
                        <a:t>: </a:t>
                      </a:r>
                      <a:r>
                        <a:rPr lang="es-MX" sz="1200">
                          <a:latin typeface="Century Gothic" pitchFamily="34" charset="0"/>
                        </a:rPr>
                        <a:t>Reconoce la importancia de una alimentación correcta y los beneficios que aporta al cuidado de la salud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graphicFrame>
        <p:nvGraphicFramePr>
          <p:cNvPr id="11" name="Tabla 10">
            <a:extLst>
              <a:ext uri="{FF2B5EF4-FFF2-40B4-BE49-F238E27FC236}">
                <a16:creationId xmlns:a16="http://schemas.microsoft.com/office/drawing/2014/main" id="{2D5CFA17-EB42-4D89-999F-852E328AA63B}"/>
              </a:ext>
            </a:extLst>
          </p:cNvPr>
          <p:cNvGraphicFramePr>
            <a:graphicFrameLocks noGrp="1"/>
          </p:cNvGraphicFramePr>
          <p:nvPr/>
        </p:nvGraphicFramePr>
        <p:xfrm>
          <a:off x="1158207" y="4581128"/>
          <a:ext cx="6851651" cy="934976"/>
        </p:xfrm>
        <a:graphic>
          <a:graphicData uri="http://schemas.openxmlformats.org/drawingml/2006/table">
            <a:tbl>
              <a:tblPr firstRow="1" firstCol="1" bandRow="1"/>
              <a:tblGrid>
                <a:gridCol w="6851651">
                  <a:extLst>
                    <a:ext uri="{9D8B030D-6E8A-4147-A177-3AD203B41FA5}">
                      <a16:colId xmlns:a16="http://schemas.microsoft.com/office/drawing/2014/main" val="1783798897"/>
                    </a:ext>
                  </a:extLst>
                </a:gridCol>
              </a:tblGrid>
              <a:tr h="228600">
                <a:tc>
                  <a:txBody>
                    <a:bodyPr/>
                    <a:lstStyle/>
                    <a:p>
                      <a:pPr algn="just">
                        <a:lnSpc>
                          <a:spcPct val="107000"/>
                        </a:lnSpc>
                        <a:spcAft>
                          <a:spcPts val="0"/>
                        </a:spcAft>
                      </a:pPr>
                      <a:r>
                        <a:rPr lang="es-MX" sz="1500" dirty="0">
                          <a:effectLst/>
                          <a:latin typeface="Calibri" panose="020F0502020204030204" pitchFamily="34" charset="0"/>
                          <a:ea typeface="Calibri" panose="020F0502020204030204" pitchFamily="34" charset="0"/>
                          <a:cs typeface="Times New Roman" panose="02020603050405020304" pitchFamily="18" charset="0"/>
                        </a:rPr>
                        <a:t>Indicadores: (se redactan en base al aprendizaje esperado)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3155"/>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Reconoce las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208"/>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como se siente</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531"/>
                  </a:ext>
                </a:extLst>
              </a:tr>
              <a:tr h="228600">
                <a:tc>
                  <a:txBody>
                    <a:bodyPr/>
                    <a:lstStyle/>
                    <a:p>
                      <a:pPr marL="342900" lvl="0" indent="-342900" algn="just">
                        <a:lnSpc>
                          <a:spcPct val="107000"/>
                        </a:lnSpc>
                        <a:spcAft>
                          <a:spcPts val="0"/>
                        </a:spcAft>
                        <a:buFont typeface="Symbol" panose="05050102010706020507" pitchFamily="18" charset="2"/>
                        <a:buChar char=""/>
                      </a:pPr>
                      <a:r>
                        <a:rPr lang="es-MX" sz="1500">
                          <a:effectLst/>
                          <a:latin typeface="Calibri" panose="020F0502020204030204" pitchFamily="34" charset="0"/>
                          <a:ea typeface="Calibri" panose="020F0502020204030204" pitchFamily="34" charset="0"/>
                          <a:cs typeface="Times New Roman" panose="02020603050405020304" pitchFamily="18" charset="0"/>
                        </a:rPr>
                        <a:t> Menciona acciones que le causan las diferentes emociones </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18729"/>
                  </a:ext>
                </a:extLst>
              </a:tr>
            </a:tbl>
          </a:graphicData>
        </a:graphic>
      </p:graphicFrame>
      <p:graphicFrame>
        <p:nvGraphicFramePr>
          <p:cNvPr id="12" name="Tabla 11">
            <a:extLst>
              <a:ext uri="{FF2B5EF4-FFF2-40B4-BE49-F238E27FC236}">
                <a16:creationId xmlns:a16="http://schemas.microsoft.com/office/drawing/2014/main" id="{238A86A0-00A3-431C-AD1A-2FE45432E5A5}"/>
              </a:ext>
            </a:extLst>
          </p:cNvPr>
          <p:cNvGraphicFramePr>
            <a:graphicFrameLocks noGrp="1"/>
          </p:cNvGraphicFramePr>
          <p:nvPr>
            <p:extLst>
              <p:ext uri="{D42A27DB-BD31-4B8C-83A1-F6EECF244321}">
                <p14:modId xmlns:p14="http://schemas.microsoft.com/office/powerpoint/2010/main" val="4061152314"/>
              </p:ext>
            </p:extLst>
          </p:nvPr>
        </p:nvGraphicFramePr>
        <p:xfrm>
          <a:off x="1146175" y="5517234"/>
          <a:ext cx="6851651" cy="382778"/>
        </p:xfrm>
        <a:graphic>
          <a:graphicData uri="http://schemas.openxmlformats.org/drawingml/2006/table">
            <a:tbl>
              <a:tblPr firstRow="1" firstCol="1" bandRow="1"/>
              <a:tblGrid>
                <a:gridCol w="6851651">
                  <a:extLst>
                    <a:ext uri="{9D8B030D-6E8A-4147-A177-3AD203B41FA5}">
                      <a16:colId xmlns:a16="http://schemas.microsoft.com/office/drawing/2014/main" val="3340129167"/>
                    </a:ext>
                  </a:extLst>
                </a:gridCol>
              </a:tblGrid>
              <a:tr h="187071">
                <a:tc>
                  <a:txBody>
                    <a:bodyPr/>
                    <a:lstStyle/>
                    <a:p>
                      <a:pPr algn="just">
                        <a:lnSpc>
                          <a:spcPct val="107000"/>
                        </a:lnSpc>
                        <a:spcAft>
                          <a:spcPts val="0"/>
                        </a:spcAft>
                      </a:pPr>
                      <a:r>
                        <a:rPr lang="es-MX" sz="1200">
                          <a:effectLst/>
                          <a:latin typeface="Calibri" panose="020F0502020204030204" pitchFamily="34" charset="0"/>
                          <a:ea typeface="Calibri" panose="020F0502020204030204" pitchFamily="34" charset="0"/>
                          <a:cs typeface="Times New Roman" panose="02020603050405020304" pitchFamily="18" charset="0"/>
                        </a:rPr>
                        <a:t>Reconoce las emociones y menciona como se siente, menciona acciones que le causan dos de las diferentes emociones.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91348"/>
                  </a:ext>
                </a:extLst>
              </a:tr>
            </a:tbl>
          </a:graphicData>
        </a:graphic>
      </p:graphicFrame>
      <p:graphicFrame>
        <p:nvGraphicFramePr>
          <p:cNvPr id="13" name="Tabla 12">
            <a:extLst>
              <a:ext uri="{FF2B5EF4-FFF2-40B4-BE49-F238E27FC236}">
                <a16:creationId xmlns:a16="http://schemas.microsoft.com/office/drawing/2014/main" id="{3CB1BD92-B609-4404-8237-25EB69912352}"/>
              </a:ext>
            </a:extLst>
          </p:cNvPr>
          <p:cNvGraphicFramePr>
            <a:graphicFrameLocks noGrp="1"/>
          </p:cNvGraphicFramePr>
          <p:nvPr/>
        </p:nvGraphicFramePr>
        <p:xfrm>
          <a:off x="618126" y="3573016"/>
          <a:ext cx="7519916" cy="999266"/>
        </p:xfrm>
        <a:graphic>
          <a:graphicData uri="http://schemas.openxmlformats.org/drawingml/2006/table">
            <a:tbl>
              <a:tblPr firstRow="1" firstCol="1" bandRow="1"/>
              <a:tblGrid>
                <a:gridCol w="3513889">
                  <a:extLst>
                    <a:ext uri="{9D8B030D-6E8A-4147-A177-3AD203B41FA5}">
                      <a16:colId xmlns:a16="http://schemas.microsoft.com/office/drawing/2014/main" val="764249512"/>
                    </a:ext>
                  </a:extLst>
                </a:gridCol>
                <a:gridCol w="4006027">
                  <a:extLst>
                    <a:ext uri="{9D8B030D-6E8A-4147-A177-3AD203B41FA5}">
                      <a16:colId xmlns:a16="http://schemas.microsoft.com/office/drawing/2014/main" val="4012577842"/>
                    </a:ext>
                  </a:extLst>
                </a:gridCol>
              </a:tblGrid>
              <a:tr h="31675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Campo formativo/área de </a:t>
                      </a:r>
                      <a:r>
                        <a:rPr lang="es-MX" sz="1200" b="1">
                          <a:effectLst/>
                          <a:latin typeface="Arial" panose="020B0604020202020204" pitchFamily="34" charset="0"/>
                          <a:ea typeface="Calibri" panose="020F0502020204030204" pitchFamily="34" charset="0"/>
                          <a:cs typeface="Arial" panose="020B0604020202020204" pitchFamily="34" charset="0"/>
                        </a:rPr>
                        <a:t>desarrollo: Educacion socioemocional</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1842305478"/>
                  </a:ext>
                </a:extLst>
              </a:tr>
              <a:tr h="316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dirty="0">
                          <a:effectLst/>
                          <a:latin typeface="Arial" panose="020B0604020202020204" pitchFamily="34" charset="0"/>
                          <a:ea typeface="Calibri" panose="020F0502020204030204" pitchFamily="34" charset="0"/>
                          <a:cs typeface="Arial" panose="020B0604020202020204" pitchFamily="34" charset="0"/>
                        </a:rPr>
                        <a:t>Organizador curricular </a:t>
                      </a:r>
                      <a:r>
                        <a:rPr lang="es-MX" sz="1200" b="1">
                          <a:effectLst/>
                          <a:latin typeface="Arial" panose="020B0604020202020204" pitchFamily="34" charset="0"/>
                          <a:ea typeface="Calibri" panose="020F0502020204030204" pitchFamily="34" charset="0"/>
                          <a:cs typeface="Arial" panose="020B0604020202020204" pitchFamily="34" charset="0"/>
                        </a:rPr>
                        <a:t>1:</a:t>
                      </a:r>
                      <a:r>
                        <a:rPr lang="es-MX" sz="1200" b="0">
                          <a:effectLst/>
                          <a:latin typeface="Arial" panose="020B0604020202020204" pitchFamily="34" charset="0"/>
                          <a:ea typeface="Calibri" panose="020F0502020204030204" pitchFamily="34" charset="0"/>
                          <a:cs typeface="Arial" panose="020B0604020202020204" pitchFamily="34" charset="0"/>
                        </a:rPr>
                        <a:t>Autorregulacion</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07000"/>
                        </a:lnSpc>
                        <a:spcAft>
                          <a:spcPts val="0"/>
                        </a:spcAft>
                      </a:pPr>
                      <a:r>
                        <a:rPr lang="es-MX" sz="1200" b="1">
                          <a:effectLst/>
                          <a:latin typeface="Arial" panose="020B0604020202020204" pitchFamily="34" charset="0"/>
                          <a:ea typeface="Calibri" panose="020F0502020204030204" pitchFamily="34" charset="0"/>
                          <a:cs typeface="Arial" panose="020B0604020202020204" pitchFamily="34" charset="0"/>
                        </a:rPr>
                        <a:t>Organizador curricular 2:</a:t>
                      </a:r>
                      <a:r>
                        <a:rPr lang="es-MX" sz="1200" b="0">
                          <a:effectLst/>
                          <a:latin typeface="Arial" panose="020B0604020202020204" pitchFamily="34" charset="0"/>
                          <a:ea typeface="Calibri" panose="020F0502020204030204" pitchFamily="34" charset="0"/>
                          <a:cs typeface="Arial" panose="020B0604020202020204" pitchFamily="34" charset="0"/>
                        </a:rPr>
                        <a:t>Expresion de las emociones </a:t>
                      </a:r>
                      <a:endParaRPr lang="es-MX"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11267"/>
                  </a:ext>
                </a:extLst>
              </a:tr>
              <a:tr h="36576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es-MX" sz="1200" b="1" dirty="0">
                          <a:effectLst/>
                          <a:latin typeface="Arial" panose="020B0604020202020204" pitchFamily="34" charset="0"/>
                          <a:ea typeface="Calibri" panose="020F0502020204030204" pitchFamily="34" charset="0"/>
                          <a:cs typeface="Arial" panose="020B0604020202020204" pitchFamily="34" charset="0"/>
                        </a:rPr>
                        <a:t>Aprendizaje </a:t>
                      </a:r>
                      <a:r>
                        <a:rPr lang="es-MX" sz="1200" b="1">
                          <a:effectLst/>
                          <a:latin typeface="Arial" panose="020B0604020202020204" pitchFamily="34" charset="0"/>
                          <a:ea typeface="Calibri" panose="020F0502020204030204" pitchFamily="34" charset="0"/>
                          <a:cs typeface="Arial" panose="020B0604020202020204" pitchFamily="34" charset="0"/>
                        </a:rPr>
                        <a:t>esperado: </a:t>
                      </a:r>
                      <a:r>
                        <a:rPr lang="es-MX" sz="1200" b="0">
                          <a:effectLst/>
                          <a:latin typeface="Arial" panose="020B0604020202020204" pitchFamily="34" charset="0"/>
                          <a:ea typeface="Calibri" panose="020F0502020204030204" pitchFamily="34" charset="0"/>
                          <a:cs typeface="Arial" panose="020B0604020202020204" pitchFamily="34" charset="0"/>
                        </a:rPr>
                        <a:t>Reconoce y nombra situaciones que le generan alegría, seguridad, tristeza, miedo o enojo, y expresa lo que siente</a:t>
                      </a:r>
                      <a:endParaRPr lang="es-MX" sz="1200" b="0">
                        <a:latin typeface="Century Gothic"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extLst>
                  <a:ext uri="{0D108BD9-81ED-4DB2-BD59-A6C34878D82A}">
                    <a16:rowId xmlns:a16="http://schemas.microsoft.com/office/drawing/2014/main" val="265633075"/>
                  </a:ext>
                </a:extLst>
              </a:tr>
            </a:tbl>
          </a:graphicData>
        </a:graphic>
      </p:graphicFrame>
    </p:spTree>
    <p:extLst>
      <p:ext uri="{BB962C8B-B14F-4D97-AF65-F5344CB8AC3E}">
        <p14:creationId xmlns:p14="http://schemas.microsoft.com/office/powerpoint/2010/main" val="60980056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1610</Words>
  <Application>Microsoft Office PowerPoint</Application>
  <PresentationFormat>Carta (216 x 279 mm)</PresentationFormat>
  <Paragraphs>148</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212 Queenie Sans</vt:lpstr>
      <vt:lpstr>Arial</vt:lpstr>
      <vt:lpstr>Calibri</vt:lpstr>
      <vt:lpstr>Calibri Light</vt:lpstr>
      <vt:lpstr>Century Gothic</vt:lpstr>
      <vt:lpstr>KG A Little Swag</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Victoria Garcia</dc:creator>
  <cp:lastModifiedBy>Victoria Garcia</cp:lastModifiedBy>
  <cp:revision>10</cp:revision>
  <dcterms:created xsi:type="dcterms:W3CDTF">2021-01-24T23:23:03Z</dcterms:created>
  <dcterms:modified xsi:type="dcterms:W3CDTF">2021-01-25T02:27:10Z</dcterms:modified>
</cp:coreProperties>
</file>