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1" r:id="rId2"/>
    <p:sldId id="256" r:id="rId3"/>
    <p:sldId id="307" r:id="rId4"/>
    <p:sldId id="288" r:id="rId5"/>
    <p:sldId id="295" r:id="rId6"/>
    <p:sldId id="296" r:id="rId7"/>
    <p:sldId id="297" r:id="rId8"/>
    <p:sldId id="298" r:id="rId9"/>
    <p:sldId id="299" r:id="rId10"/>
    <p:sldId id="308" r:id="rId11"/>
    <p:sldId id="292" r:id="rId12"/>
    <p:sldId id="302" r:id="rId13"/>
    <p:sldId id="303" r:id="rId14"/>
    <p:sldId id="304" r:id="rId15"/>
    <p:sldId id="305" r:id="rId16"/>
    <p:sldId id="306" r:id="rId17"/>
    <p:sldId id="286" r:id="rId18"/>
  </p:sldIdLst>
  <p:sldSz cx="10080625"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F50"/>
    <a:srgbClr val="ED59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94660"/>
  </p:normalViewPr>
  <p:slideViewPr>
    <p:cSldViewPr snapToGrid="0">
      <p:cViewPr>
        <p:scale>
          <a:sx n="66" d="100"/>
          <a:sy n="66" d="100"/>
        </p:scale>
        <p:origin x="1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237197"/>
            <a:ext cx="8568531" cy="2631887"/>
          </a:xfrm>
        </p:spPr>
        <p:txBody>
          <a:bodyPr anchor="b"/>
          <a:lstStyle>
            <a:lvl1pPr algn="ctr">
              <a:defRPr sz="661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60078" y="3970580"/>
            <a:ext cx="7560469"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6B4F76C-FA02-4D6D-A29A-7F8888B1165B}" type="datetimeFigureOut">
              <a:rPr lang="es-MX" smtClean="0"/>
              <a:t>24/01/2021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E37DF57B-4C7A-47AC-832A-D5F16C8CFBFC}" type="slidenum">
              <a:rPr lang="es-MX" smtClean="0"/>
              <a:t>‹Nº›</a:t>
            </a:fld>
            <a:endParaRPr lang="es-MX" dirty="0"/>
          </a:p>
        </p:txBody>
      </p:sp>
    </p:spTree>
    <p:extLst>
      <p:ext uri="{BB962C8B-B14F-4D97-AF65-F5344CB8AC3E}">
        <p14:creationId xmlns:p14="http://schemas.microsoft.com/office/powerpoint/2010/main" val="151302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6B4F76C-FA02-4D6D-A29A-7F8888B1165B}" type="datetimeFigureOut">
              <a:rPr lang="es-MX" smtClean="0"/>
              <a:t>24/01/2021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E37DF57B-4C7A-47AC-832A-D5F16C8CFBFC}" type="slidenum">
              <a:rPr lang="es-MX" smtClean="0"/>
              <a:t>‹Nº›</a:t>
            </a:fld>
            <a:endParaRPr lang="es-MX" dirty="0"/>
          </a:p>
        </p:txBody>
      </p:sp>
    </p:spTree>
    <p:extLst>
      <p:ext uri="{BB962C8B-B14F-4D97-AF65-F5344CB8AC3E}">
        <p14:creationId xmlns:p14="http://schemas.microsoft.com/office/powerpoint/2010/main" val="428850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402483"/>
            <a:ext cx="2173635" cy="640647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93044" y="402483"/>
            <a:ext cx="6394896" cy="64064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6B4F76C-FA02-4D6D-A29A-7F8888B1165B}" type="datetimeFigureOut">
              <a:rPr lang="es-MX" smtClean="0"/>
              <a:t>24/01/2021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E37DF57B-4C7A-47AC-832A-D5F16C8CFBFC}" type="slidenum">
              <a:rPr lang="es-MX" smtClean="0"/>
              <a:t>‹Nº›</a:t>
            </a:fld>
            <a:endParaRPr lang="es-MX" dirty="0"/>
          </a:p>
        </p:txBody>
      </p:sp>
    </p:spTree>
    <p:extLst>
      <p:ext uri="{BB962C8B-B14F-4D97-AF65-F5344CB8AC3E}">
        <p14:creationId xmlns:p14="http://schemas.microsoft.com/office/powerpoint/2010/main" val="92421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6B4F76C-FA02-4D6D-A29A-7F8888B1165B}" type="datetimeFigureOut">
              <a:rPr lang="es-MX" smtClean="0"/>
              <a:t>24/01/2021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E37DF57B-4C7A-47AC-832A-D5F16C8CFBFC}" type="slidenum">
              <a:rPr lang="es-MX" smtClean="0"/>
              <a:t>‹Nº›</a:t>
            </a:fld>
            <a:endParaRPr lang="es-MX" dirty="0"/>
          </a:p>
        </p:txBody>
      </p:sp>
    </p:spTree>
    <p:extLst>
      <p:ext uri="{BB962C8B-B14F-4D97-AF65-F5344CB8AC3E}">
        <p14:creationId xmlns:p14="http://schemas.microsoft.com/office/powerpoint/2010/main" val="264856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7793" y="1884671"/>
            <a:ext cx="8694539" cy="3144614"/>
          </a:xfrm>
        </p:spPr>
        <p:txBody>
          <a:bodyPr anchor="b"/>
          <a:lstStyle>
            <a:lvl1pPr>
              <a:defRPr sz="661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7793" y="5059035"/>
            <a:ext cx="869453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6B4F76C-FA02-4D6D-A29A-7F8888B1165B}" type="datetimeFigureOut">
              <a:rPr lang="es-MX" smtClean="0"/>
              <a:t>24/01/2021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E37DF57B-4C7A-47AC-832A-D5F16C8CFBFC}" type="slidenum">
              <a:rPr lang="es-MX" smtClean="0"/>
              <a:t>‹Nº›</a:t>
            </a:fld>
            <a:endParaRPr lang="es-MX" dirty="0"/>
          </a:p>
        </p:txBody>
      </p:sp>
    </p:spTree>
    <p:extLst>
      <p:ext uri="{BB962C8B-B14F-4D97-AF65-F5344CB8AC3E}">
        <p14:creationId xmlns:p14="http://schemas.microsoft.com/office/powerpoint/2010/main" val="6881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93043" y="2012414"/>
            <a:ext cx="4284266" cy="479654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103316" y="2012414"/>
            <a:ext cx="4284266" cy="479654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6B4F76C-FA02-4D6D-A29A-7F8888B1165B}" type="datetimeFigureOut">
              <a:rPr lang="es-MX" smtClean="0"/>
              <a:t>24/01/2021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E37DF57B-4C7A-47AC-832A-D5F16C8CFBFC}" type="slidenum">
              <a:rPr lang="es-MX" smtClean="0"/>
              <a:t>‹Nº›</a:t>
            </a:fld>
            <a:endParaRPr lang="es-MX" dirty="0"/>
          </a:p>
        </p:txBody>
      </p:sp>
    </p:spTree>
    <p:extLst>
      <p:ext uri="{BB962C8B-B14F-4D97-AF65-F5344CB8AC3E}">
        <p14:creationId xmlns:p14="http://schemas.microsoft.com/office/powerpoint/2010/main" val="650483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4356" y="402484"/>
            <a:ext cx="8694539" cy="146118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4357" y="1853171"/>
            <a:ext cx="4264576"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s-ES"/>
              <a:t>Haga clic para modificar los estilos de texto del patrón</a:t>
            </a:r>
          </a:p>
        </p:txBody>
      </p:sp>
      <p:sp>
        <p:nvSpPr>
          <p:cNvPr id="4" name="Content Placeholder 3"/>
          <p:cNvSpPr>
            <a:spLocks noGrp="1"/>
          </p:cNvSpPr>
          <p:nvPr>
            <p:ph sz="half" idx="2"/>
          </p:nvPr>
        </p:nvSpPr>
        <p:spPr>
          <a:xfrm>
            <a:off x="694357" y="2761381"/>
            <a:ext cx="4264576" cy="40615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03317" y="1853171"/>
            <a:ext cx="4285579"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s-ES"/>
              <a:t>Haga clic para modificar los estilos de texto del patrón</a:t>
            </a:r>
          </a:p>
        </p:txBody>
      </p:sp>
      <p:sp>
        <p:nvSpPr>
          <p:cNvPr id="6" name="Content Placeholder 5"/>
          <p:cNvSpPr>
            <a:spLocks noGrp="1"/>
          </p:cNvSpPr>
          <p:nvPr>
            <p:ph sz="quarter" idx="4"/>
          </p:nvPr>
        </p:nvSpPr>
        <p:spPr>
          <a:xfrm>
            <a:off x="5103317" y="2761381"/>
            <a:ext cx="4285579" cy="40615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6B4F76C-FA02-4D6D-A29A-7F8888B1165B}" type="datetimeFigureOut">
              <a:rPr lang="es-MX" smtClean="0"/>
              <a:t>24/01/2021</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E37DF57B-4C7A-47AC-832A-D5F16C8CFBFC}" type="slidenum">
              <a:rPr lang="es-MX" smtClean="0"/>
              <a:t>‹Nº›</a:t>
            </a:fld>
            <a:endParaRPr lang="es-MX" dirty="0"/>
          </a:p>
        </p:txBody>
      </p:sp>
    </p:spTree>
    <p:extLst>
      <p:ext uri="{BB962C8B-B14F-4D97-AF65-F5344CB8AC3E}">
        <p14:creationId xmlns:p14="http://schemas.microsoft.com/office/powerpoint/2010/main" val="1146897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6B4F76C-FA02-4D6D-A29A-7F8888B1165B}" type="datetimeFigureOut">
              <a:rPr lang="es-MX" smtClean="0"/>
              <a:t>24/01/2021</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E37DF57B-4C7A-47AC-832A-D5F16C8CFBFC}" type="slidenum">
              <a:rPr lang="es-MX" smtClean="0"/>
              <a:t>‹Nº›</a:t>
            </a:fld>
            <a:endParaRPr lang="es-MX" dirty="0"/>
          </a:p>
        </p:txBody>
      </p:sp>
    </p:spTree>
    <p:extLst>
      <p:ext uri="{BB962C8B-B14F-4D97-AF65-F5344CB8AC3E}">
        <p14:creationId xmlns:p14="http://schemas.microsoft.com/office/powerpoint/2010/main" val="1090291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B4F76C-FA02-4D6D-A29A-7F8888B1165B}" type="datetimeFigureOut">
              <a:rPr lang="es-MX" smtClean="0"/>
              <a:t>24/01/2021</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E37DF57B-4C7A-47AC-832A-D5F16C8CFBFC}" type="slidenum">
              <a:rPr lang="es-MX" smtClean="0"/>
              <a:t>‹Nº›</a:t>
            </a:fld>
            <a:endParaRPr lang="es-MX" dirty="0"/>
          </a:p>
        </p:txBody>
      </p:sp>
    </p:spTree>
    <p:extLst>
      <p:ext uri="{BB962C8B-B14F-4D97-AF65-F5344CB8AC3E}">
        <p14:creationId xmlns:p14="http://schemas.microsoft.com/office/powerpoint/2010/main" val="76185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4356" y="503978"/>
            <a:ext cx="3251264" cy="1763924"/>
          </a:xfrm>
        </p:spPr>
        <p:txBody>
          <a:bodyPr anchor="b"/>
          <a:lstStyle>
            <a:lvl1pPr>
              <a:defRPr sz="3527"/>
            </a:lvl1pPr>
          </a:lstStyle>
          <a:p>
            <a:r>
              <a:rPr lang="es-ES"/>
              <a:t>Haga clic para modificar el estilo de título del patrón</a:t>
            </a:r>
            <a:endParaRPr lang="en-US" dirty="0"/>
          </a:p>
        </p:txBody>
      </p:sp>
      <p:sp>
        <p:nvSpPr>
          <p:cNvPr id="3" name="Content Placeholder 2"/>
          <p:cNvSpPr>
            <a:spLocks noGrp="1"/>
          </p:cNvSpPr>
          <p:nvPr>
            <p:ph idx="1"/>
          </p:nvPr>
        </p:nvSpPr>
        <p:spPr>
          <a:xfrm>
            <a:off x="4285579" y="1088455"/>
            <a:ext cx="5103316"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4356" y="2267902"/>
            <a:ext cx="3251264"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6B4F76C-FA02-4D6D-A29A-7F8888B1165B}" type="datetimeFigureOut">
              <a:rPr lang="es-MX" smtClean="0"/>
              <a:t>24/01/2021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E37DF57B-4C7A-47AC-832A-D5F16C8CFBFC}" type="slidenum">
              <a:rPr lang="es-MX" smtClean="0"/>
              <a:t>‹Nº›</a:t>
            </a:fld>
            <a:endParaRPr lang="es-MX" dirty="0"/>
          </a:p>
        </p:txBody>
      </p:sp>
    </p:spTree>
    <p:extLst>
      <p:ext uri="{BB962C8B-B14F-4D97-AF65-F5344CB8AC3E}">
        <p14:creationId xmlns:p14="http://schemas.microsoft.com/office/powerpoint/2010/main" val="1312534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4356" y="503978"/>
            <a:ext cx="3251264" cy="1763924"/>
          </a:xfrm>
        </p:spPr>
        <p:txBody>
          <a:bodyPr anchor="b"/>
          <a:lstStyle>
            <a:lvl1pPr>
              <a:defRPr sz="352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285579" y="1088455"/>
            <a:ext cx="5103316"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94356" y="2267902"/>
            <a:ext cx="3251264"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6B4F76C-FA02-4D6D-A29A-7F8888B1165B}" type="datetimeFigureOut">
              <a:rPr lang="es-MX" smtClean="0"/>
              <a:t>24/01/2021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E37DF57B-4C7A-47AC-832A-D5F16C8CFBFC}" type="slidenum">
              <a:rPr lang="es-MX" smtClean="0"/>
              <a:t>‹Nº›</a:t>
            </a:fld>
            <a:endParaRPr lang="es-MX" dirty="0"/>
          </a:p>
        </p:txBody>
      </p:sp>
    </p:spTree>
    <p:extLst>
      <p:ext uri="{BB962C8B-B14F-4D97-AF65-F5344CB8AC3E}">
        <p14:creationId xmlns:p14="http://schemas.microsoft.com/office/powerpoint/2010/main" val="2554635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402484"/>
            <a:ext cx="8694539" cy="146118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3043" y="2012414"/>
            <a:ext cx="8694539" cy="479654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93043" y="7006700"/>
            <a:ext cx="2268141"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6B4F76C-FA02-4D6D-A29A-7F8888B1165B}" type="datetimeFigureOut">
              <a:rPr lang="es-MX" smtClean="0"/>
              <a:t>24/01/2021</a:t>
            </a:fld>
            <a:endParaRPr lang="es-MX" dirty="0"/>
          </a:p>
        </p:txBody>
      </p:sp>
      <p:sp>
        <p:nvSpPr>
          <p:cNvPr id="5" name="Footer Placeholder 4"/>
          <p:cNvSpPr>
            <a:spLocks noGrp="1"/>
          </p:cNvSpPr>
          <p:nvPr>
            <p:ph type="ftr" sz="quarter" idx="3"/>
          </p:nvPr>
        </p:nvSpPr>
        <p:spPr>
          <a:xfrm>
            <a:off x="3339207" y="7006700"/>
            <a:ext cx="3402211"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7119441" y="7006700"/>
            <a:ext cx="2268141"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E37DF57B-4C7A-47AC-832A-D5F16C8CFBFC}" type="slidenum">
              <a:rPr lang="es-MX" smtClean="0"/>
              <a:t>‹Nº›</a:t>
            </a:fld>
            <a:endParaRPr lang="es-MX" dirty="0"/>
          </a:p>
        </p:txBody>
      </p:sp>
    </p:spTree>
    <p:extLst>
      <p:ext uri="{BB962C8B-B14F-4D97-AF65-F5344CB8AC3E}">
        <p14:creationId xmlns:p14="http://schemas.microsoft.com/office/powerpoint/2010/main" val="1209198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D564592C-1AF1-48AA-85BF-EFDCCCFC1F52}"/>
              </a:ext>
            </a:extLst>
          </p:cNvPr>
          <p:cNvPicPr>
            <a:picLocks noChangeAspect="1"/>
          </p:cNvPicPr>
          <p:nvPr/>
        </p:nvPicPr>
        <p:blipFill>
          <a:blip r:embed="rId2"/>
          <a:stretch>
            <a:fillRect/>
          </a:stretch>
        </p:blipFill>
        <p:spPr>
          <a:xfrm>
            <a:off x="43698" y="0"/>
            <a:ext cx="9993228" cy="7559675"/>
          </a:xfrm>
          <a:prstGeom prst="rect">
            <a:avLst/>
          </a:prstGeom>
        </p:spPr>
      </p:pic>
      <p:pic>
        <p:nvPicPr>
          <p:cNvPr id="4" name="Imagen 3">
            <a:extLst>
              <a:ext uri="{FF2B5EF4-FFF2-40B4-BE49-F238E27FC236}">
                <a16:creationId xmlns:a16="http://schemas.microsoft.com/office/drawing/2014/main" id="{BA816563-33BA-41A1-B657-24788FF0BDD3}"/>
              </a:ext>
            </a:extLst>
          </p:cNvPr>
          <p:cNvPicPr>
            <a:picLocks noChangeAspect="1"/>
          </p:cNvPicPr>
          <p:nvPr/>
        </p:nvPicPr>
        <p:blipFill rotWithShape="1">
          <a:blip r:embed="rId2"/>
          <a:srcRect l="69642" t="29393" r="3924" b="61588"/>
          <a:stretch/>
        </p:blipFill>
        <p:spPr>
          <a:xfrm>
            <a:off x="3183346" y="1135380"/>
            <a:ext cx="3522254" cy="716280"/>
          </a:xfrm>
          <a:prstGeom prst="rect">
            <a:avLst/>
          </a:prstGeom>
        </p:spPr>
      </p:pic>
      <p:pic>
        <p:nvPicPr>
          <p:cNvPr id="3" name="Imagen 2">
            <a:extLst>
              <a:ext uri="{FF2B5EF4-FFF2-40B4-BE49-F238E27FC236}">
                <a16:creationId xmlns:a16="http://schemas.microsoft.com/office/drawing/2014/main" id="{1B34370F-8656-4CD1-86A6-F701B0E477F1}"/>
              </a:ext>
            </a:extLst>
          </p:cNvPr>
          <p:cNvPicPr>
            <a:picLocks noChangeAspect="1"/>
          </p:cNvPicPr>
          <p:nvPr/>
        </p:nvPicPr>
        <p:blipFill>
          <a:blip r:embed="rId3"/>
          <a:stretch>
            <a:fillRect/>
          </a:stretch>
        </p:blipFill>
        <p:spPr>
          <a:xfrm>
            <a:off x="2991878" y="944832"/>
            <a:ext cx="4096867" cy="1097375"/>
          </a:xfrm>
          <a:prstGeom prst="rect">
            <a:avLst/>
          </a:prstGeom>
        </p:spPr>
      </p:pic>
    </p:spTree>
    <p:extLst>
      <p:ext uri="{BB962C8B-B14F-4D97-AF65-F5344CB8AC3E}">
        <p14:creationId xmlns:p14="http://schemas.microsoft.com/office/powerpoint/2010/main" val="1368624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8F7295D-02A9-4865-9938-22B3D4CBD745}"/>
              </a:ext>
            </a:extLst>
          </p:cNvPr>
          <p:cNvSpPr/>
          <p:nvPr/>
        </p:nvSpPr>
        <p:spPr>
          <a:xfrm>
            <a:off x="-1" y="0"/>
            <a:ext cx="10080625" cy="6842760"/>
          </a:xfrm>
          <a:prstGeom prst="rect">
            <a:avLst/>
          </a:prstGeom>
          <a:solidFill>
            <a:srgbClr val="FCE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9" name="Picture 2">
            <a:extLst>
              <a:ext uri="{FF2B5EF4-FFF2-40B4-BE49-F238E27FC236}">
                <a16:creationId xmlns:a16="http://schemas.microsoft.com/office/drawing/2014/main" id="{582688B0-471A-48E1-8CC3-031B60AFF5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91" t="2543" r="8899" b="60000"/>
          <a:stretch/>
        </p:blipFill>
        <p:spPr bwMode="auto">
          <a:xfrm>
            <a:off x="1476375" y="4762"/>
            <a:ext cx="6943726" cy="3394932"/>
          </a:xfrm>
          <a:prstGeom prst="rect">
            <a:avLst/>
          </a:prstGeom>
          <a:noFill/>
          <a:extLst>
            <a:ext uri="{909E8E84-426E-40DD-AFC4-6F175D3DCCD1}">
              <a14:hiddenFill xmlns:a14="http://schemas.microsoft.com/office/drawing/2010/main">
                <a:solidFill>
                  <a:srgbClr val="FFFFFF"/>
                </a:solidFill>
              </a14:hiddenFill>
            </a:ext>
          </a:extLst>
        </p:spPr>
      </p:pic>
      <p:sp>
        <p:nvSpPr>
          <p:cNvPr id="3" name="Triángulo rectángulo 2">
            <a:extLst>
              <a:ext uri="{FF2B5EF4-FFF2-40B4-BE49-F238E27FC236}">
                <a16:creationId xmlns:a16="http://schemas.microsoft.com/office/drawing/2014/main" id="{F8E6DB3D-6FB8-409D-8BC6-DAFC58EDD904}"/>
              </a:ext>
            </a:extLst>
          </p:cNvPr>
          <p:cNvSpPr/>
          <p:nvPr/>
        </p:nvSpPr>
        <p:spPr>
          <a:xfrm>
            <a:off x="0" y="2594732"/>
            <a:ext cx="9421064" cy="4964943"/>
          </a:xfrm>
          <a:prstGeom prst="rtTriangle">
            <a:avLst/>
          </a:prstGeom>
          <a:solidFill>
            <a:srgbClr val="01A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Triángulo rectángulo 4">
            <a:extLst>
              <a:ext uri="{FF2B5EF4-FFF2-40B4-BE49-F238E27FC236}">
                <a16:creationId xmlns:a16="http://schemas.microsoft.com/office/drawing/2014/main" id="{156043D7-44A4-4A4C-9F56-239CE4E99A0D}"/>
              </a:ext>
            </a:extLst>
          </p:cNvPr>
          <p:cNvSpPr/>
          <p:nvPr/>
        </p:nvSpPr>
        <p:spPr>
          <a:xfrm flipH="1">
            <a:off x="659562" y="2594732"/>
            <a:ext cx="9421063" cy="4964943"/>
          </a:xfrm>
          <a:prstGeom prst="rtTriangle">
            <a:avLst/>
          </a:prstGeom>
          <a:solidFill>
            <a:srgbClr val="01A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10" name="Conector recto 9">
            <a:extLst>
              <a:ext uri="{FF2B5EF4-FFF2-40B4-BE49-F238E27FC236}">
                <a16:creationId xmlns:a16="http://schemas.microsoft.com/office/drawing/2014/main" id="{23E66C82-B971-4695-AD46-4F3428DF7EBE}"/>
              </a:ext>
            </a:extLst>
          </p:cNvPr>
          <p:cNvCxnSpPr>
            <a:cxnSpLocks/>
          </p:cNvCxnSpPr>
          <p:nvPr/>
        </p:nvCxnSpPr>
        <p:spPr>
          <a:xfrm>
            <a:off x="-15241" y="2796540"/>
            <a:ext cx="5055552" cy="2664460"/>
          </a:xfrm>
          <a:prstGeom prst="line">
            <a:avLst/>
          </a:prstGeom>
          <a:ln w="38100">
            <a:solidFill>
              <a:srgbClr val="FCE847"/>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BB4B098A-4742-43DA-BA50-1BBB8341537C}"/>
              </a:ext>
            </a:extLst>
          </p:cNvPr>
          <p:cNvCxnSpPr>
            <a:cxnSpLocks/>
          </p:cNvCxnSpPr>
          <p:nvPr/>
        </p:nvCxnSpPr>
        <p:spPr>
          <a:xfrm flipH="1">
            <a:off x="5027612" y="2796540"/>
            <a:ext cx="5040313" cy="2664460"/>
          </a:xfrm>
          <a:prstGeom prst="line">
            <a:avLst/>
          </a:prstGeom>
          <a:ln w="38100">
            <a:solidFill>
              <a:srgbClr val="FCE847"/>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5E4165EB-C116-4241-AEEB-B0CE4A2D6F17}"/>
              </a:ext>
            </a:extLst>
          </p:cNvPr>
          <p:cNvCxnSpPr>
            <a:cxnSpLocks/>
          </p:cNvCxnSpPr>
          <p:nvPr/>
        </p:nvCxnSpPr>
        <p:spPr>
          <a:xfrm>
            <a:off x="-2541" y="2998348"/>
            <a:ext cx="5055552" cy="2664460"/>
          </a:xfrm>
          <a:prstGeom prst="line">
            <a:avLst/>
          </a:prstGeom>
          <a:ln w="38100">
            <a:solidFill>
              <a:srgbClr val="FCE847"/>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9D63169A-738B-4D72-B6E9-BE589F2B47AD}"/>
              </a:ext>
            </a:extLst>
          </p:cNvPr>
          <p:cNvCxnSpPr>
            <a:cxnSpLocks/>
          </p:cNvCxnSpPr>
          <p:nvPr/>
        </p:nvCxnSpPr>
        <p:spPr>
          <a:xfrm flipH="1">
            <a:off x="5040312" y="2998348"/>
            <a:ext cx="5040313" cy="2664460"/>
          </a:xfrm>
          <a:prstGeom prst="line">
            <a:avLst/>
          </a:prstGeom>
          <a:ln w="38100">
            <a:solidFill>
              <a:srgbClr val="FCE847"/>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67BBC238-9334-458F-968D-D8655058669E}"/>
              </a:ext>
            </a:extLst>
          </p:cNvPr>
          <p:cNvSpPr/>
          <p:nvPr/>
        </p:nvSpPr>
        <p:spPr>
          <a:xfrm>
            <a:off x="2930313" y="4045358"/>
            <a:ext cx="4202287" cy="400110"/>
          </a:xfrm>
          <a:prstGeom prst="rect">
            <a:avLst/>
          </a:prstGeom>
        </p:spPr>
        <p:txBody>
          <a:bodyPr wrap="square">
            <a:spAutoFit/>
          </a:bodyPr>
          <a:lstStyle/>
          <a:p>
            <a:pPr algn="ctr"/>
            <a:r>
              <a:rPr lang="es-MX" sz="2000" dirty="0">
                <a:solidFill>
                  <a:srgbClr val="01AF50"/>
                </a:solidFill>
                <a:latin typeface="Berlin Sans FB" panose="020E0602020502020306" pitchFamily="34" charset="0"/>
              </a:rPr>
              <a:t>Practicante: Belén Zapata Castillo  </a:t>
            </a:r>
          </a:p>
        </p:txBody>
      </p:sp>
      <p:sp>
        <p:nvSpPr>
          <p:cNvPr id="28" name="CuadroTexto 27">
            <a:extLst>
              <a:ext uri="{FF2B5EF4-FFF2-40B4-BE49-F238E27FC236}">
                <a16:creationId xmlns:a16="http://schemas.microsoft.com/office/drawing/2014/main" id="{F9AABAEE-2C74-489F-8B36-655567A14F81}"/>
              </a:ext>
            </a:extLst>
          </p:cNvPr>
          <p:cNvSpPr txBox="1"/>
          <p:nvPr/>
        </p:nvSpPr>
        <p:spPr>
          <a:xfrm>
            <a:off x="3015439" y="3329788"/>
            <a:ext cx="4097677" cy="707886"/>
          </a:xfrm>
          <a:prstGeom prst="rect">
            <a:avLst/>
          </a:prstGeom>
          <a:noFill/>
        </p:spPr>
        <p:txBody>
          <a:bodyPr wrap="square" rtlCol="0">
            <a:spAutoFit/>
          </a:bodyPr>
          <a:lstStyle/>
          <a:p>
            <a:pPr algn="ctr"/>
            <a:r>
              <a:rPr lang="es-MX" sz="2000" dirty="0">
                <a:solidFill>
                  <a:srgbClr val="01AF50"/>
                </a:solidFill>
                <a:latin typeface="Berlin Sans FB" panose="020E0602020502020306" pitchFamily="34" charset="0"/>
              </a:rPr>
              <a:t>Maestra: Erika Gabriela Ruiz Guevara </a:t>
            </a:r>
          </a:p>
        </p:txBody>
      </p:sp>
      <p:pic>
        <p:nvPicPr>
          <p:cNvPr id="2" name="Imagen 1">
            <a:extLst>
              <a:ext uri="{FF2B5EF4-FFF2-40B4-BE49-F238E27FC236}">
                <a16:creationId xmlns:a16="http://schemas.microsoft.com/office/drawing/2014/main" id="{066BC075-D8C1-43DB-B77B-76BA49A4FF55}"/>
              </a:ext>
            </a:extLst>
          </p:cNvPr>
          <p:cNvPicPr>
            <a:picLocks noChangeAspect="1"/>
          </p:cNvPicPr>
          <p:nvPr/>
        </p:nvPicPr>
        <p:blipFill>
          <a:blip r:embed="rId3"/>
          <a:stretch>
            <a:fillRect/>
          </a:stretch>
        </p:blipFill>
        <p:spPr>
          <a:xfrm>
            <a:off x="-396816" y="6264685"/>
            <a:ext cx="1956986" cy="1780186"/>
          </a:xfrm>
          <a:prstGeom prst="rect">
            <a:avLst/>
          </a:prstGeom>
        </p:spPr>
      </p:pic>
      <p:pic>
        <p:nvPicPr>
          <p:cNvPr id="14" name="Picture 4">
            <a:extLst>
              <a:ext uri="{FF2B5EF4-FFF2-40B4-BE49-F238E27FC236}">
                <a16:creationId xmlns:a16="http://schemas.microsoft.com/office/drawing/2014/main" id="{E2F63F03-AE9A-4D9B-B00A-71BA798BEA2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44" b="93438" l="7393" r="90272">
                        <a14:foregroundMark x1="3502" y1="16094" x2="19066" y2="8750"/>
                        <a14:foregroundMark x1="19066" y1="8750" x2="49027" y2="6250"/>
                        <a14:foregroundMark x1="49027" y1="6250" x2="68872" y2="6719"/>
                        <a14:foregroundMark x1="78988" y1="9375" x2="59922" y2="3281"/>
                        <a14:foregroundMark x1="59922" y1="3281" x2="39689" y2="2344"/>
                        <a14:foregroundMark x1="39689" y1="2344" x2="35409" y2="3125"/>
                        <a14:foregroundMark x1="8171" y1="56875" x2="8171" y2="59375"/>
                        <a14:foregroundMark x1="89883" y1="54219" x2="90661" y2="55000"/>
                        <a14:foregroundMark x1="16732" y1="90938" x2="71984" y2="93438"/>
                      </a14:backgroundRemoval>
                    </a14:imgEffect>
                  </a14:imgLayer>
                </a14:imgProps>
              </a:ext>
              <a:ext uri="{28A0092B-C50C-407E-A947-70E740481C1C}">
                <a14:useLocalDpi xmlns:a14="http://schemas.microsoft.com/office/drawing/2010/main" val="0"/>
              </a:ext>
            </a:extLst>
          </a:blip>
          <a:srcRect/>
          <a:stretch>
            <a:fillRect/>
          </a:stretch>
        </p:blipFill>
        <p:spPr bwMode="auto">
          <a:xfrm>
            <a:off x="8665393" y="4095165"/>
            <a:ext cx="1449117" cy="353890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CC329C58-8B53-4A01-8224-6EFCD2AE3C6A}"/>
              </a:ext>
            </a:extLst>
          </p:cNvPr>
          <p:cNvPicPr>
            <a:picLocks noChangeAspect="1"/>
          </p:cNvPicPr>
          <p:nvPr/>
        </p:nvPicPr>
        <p:blipFill>
          <a:blip r:embed="rId6"/>
          <a:stretch>
            <a:fillRect/>
          </a:stretch>
        </p:blipFill>
        <p:spPr>
          <a:xfrm>
            <a:off x="1195825" y="5281328"/>
            <a:ext cx="7504826" cy="2786113"/>
          </a:xfrm>
          <a:prstGeom prst="rect">
            <a:avLst/>
          </a:prstGeom>
        </p:spPr>
      </p:pic>
    </p:spTree>
    <p:extLst>
      <p:ext uri="{BB962C8B-B14F-4D97-AF65-F5344CB8AC3E}">
        <p14:creationId xmlns:p14="http://schemas.microsoft.com/office/powerpoint/2010/main" val="24673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FB75CEE-887F-4C9A-A46F-48C2EEF7AA67}"/>
              </a:ext>
            </a:extLst>
          </p:cNvPr>
          <p:cNvPicPr>
            <a:picLocks noChangeAspect="1"/>
          </p:cNvPicPr>
          <p:nvPr/>
        </p:nvPicPr>
        <p:blipFill>
          <a:blip r:embed="rId2"/>
          <a:stretch>
            <a:fillRect/>
          </a:stretch>
        </p:blipFill>
        <p:spPr>
          <a:xfrm rot="16200000">
            <a:off x="1262006" y="-1262006"/>
            <a:ext cx="7559678" cy="10083687"/>
          </a:xfrm>
          <a:prstGeom prst="rect">
            <a:avLst/>
          </a:prstGeom>
        </p:spPr>
      </p:pic>
      <p:graphicFrame>
        <p:nvGraphicFramePr>
          <p:cNvPr id="2" name="Tabla 1">
            <a:extLst>
              <a:ext uri="{FF2B5EF4-FFF2-40B4-BE49-F238E27FC236}">
                <a16:creationId xmlns:a16="http://schemas.microsoft.com/office/drawing/2014/main" id="{1FE78AAB-425B-4185-A1F0-47BEAA43428F}"/>
              </a:ext>
            </a:extLst>
          </p:cNvPr>
          <p:cNvGraphicFramePr>
            <a:graphicFrameLocks noGrp="1"/>
          </p:cNvGraphicFramePr>
          <p:nvPr>
            <p:extLst>
              <p:ext uri="{D42A27DB-BD31-4B8C-83A1-F6EECF244321}">
                <p14:modId xmlns:p14="http://schemas.microsoft.com/office/powerpoint/2010/main" val="304284045"/>
              </p:ext>
            </p:extLst>
          </p:nvPr>
        </p:nvGraphicFramePr>
        <p:xfrm>
          <a:off x="800868" y="1841817"/>
          <a:ext cx="8317731" cy="1044344"/>
        </p:xfrm>
        <a:graphic>
          <a:graphicData uri="http://schemas.openxmlformats.org/drawingml/2006/table">
            <a:tbl>
              <a:tblPr firstRow="1" firstCol="1" bandRow="1">
                <a:tableStyleId>{5940675A-B579-460E-94D1-54222C63F5DA}</a:tableStyleId>
              </a:tblPr>
              <a:tblGrid>
                <a:gridCol w="3886690">
                  <a:extLst>
                    <a:ext uri="{9D8B030D-6E8A-4147-A177-3AD203B41FA5}">
                      <a16:colId xmlns:a16="http://schemas.microsoft.com/office/drawing/2014/main" val="4127072051"/>
                    </a:ext>
                  </a:extLst>
                </a:gridCol>
                <a:gridCol w="4431041">
                  <a:extLst>
                    <a:ext uri="{9D8B030D-6E8A-4147-A177-3AD203B41FA5}">
                      <a16:colId xmlns:a16="http://schemas.microsoft.com/office/drawing/2014/main" val="3464665095"/>
                    </a:ext>
                  </a:extLst>
                </a:gridCol>
              </a:tblGrid>
              <a:tr h="333144">
                <a:tc gridSpan="2">
                  <a:txBody>
                    <a:bodyPr/>
                    <a:lstStyle/>
                    <a:p>
                      <a:pPr algn="ctr"/>
                      <a:r>
                        <a:rPr lang="es-MX" sz="1200" b="0" dirty="0">
                          <a:effectLst/>
                          <a:latin typeface="Berlin Sans FB" panose="020E0602020502020306" pitchFamily="34" charset="0"/>
                        </a:rPr>
                        <a:t>Campo formativo/área de desarrollo:  </a:t>
                      </a:r>
                      <a:r>
                        <a:rPr lang="es-MX" sz="1200" b="0" dirty="0">
                          <a:latin typeface="Berlin Sans FB" panose="020E0602020502020306" pitchFamily="34" charset="0"/>
                        </a:rPr>
                        <a:t>Lenguaje y Comunicación</a:t>
                      </a:r>
                    </a:p>
                    <a:p>
                      <a:pPr algn="ctr">
                        <a:lnSpc>
                          <a:spcPct val="107000"/>
                        </a:lnSpc>
                        <a:spcAft>
                          <a:spcPts val="0"/>
                        </a:spcAft>
                      </a:pP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4156151058"/>
                  </a:ext>
                </a:extLst>
              </a:tr>
              <a:tr h="388579">
                <a:tc>
                  <a:txBody>
                    <a:bodyPr/>
                    <a:lstStyle/>
                    <a:p>
                      <a:pPr algn="ctr">
                        <a:lnSpc>
                          <a:spcPct val="107000"/>
                        </a:lnSpc>
                        <a:spcAft>
                          <a:spcPts val="0"/>
                        </a:spcAft>
                      </a:pPr>
                      <a:r>
                        <a:rPr lang="es-MX" sz="1200" b="0" dirty="0">
                          <a:effectLst/>
                          <a:latin typeface="Berlin Sans FB" panose="020E0602020502020306" pitchFamily="34" charset="0"/>
                        </a:rPr>
                        <a:t>Organizador curricular 1: oralidad</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b="0" dirty="0">
                          <a:effectLst/>
                          <a:latin typeface="Berlin Sans FB" panose="020E0602020502020306" pitchFamily="34" charset="0"/>
                        </a:rPr>
                        <a:t>Organizador curricular 2: </a:t>
                      </a:r>
                      <a:r>
                        <a:rPr lang="es-MX" sz="1200" b="0" i="0" u="none" strike="noStrike" kern="1200" baseline="0" dirty="0">
                          <a:solidFill>
                            <a:schemeClr val="tx1"/>
                          </a:solidFill>
                          <a:latin typeface="Berlin Sans FB" panose="020E0602020502020306" pitchFamily="34" charset="0"/>
                          <a:ea typeface="+mn-ea"/>
                          <a:cs typeface="+mn-cs"/>
                        </a:rPr>
                        <a:t>Explicación</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2859306"/>
                  </a:ext>
                </a:extLst>
              </a:tr>
              <a:tr h="292100">
                <a:tc gridSpan="2">
                  <a:txBody>
                    <a:bodyPr/>
                    <a:lstStyle/>
                    <a:p>
                      <a:pPr algn="ctr"/>
                      <a:r>
                        <a:rPr lang="es-MX" sz="1200" b="0" dirty="0">
                          <a:effectLst/>
                          <a:latin typeface="Berlin Sans FB" panose="020E0602020502020306" pitchFamily="34" charset="0"/>
                        </a:rPr>
                        <a:t>Aprendizaje esperado: </a:t>
                      </a:r>
                      <a:r>
                        <a:rPr lang="es-MX" sz="1200" b="0" dirty="0">
                          <a:latin typeface="Berlin Sans FB" panose="020E0602020502020306" pitchFamily="34" charset="0"/>
                        </a:rPr>
                        <a:t>Explica cómo es, cómo ocurrió, cómo funciona algo, ordenando las ideas para que los demás comprendan.</a:t>
                      </a:r>
                    </a:p>
                  </a:txBody>
                  <a:tcPr marL="68580" marR="68580" marT="0" marB="0"/>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3" name="Tabla 2">
            <a:extLst>
              <a:ext uri="{FF2B5EF4-FFF2-40B4-BE49-F238E27FC236}">
                <a16:creationId xmlns:a16="http://schemas.microsoft.com/office/drawing/2014/main" id="{9DCD91ED-7DD4-4726-91D5-0950B175CBB5}"/>
              </a:ext>
            </a:extLst>
          </p:cNvPr>
          <p:cNvGraphicFramePr>
            <a:graphicFrameLocks noGrp="1"/>
          </p:cNvGraphicFramePr>
          <p:nvPr>
            <p:extLst>
              <p:ext uri="{D42A27DB-BD31-4B8C-83A1-F6EECF244321}">
                <p14:modId xmlns:p14="http://schemas.microsoft.com/office/powerpoint/2010/main" val="1404419892"/>
              </p:ext>
            </p:extLst>
          </p:nvPr>
        </p:nvGraphicFramePr>
        <p:xfrm>
          <a:off x="800869" y="3218623"/>
          <a:ext cx="8317730" cy="2479614"/>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855956509"/>
                    </a:ext>
                  </a:extLst>
                </a:gridCol>
              </a:tblGrid>
              <a:tr h="413269">
                <a:tc>
                  <a:txBody>
                    <a:bodyPr/>
                    <a:lstStyle/>
                    <a:p>
                      <a:pPr marL="0" marR="0" lvl="0" indent="0" algn="ctr" defTabSz="1007943"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Indicadores: (se redactan en base al aprendizaje esperado)</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7622371"/>
                  </a:ext>
                </a:extLst>
              </a:tr>
              <a:tr h="413269">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 Comenta que se puede hacer con el objeto seleccionado</a:t>
                      </a:r>
                    </a:p>
                    <a:p>
                      <a:pPr marL="0" lvl="0" indent="0" algn="just">
                        <a:lnSpc>
                          <a:spcPct val="107000"/>
                        </a:lnSpc>
                        <a:spcAft>
                          <a:spcPts val="0"/>
                        </a:spcAft>
                        <a:buFont typeface="Symbol" panose="05050102010706020507" pitchFamily="18" charset="2"/>
                        <a:buNone/>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356826"/>
                  </a:ext>
                </a:extLst>
              </a:tr>
              <a:tr h="413269">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Identifica las  partes del objeto seleccionado y comenta para que sirve cada una de ellas.</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2861088"/>
                  </a:ext>
                </a:extLst>
              </a:tr>
              <a:tr h="413269">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Reconoce en donde ha visto ese objeto </a:t>
                      </a:r>
                      <a:endParaRPr lang="es-MX" sz="1200" dirty="0">
                        <a:latin typeface="Berlin Sans FB" panose="020E0602020502020306" pitchFamily="34" charset="0"/>
                      </a:endParaRPr>
                    </a:p>
                    <a:p>
                      <a:pPr marL="342900" lvl="0" indent="-342900" algn="just">
                        <a:lnSpc>
                          <a:spcPct val="107000"/>
                        </a:lnSpc>
                        <a:spcAft>
                          <a:spcPts val="0"/>
                        </a:spcAft>
                        <a:buFont typeface="Symbol" panose="05050102010706020507" pitchFamily="18" charset="2"/>
                        <a:buChar char=""/>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9356242"/>
                  </a:ext>
                </a:extLst>
              </a:tr>
              <a:tr h="413269">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 </a:t>
                      </a:r>
                      <a:r>
                        <a:rPr lang="es-MX" sz="1200" dirty="0">
                          <a:effectLst/>
                          <a:latin typeface="Berlin Sans FB" panose="020E0602020502020306" pitchFamily="34" charset="0"/>
                          <a:ea typeface="Calibri" panose="020F0502020204030204" pitchFamily="34" charset="0"/>
                          <a:cs typeface="Times New Roman" panose="02020603050405020304" pitchFamily="18" charset="0"/>
                        </a:rPr>
                        <a:t>Explica como se usa el objeto y realiza una demostración siguiendo un orden</a:t>
                      </a:r>
                    </a:p>
                  </a:txBody>
                  <a:tcPr marL="68580" marR="68580" marT="0" marB="0"/>
                </a:tc>
                <a:extLst>
                  <a:ext uri="{0D108BD9-81ED-4DB2-BD59-A6C34878D82A}">
                    <a16:rowId xmlns:a16="http://schemas.microsoft.com/office/drawing/2014/main" val="1118137000"/>
                  </a:ext>
                </a:extLst>
              </a:tr>
              <a:tr h="413269">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 Identifica a </a:t>
                      </a:r>
                      <a:r>
                        <a:rPr lang="es-MX" sz="1200" dirty="0">
                          <a:latin typeface="Berlin Sans FB" panose="020E0602020502020306" pitchFamily="34" charset="0"/>
                        </a:rPr>
                        <a:t>quien has visto usarlo</a:t>
                      </a:r>
                    </a:p>
                  </a:txBody>
                  <a:tcPr marL="68580" marR="68580" marT="0" marB="0"/>
                </a:tc>
                <a:extLst>
                  <a:ext uri="{0D108BD9-81ED-4DB2-BD59-A6C34878D82A}">
                    <a16:rowId xmlns:a16="http://schemas.microsoft.com/office/drawing/2014/main" val="3124213554"/>
                  </a:ext>
                </a:extLst>
              </a:tr>
            </a:tbl>
          </a:graphicData>
        </a:graphic>
      </p:graphicFrame>
      <p:graphicFrame>
        <p:nvGraphicFramePr>
          <p:cNvPr id="4" name="Tabla 3">
            <a:extLst>
              <a:ext uri="{FF2B5EF4-FFF2-40B4-BE49-F238E27FC236}">
                <a16:creationId xmlns:a16="http://schemas.microsoft.com/office/drawing/2014/main" id="{C542BA43-02C0-44B9-81D1-B20B278C584D}"/>
              </a:ext>
            </a:extLst>
          </p:cNvPr>
          <p:cNvGraphicFramePr>
            <a:graphicFrameLocks noGrp="1"/>
          </p:cNvGraphicFramePr>
          <p:nvPr>
            <p:extLst>
              <p:ext uri="{D42A27DB-BD31-4B8C-83A1-F6EECF244321}">
                <p14:modId xmlns:p14="http://schemas.microsoft.com/office/powerpoint/2010/main" val="3197005432"/>
              </p:ext>
            </p:extLst>
          </p:nvPr>
        </p:nvGraphicFramePr>
        <p:xfrm>
          <a:off x="800868" y="5985588"/>
          <a:ext cx="8317730" cy="1019302"/>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3797232304"/>
                    </a:ext>
                  </a:extLst>
                </a:gridCol>
              </a:tblGrid>
              <a:tr h="830359">
                <a:tc>
                  <a:txBody>
                    <a:bodyPr/>
                    <a:lstStyle/>
                    <a:p>
                      <a:pPr algn="ctr">
                        <a:lnSpc>
                          <a:spcPct val="107000"/>
                        </a:lnSpc>
                        <a:spcAft>
                          <a:spcPts val="0"/>
                        </a:spcAft>
                      </a:pPr>
                      <a:r>
                        <a:rPr lang="es-MX" sz="1300" dirty="0">
                          <a:effectLst/>
                          <a:latin typeface="Berlin Sans FB" panose="020E0602020502020306" pitchFamily="34" charset="0"/>
                        </a:rPr>
                        <a:t>Describe el proceso del alumno</a:t>
                      </a:r>
                    </a:p>
                    <a:p>
                      <a:pPr algn="ctr">
                        <a:lnSpc>
                          <a:spcPct val="107000"/>
                        </a:lnSpc>
                        <a:spcAft>
                          <a:spcPts val="0"/>
                        </a:spcAft>
                      </a:pPr>
                      <a:r>
                        <a:rPr lang="es-MX" sz="1300" dirty="0">
                          <a:effectLst/>
                          <a:latin typeface="Berlin Sans FB" panose="020E0602020502020306" pitchFamily="34" charset="0"/>
                        </a:rPr>
                        <a:t>Identifica el nombre del objeto que seleccionó, comenta su utilidad tomando como referencia la experiencia e identifica las partes del objeto.  Observa objetos que compartieron sus compañeros e identifica que es, su utilidad, en donde lo ha visto y a quien ha visto utilizarlo.</a:t>
                      </a:r>
                      <a:endParaRPr lang="es-MX" sz="1100" dirty="0">
                        <a:effectLst/>
                      </a:endParaRPr>
                    </a:p>
                    <a:p>
                      <a:pPr algn="just">
                        <a:lnSpc>
                          <a:spcPct val="107000"/>
                        </a:lnSpc>
                        <a:spcAft>
                          <a:spcPts val="0"/>
                        </a:spcAft>
                      </a:pPr>
                      <a:endParaRPr lang="es-MX" sz="1100" dirty="0">
                        <a:effectLst/>
                      </a:endParaRPr>
                    </a:p>
                  </a:txBody>
                  <a:tcPr marL="68580" marR="68580" marT="0" marB="0"/>
                </a:tc>
                <a:extLst>
                  <a:ext uri="{0D108BD9-81ED-4DB2-BD59-A6C34878D82A}">
                    <a16:rowId xmlns:a16="http://schemas.microsoft.com/office/drawing/2014/main" val="2785235787"/>
                  </a:ext>
                </a:extLst>
              </a:tr>
            </a:tbl>
          </a:graphicData>
        </a:graphic>
      </p:graphicFrame>
      <p:sp>
        <p:nvSpPr>
          <p:cNvPr id="5" name="Rectangle 1">
            <a:extLst>
              <a:ext uri="{FF2B5EF4-FFF2-40B4-BE49-F238E27FC236}">
                <a16:creationId xmlns:a16="http://schemas.microsoft.com/office/drawing/2014/main" id="{78099FF1-A578-48E6-88D7-12A3606EADC1}"/>
              </a:ext>
            </a:extLst>
          </p:cNvPr>
          <p:cNvSpPr>
            <a:spLocks noChangeArrowheads="1"/>
          </p:cNvSpPr>
          <p:nvPr/>
        </p:nvSpPr>
        <p:spPr bwMode="auto">
          <a:xfrm>
            <a:off x="648463" y="635198"/>
            <a:ext cx="87495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EVALUACIÓN CONTINUA</a:t>
            </a:r>
            <a:endParaRPr kumimoji="0" lang="es-MX" altLang="es-MX" sz="1400" b="0" i="0" u="none" strike="noStrike" cap="none" normalizeH="0" baseline="0" dirty="0">
              <a:ln>
                <a:noFill/>
              </a:ln>
              <a:solidFill>
                <a:schemeClr val="tx1"/>
              </a:solidFill>
              <a:effectLst/>
              <a:latin typeface="Berlin Sans FB" panose="020E06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endParaRPr>
          </a:p>
          <a:p>
            <a:pPr defTabSz="914400"/>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Alumno: </a:t>
            </a:r>
            <a:r>
              <a:rPr lang="es-MX" sz="1400" dirty="0">
                <a:latin typeface="Berlin Sans FB" panose="020E0602020502020306" pitchFamily="34" charset="0"/>
              </a:rPr>
              <a:t>Cardona Flores Amairany Guadalupe </a:t>
            </a:r>
          </a:p>
          <a:p>
            <a:pPr lvl="0" defTabSz="914400"/>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						</a:t>
            </a:r>
            <a:r>
              <a:rPr lang="es-MX" altLang="es-MX" sz="1400" dirty="0">
                <a:latin typeface="Berlin Sans FB" panose="020E0602020502020306" pitchFamily="34" charset="0"/>
                <a:ea typeface="Calibri" panose="020F0502020204030204" pitchFamily="34" charset="0"/>
                <a:cs typeface="Times New Roman" panose="02020603050405020304" pitchFamily="18" charset="0"/>
              </a:rPr>
              <a:t> Fecha: jueves 21 de enero 2021</a:t>
            </a:r>
            <a:endParaRPr kumimoji="0" lang="es-MX" altLang="es-MX" sz="1400" b="0" i="0" u="none" strike="noStrike" cap="none" normalizeH="0" baseline="0" dirty="0">
              <a:ln>
                <a:noFill/>
              </a:ln>
              <a:solidFill>
                <a:schemeClr val="tx1"/>
              </a:solidFill>
              <a:effectLst/>
              <a:latin typeface="Berlin Sans FB" panose="020E0602020502020306" pitchFamily="34" charset="0"/>
            </a:endParaRPr>
          </a:p>
        </p:txBody>
      </p:sp>
      <p:sp>
        <p:nvSpPr>
          <p:cNvPr id="7" name="Rectángulo 6">
            <a:extLst>
              <a:ext uri="{FF2B5EF4-FFF2-40B4-BE49-F238E27FC236}">
                <a16:creationId xmlns:a16="http://schemas.microsoft.com/office/drawing/2014/main" id="{2314D60A-02F8-4B7D-9036-EE892C005F2F}"/>
              </a:ext>
            </a:extLst>
          </p:cNvPr>
          <p:cNvSpPr/>
          <p:nvPr/>
        </p:nvSpPr>
        <p:spPr>
          <a:xfrm>
            <a:off x="521463" y="539906"/>
            <a:ext cx="9035491" cy="6687309"/>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latin typeface="Berlin Sans FB" panose="020E0602020502020306" pitchFamily="34" charset="0"/>
            </a:endParaRPr>
          </a:p>
        </p:txBody>
      </p:sp>
    </p:spTree>
    <p:extLst>
      <p:ext uri="{BB962C8B-B14F-4D97-AF65-F5344CB8AC3E}">
        <p14:creationId xmlns:p14="http://schemas.microsoft.com/office/powerpoint/2010/main" val="2366533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FB75CEE-887F-4C9A-A46F-48C2EEF7AA67}"/>
              </a:ext>
            </a:extLst>
          </p:cNvPr>
          <p:cNvPicPr>
            <a:picLocks noChangeAspect="1"/>
          </p:cNvPicPr>
          <p:nvPr/>
        </p:nvPicPr>
        <p:blipFill>
          <a:blip r:embed="rId2"/>
          <a:stretch>
            <a:fillRect/>
          </a:stretch>
        </p:blipFill>
        <p:spPr>
          <a:xfrm rot="16200000">
            <a:off x="1262006" y="-1262006"/>
            <a:ext cx="7559678" cy="10083687"/>
          </a:xfrm>
          <a:prstGeom prst="rect">
            <a:avLst/>
          </a:prstGeom>
        </p:spPr>
      </p:pic>
      <p:graphicFrame>
        <p:nvGraphicFramePr>
          <p:cNvPr id="2" name="Tabla 1">
            <a:extLst>
              <a:ext uri="{FF2B5EF4-FFF2-40B4-BE49-F238E27FC236}">
                <a16:creationId xmlns:a16="http://schemas.microsoft.com/office/drawing/2014/main" id="{1FE78AAB-425B-4185-A1F0-47BEAA43428F}"/>
              </a:ext>
            </a:extLst>
          </p:cNvPr>
          <p:cNvGraphicFramePr>
            <a:graphicFrameLocks noGrp="1"/>
          </p:cNvGraphicFramePr>
          <p:nvPr/>
        </p:nvGraphicFramePr>
        <p:xfrm>
          <a:off x="800868" y="1841817"/>
          <a:ext cx="8317731" cy="1044344"/>
        </p:xfrm>
        <a:graphic>
          <a:graphicData uri="http://schemas.openxmlformats.org/drawingml/2006/table">
            <a:tbl>
              <a:tblPr firstRow="1" firstCol="1" bandRow="1">
                <a:tableStyleId>{5940675A-B579-460E-94D1-54222C63F5DA}</a:tableStyleId>
              </a:tblPr>
              <a:tblGrid>
                <a:gridCol w="3886690">
                  <a:extLst>
                    <a:ext uri="{9D8B030D-6E8A-4147-A177-3AD203B41FA5}">
                      <a16:colId xmlns:a16="http://schemas.microsoft.com/office/drawing/2014/main" val="4127072051"/>
                    </a:ext>
                  </a:extLst>
                </a:gridCol>
                <a:gridCol w="4431041">
                  <a:extLst>
                    <a:ext uri="{9D8B030D-6E8A-4147-A177-3AD203B41FA5}">
                      <a16:colId xmlns:a16="http://schemas.microsoft.com/office/drawing/2014/main" val="3464665095"/>
                    </a:ext>
                  </a:extLst>
                </a:gridCol>
              </a:tblGrid>
              <a:tr h="333144">
                <a:tc gridSpan="2">
                  <a:txBody>
                    <a:bodyPr/>
                    <a:lstStyle/>
                    <a:p>
                      <a:pPr algn="ctr"/>
                      <a:r>
                        <a:rPr lang="es-MX" sz="1200" b="0" dirty="0">
                          <a:effectLst/>
                          <a:latin typeface="Berlin Sans FB" panose="020E0602020502020306" pitchFamily="34" charset="0"/>
                        </a:rPr>
                        <a:t>Campo formativo/área de desarrollo:  </a:t>
                      </a:r>
                      <a:r>
                        <a:rPr lang="es-MX" sz="1200" b="0" dirty="0">
                          <a:latin typeface="Berlin Sans FB" panose="020E0602020502020306" pitchFamily="34" charset="0"/>
                        </a:rPr>
                        <a:t>Lenguaje y Comunicación</a:t>
                      </a:r>
                    </a:p>
                    <a:p>
                      <a:pPr algn="ctr">
                        <a:lnSpc>
                          <a:spcPct val="107000"/>
                        </a:lnSpc>
                        <a:spcAft>
                          <a:spcPts val="0"/>
                        </a:spcAft>
                      </a:pP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4156151058"/>
                  </a:ext>
                </a:extLst>
              </a:tr>
              <a:tr h="388579">
                <a:tc>
                  <a:txBody>
                    <a:bodyPr/>
                    <a:lstStyle/>
                    <a:p>
                      <a:pPr algn="ctr">
                        <a:lnSpc>
                          <a:spcPct val="107000"/>
                        </a:lnSpc>
                        <a:spcAft>
                          <a:spcPts val="0"/>
                        </a:spcAft>
                      </a:pPr>
                      <a:r>
                        <a:rPr lang="es-MX" sz="1200" b="0" dirty="0">
                          <a:effectLst/>
                          <a:latin typeface="Berlin Sans FB" panose="020E0602020502020306" pitchFamily="34" charset="0"/>
                        </a:rPr>
                        <a:t>Organizador curricular 1: oralidad</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b="0" dirty="0">
                          <a:effectLst/>
                          <a:latin typeface="Berlin Sans FB" panose="020E0602020502020306" pitchFamily="34" charset="0"/>
                        </a:rPr>
                        <a:t>Organizador curricular 2: </a:t>
                      </a:r>
                      <a:r>
                        <a:rPr lang="es-MX" sz="1200" b="0" i="0" u="none" strike="noStrike" kern="1200" baseline="0" dirty="0">
                          <a:solidFill>
                            <a:schemeClr val="tx1"/>
                          </a:solidFill>
                          <a:latin typeface="Berlin Sans FB" panose="020E0602020502020306" pitchFamily="34" charset="0"/>
                          <a:ea typeface="+mn-ea"/>
                          <a:cs typeface="+mn-cs"/>
                        </a:rPr>
                        <a:t>Explicación</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2859306"/>
                  </a:ext>
                </a:extLst>
              </a:tr>
              <a:tr h="292100">
                <a:tc gridSpan="2">
                  <a:txBody>
                    <a:bodyPr/>
                    <a:lstStyle/>
                    <a:p>
                      <a:pPr algn="ctr"/>
                      <a:r>
                        <a:rPr lang="es-MX" sz="1200" b="0" dirty="0">
                          <a:effectLst/>
                          <a:latin typeface="Berlin Sans FB" panose="020E0602020502020306" pitchFamily="34" charset="0"/>
                        </a:rPr>
                        <a:t>Aprendizaje esperado: </a:t>
                      </a:r>
                      <a:r>
                        <a:rPr lang="es-MX" sz="1200" b="0" dirty="0">
                          <a:latin typeface="Berlin Sans FB" panose="020E0602020502020306" pitchFamily="34" charset="0"/>
                        </a:rPr>
                        <a:t>Explica cómo es, cómo ocurrió, cómo funciona algo, ordenando las ideas para que los demás comprendan.</a:t>
                      </a:r>
                    </a:p>
                  </a:txBody>
                  <a:tcPr marL="68580" marR="68580" marT="0" marB="0"/>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3" name="Tabla 2">
            <a:extLst>
              <a:ext uri="{FF2B5EF4-FFF2-40B4-BE49-F238E27FC236}">
                <a16:creationId xmlns:a16="http://schemas.microsoft.com/office/drawing/2014/main" id="{9DCD91ED-7DD4-4726-91D5-0950B175CBB5}"/>
              </a:ext>
            </a:extLst>
          </p:cNvPr>
          <p:cNvGraphicFramePr>
            <a:graphicFrameLocks noGrp="1"/>
          </p:cNvGraphicFramePr>
          <p:nvPr>
            <p:extLst>
              <p:ext uri="{D42A27DB-BD31-4B8C-83A1-F6EECF244321}">
                <p14:modId xmlns:p14="http://schemas.microsoft.com/office/powerpoint/2010/main" val="1200383932"/>
              </p:ext>
            </p:extLst>
          </p:nvPr>
        </p:nvGraphicFramePr>
        <p:xfrm>
          <a:off x="800868" y="3258048"/>
          <a:ext cx="8317730" cy="2249076"/>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855956509"/>
                    </a:ext>
                  </a:extLst>
                </a:gridCol>
              </a:tblGrid>
              <a:tr h="373200">
                <a:tc>
                  <a:txBody>
                    <a:bodyPr/>
                    <a:lstStyle/>
                    <a:p>
                      <a:pPr marL="0" marR="0" lvl="0" indent="0" algn="just" defTabSz="1007943"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Indicadores: (se redactan en base al aprendizaje esperado)</a:t>
                      </a:r>
                      <a:r>
                        <a:rPr lang="es-MX" sz="1200" dirty="0">
                          <a:latin typeface="Berlin Sans FB" panose="020E0602020502020306" pitchFamily="34" charset="0"/>
                        </a:rPr>
                        <a:t> Explica cómo funciona algo, ordenando ideas</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7622371"/>
                  </a:ext>
                </a:extLst>
              </a:tr>
              <a:tr h="373200">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 Comenta que se puede hacer con el objeto seleccionado</a:t>
                      </a:r>
                    </a:p>
                    <a:p>
                      <a:pPr marL="0" lvl="0" indent="0" algn="just">
                        <a:lnSpc>
                          <a:spcPct val="107000"/>
                        </a:lnSpc>
                        <a:spcAft>
                          <a:spcPts val="0"/>
                        </a:spcAft>
                        <a:buFont typeface="Symbol" panose="05050102010706020507" pitchFamily="18" charset="2"/>
                        <a:buNone/>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356826"/>
                  </a:ext>
                </a:extLst>
              </a:tr>
              <a:tr h="373200">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Identifica las  partes del objeto seleccionado y comenta para que sirve cada una de ellas.</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2861088"/>
                  </a:ext>
                </a:extLst>
              </a:tr>
              <a:tr h="373200">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Reconoce en donde ha visto ese objeto </a:t>
                      </a:r>
                      <a:endParaRPr lang="es-MX" sz="1200" dirty="0">
                        <a:latin typeface="Berlin Sans FB" panose="020E0602020502020306" pitchFamily="34" charset="0"/>
                      </a:endParaRPr>
                    </a:p>
                    <a:p>
                      <a:pPr marL="342900" lvl="0" indent="-342900" algn="just">
                        <a:lnSpc>
                          <a:spcPct val="107000"/>
                        </a:lnSpc>
                        <a:spcAft>
                          <a:spcPts val="0"/>
                        </a:spcAft>
                        <a:buFont typeface="Symbol" panose="05050102010706020507" pitchFamily="18" charset="2"/>
                        <a:buChar char=""/>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9356242"/>
                  </a:ext>
                </a:extLst>
              </a:tr>
              <a:tr h="373200">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 </a:t>
                      </a:r>
                      <a:r>
                        <a:rPr lang="es-MX" sz="1200" dirty="0">
                          <a:effectLst/>
                          <a:latin typeface="Berlin Sans FB" panose="020E0602020502020306" pitchFamily="34" charset="0"/>
                          <a:cs typeface="Times New Roman" panose="02020603050405020304" pitchFamily="18" charset="0"/>
                        </a:rPr>
                        <a:t>Explica</a:t>
                      </a:r>
                      <a:r>
                        <a:rPr lang="es-MX" sz="1200" dirty="0">
                          <a:effectLst/>
                          <a:latin typeface="Berlin Sans FB" panose="020E0602020502020306" pitchFamily="34" charset="0"/>
                          <a:ea typeface="Calibri" panose="020F0502020204030204" pitchFamily="34" charset="0"/>
                          <a:cs typeface="Times New Roman" panose="02020603050405020304" pitchFamily="18" charset="0"/>
                        </a:rPr>
                        <a:t> como se usa el objeto y realiza una demostración siguiendo un orden</a:t>
                      </a:r>
                    </a:p>
                  </a:txBody>
                  <a:tcPr marL="68580" marR="68580" marT="0" marB="0"/>
                </a:tc>
                <a:extLst>
                  <a:ext uri="{0D108BD9-81ED-4DB2-BD59-A6C34878D82A}">
                    <a16:rowId xmlns:a16="http://schemas.microsoft.com/office/drawing/2014/main" val="1118137000"/>
                  </a:ext>
                </a:extLst>
              </a:tr>
              <a:tr h="373200">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 Identifica a </a:t>
                      </a:r>
                      <a:r>
                        <a:rPr lang="es-MX" sz="1200" dirty="0">
                          <a:latin typeface="Berlin Sans FB" panose="020E0602020502020306" pitchFamily="34" charset="0"/>
                        </a:rPr>
                        <a:t>quien ha visto usarlo</a:t>
                      </a:r>
                    </a:p>
                  </a:txBody>
                  <a:tcPr marL="68580" marR="68580" marT="0" marB="0"/>
                </a:tc>
                <a:extLst>
                  <a:ext uri="{0D108BD9-81ED-4DB2-BD59-A6C34878D82A}">
                    <a16:rowId xmlns:a16="http://schemas.microsoft.com/office/drawing/2014/main" val="3124213554"/>
                  </a:ext>
                </a:extLst>
              </a:tr>
            </a:tbl>
          </a:graphicData>
        </a:graphic>
      </p:graphicFrame>
      <p:graphicFrame>
        <p:nvGraphicFramePr>
          <p:cNvPr id="4" name="Tabla 3">
            <a:extLst>
              <a:ext uri="{FF2B5EF4-FFF2-40B4-BE49-F238E27FC236}">
                <a16:creationId xmlns:a16="http://schemas.microsoft.com/office/drawing/2014/main" id="{C542BA43-02C0-44B9-81D1-B20B278C584D}"/>
              </a:ext>
            </a:extLst>
          </p:cNvPr>
          <p:cNvGraphicFramePr>
            <a:graphicFrameLocks noGrp="1"/>
          </p:cNvGraphicFramePr>
          <p:nvPr>
            <p:extLst>
              <p:ext uri="{D42A27DB-BD31-4B8C-83A1-F6EECF244321}">
                <p14:modId xmlns:p14="http://schemas.microsoft.com/office/powerpoint/2010/main" val="635897153"/>
              </p:ext>
            </p:extLst>
          </p:nvPr>
        </p:nvGraphicFramePr>
        <p:xfrm>
          <a:off x="800868" y="5879011"/>
          <a:ext cx="8317730" cy="1019302"/>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3797232304"/>
                    </a:ext>
                  </a:extLst>
                </a:gridCol>
              </a:tblGrid>
              <a:tr h="830359">
                <a:tc>
                  <a:txBody>
                    <a:bodyPr/>
                    <a:lstStyle/>
                    <a:p>
                      <a:pPr algn="ctr">
                        <a:lnSpc>
                          <a:spcPct val="107000"/>
                        </a:lnSpc>
                        <a:spcAft>
                          <a:spcPts val="0"/>
                        </a:spcAft>
                      </a:pPr>
                      <a:r>
                        <a:rPr lang="es-MX" sz="1300" dirty="0">
                          <a:effectLst/>
                          <a:latin typeface="Berlin Sans FB" panose="020E0602020502020306" pitchFamily="34" charset="0"/>
                        </a:rPr>
                        <a:t>Describe el proceso del alumno</a:t>
                      </a:r>
                    </a:p>
                    <a:p>
                      <a:pPr algn="ctr">
                        <a:lnSpc>
                          <a:spcPct val="107000"/>
                        </a:lnSpc>
                        <a:spcAft>
                          <a:spcPts val="0"/>
                        </a:spcAft>
                      </a:pPr>
                      <a:r>
                        <a:rPr lang="es-MX" sz="1300" dirty="0">
                          <a:effectLst/>
                          <a:latin typeface="Berlin Sans FB" panose="020E0602020502020306" pitchFamily="34" charset="0"/>
                        </a:rPr>
                        <a:t>Identifica el nombre del objeto que seleccionó, busca otros recursos de apoyo para poder explicar como se utiliza el candado y realiza una demostración siguiendo un orden. Se expresa con naturalidad.</a:t>
                      </a:r>
                    </a:p>
                    <a:p>
                      <a:pPr marL="0" marR="0" lvl="0" indent="0" algn="ctr" defTabSz="1007943" rtl="0" eaLnBrk="1" fontAlgn="auto" latinLnBrk="0" hangingPunct="1">
                        <a:lnSpc>
                          <a:spcPct val="107000"/>
                        </a:lnSpc>
                        <a:spcBef>
                          <a:spcPts val="0"/>
                        </a:spcBef>
                        <a:spcAft>
                          <a:spcPts val="0"/>
                        </a:spcAft>
                        <a:buClrTx/>
                        <a:buSzTx/>
                        <a:buFontTx/>
                        <a:buNone/>
                        <a:tabLst/>
                        <a:defRPr/>
                      </a:pPr>
                      <a:r>
                        <a:rPr lang="es-MX" sz="1300" dirty="0">
                          <a:effectLst/>
                          <a:latin typeface="Berlin Sans FB" panose="020E0602020502020306" pitchFamily="34" charset="0"/>
                        </a:rPr>
                        <a:t>Observa objetos que compartieron sus compañeros  e identifica que es, su utilidad y en donde lo ha visto.</a:t>
                      </a:r>
                      <a:endParaRPr lang="es-MX" sz="1100" dirty="0">
                        <a:effectLst/>
                      </a:endParaRPr>
                    </a:p>
                    <a:p>
                      <a:pPr algn="just">
                        <a:lnSpc>
                          <a:spcPct val="107000"/>
                        </a:lnSpc>
                        <a:spcAft>
                          <a:spcPts val="0"/>
                        </a:spcAft>
                      </a:pPr>
                      <a:endParaRPr lang="es-MX" sz="1100" dirty="0">
                        <a:effectLst/>
                      </a:endParaRPr>
                    </a:p>
                  </a:txBody>
                  <a:tcPr marL="68580" marR="68580" marT="0" marB="0"/>
                </a:tc>
                <a:extLst>
                  <a:ext uri="{0D108BD9-81ED-4DB2-BD59-A6C34878D82A}">
                    <a16:rowId xmlns:a16="http://schemas.microsoft.com/office/drawing/2014/main" val="2785235787"/>
                  </a:ext>
                </a:extLst>
              </a:tr>
            </a:tbl>
          </a:graphicData>
        </a:graphic>
      </p:graphicFrame>
      <p:sp>
        <p:nvSpPr>
          <p:cNvPr id="5" name="Rectangle 1">
            <a:extLst>
              <a:ext uri="{FF2B5EF4-FFF2-40B4-BE49-F238E27FC236}">
                <a16:creationId xmlns:a16="http://schemas.microsoft.com/office/drawing/2014/main" id="{78099FF1-A578-48E6-88D7-12A3606EADC1}"/>
              </a:ext>
            </a:extLst>
          </p:cNvPr>
          <p:cNvSpPr>
            <a:spLocks noChangeArrowheads="1"/>
          </p:cNvSpPr>
          <p:nvPr/>
        </p:nvSpPr>
        <p:spPr bwMode="auto">
          <a:xfrm>
            <a:off x="648463" y="635198"/>
            <a:ext cx="87495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EVALUACIÓN CONTINUA</a:t>
            </a:r>
            <a:endParaRPr kumimoji="0" lang="es-MX" altLang="es-MX" sz="1400" b="0" i="0" u="none" strike="noStrike" cap="none" normalizeH="0" baseline="0" dirty="0">
              <a:ln>
                <a:noFill/>
              </a:ln>
              <a:solidFill>
                <a:schemeClr val="tx1"/>
              </a:solidFill>
              <a:effectLst/>
              <a:latin typeface="Berlin Sans FB" panose="020E06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endParaRPr>
          </a:p>
          <a:p>
            <a:pPr defTabSz="914400"/>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Alumno: </a:t>
            </a:r>
            <a:r>
              <a:rPr lang="es-MX" sz="1400" dirty="0">
                <a:latin typeface="Berlin Sans FB" panose="020E0602020502020306" pitchFamily="34" charset="0"/>
              </a:rPr>
              <a:t>Coronado Calderón Isaac Alejandro </a:t>
            </a:r>
          </a:p>
          <a:p>
            <a:pPr defTabSz="914400"/>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					</a:t>
            </a:r>
            <a:r>
              <a:rPr lang="es-MX" altLang="es-MX" sz="1400" dirty="0">
                <a:latin typeface="Berlin Sans FB" panose="020E0602020502020306" pitchFamily="34" charset="0"/>
                <a:ea typeface="Calibri" panose="020F0502020204030204" pitchFamily="34" charset="0"/>
                <a:cs typeface="Times New Roman" panose="02020603050405020304" pitchFamily="18" charset="0"/>
              </a:rPr>
              <a:t> Fecha: jueves 21 de enero 2021</a:t>
            </a:r>
            <a:endParaRPr kumimoji="0" lang="es-MX" altLang="es-MX" sz="1400" b="0" i="0" u="none" strike="noStrike" cap="none" normalizeH="0" baseline="0" dirty="0">
              <a:ln>
                <a:noFill/>
              </a:ln>
              <a:solidFill>
                <a:schemeClr val="tx1"/>
              </a:solidFill>
              <a:effectLst/>
              <a:latin typeface="Berlin Sans FB" panose="020E0602020502020306" pitchFamily="34" charset="0"/>
            </a:endParaRPr>
          </a:p>
        </p:txBody>
      </p:sp>
      <p:sp>
        <p:nvSpPr>
          <p:cNvPr id="7" name="Rectángulo 6">
            <a:extLst>
              <a:ext uri="{FF2B5EF4-FFF2-40B4-BE49-F238E27FC236}">
                <a16:creationId xmlns:a16="http://schemas.microsoft.com/office/drawing/2014/main" id="{2314D60A-02F8-4B7D-9036-EE892C005F2F}"/>
              </a:ext>
            </a:extLst>
          </p:cNvPr>
          <p:cNvSpPr/>
          <p:nvPr/>
        </p:nvSpPr>
        <p:spPr>
          <a:xfrm>
            <a:off x="521463" y="539906"/>
            <a:ext cx="9035491" cy="6687309"/>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latin typeface="Berlin Sans FB" panose="020E0602020502020306" pitchFamily="34" charset="0"/>
            </a:endParaRPr>
          </a:p>
        </p:txBody>
      </p:sp>
    </p:spTree>
    <p:extLst>
      <p:ext uri="{BB962C8B-B14F-4D97-AF65-F5344CB8AC3E}">
        <p14:creationId xmlns:p14="http://schemas.microsoft.com/office/powerpoint/2010/main" val="2066547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FB75CEE-887F-4C9A-A46F-48C2EEF7AA67}"/>
              </a:ext>
            </a:extLst>
          </p:cNvPr>
          <p:cNvPicPr>
            <a:picLocks noChangeAspect="1"/>
          </p:cNvPicPr>
          <p:nvPr/>
        </p:nvPicPr>
        <p:blipFill>
          <a:blip r:embed="rId2"/>
          <a:stretch>
            <a:fillRect/>
          </a:stretch>
        </p:blipFill>
        <p:spPr>
          <a:xfrm rot="16200000">
            <a:off x="1262006" y="-1262006"/>
            <a:ext cx="7559678" cy="10083687"/>
          </a:xfrm>
          <a:prstGeom prst="rect">
            <a:avLst/>
          </a:prstGeom>
        </p:spPr>
      </p:pic>
      <p:graphicFrame>
        <p:nvGraphicFramePr>
          <p:cNvPr id="2" name="Tabla 1">
            <a:extLst>
              <a:ext uri="{FF2B5EF4-FFF2-40B4-BE49-F238E27FC236}">
                <a16:creationId xmlns:a16="http://schemas.microsoft.com/office/drawing/2014/main" id="{1FE78AAB-425B-4185-A1F0-47BEAA43428F}"/>
              </a:ext>
            </a:extLst>
          </p:cNvPr>
          <p:cNvGraphicFramePr>
            <a:graphicFrameLocks noGrp="1"/>
          </p:cNvGraphicFramePr>
          <p:nvPr/>
        </p:nvGraphicFramePr>
        <p:xfrm>
          <a:off x="800868" y="1841817"/>
          <a:ext cx="8317731" cy="1044344"/>
        </p:xfrm>
        <a:graphic>
          <a:graphicData uri="http://schemas.openxmlformats.org/drawingml/2006/table">
            <a:tbl>
              <a:tblPr firstRow="1" firstCol="1" bandRow="1">
                <a:tableStyleId>{5940675A-B579-460E-94D1-54222C63F5DA}</a:tableStyleId>
              </a:tblPr>
              <a:tblGrid>
                <a:gridCol w="3886690">
                  <a:extLst>
                    <a:ext uri="{9D8B030D-6E8A-4147-A177-3AD203B41FA5}">
                      <a16:colId xmlns:a16="http://schemas.microsoft.com/office/drawing/2014/main" val="4127072051"/>
                    </a:ext>
                  </a:extLst>
                </a:gridCol>
                <a:gridCol w="4431041">
                  <a:extLst>
                    <a:ext uri="{9D8B030D-6E8A-4147-A177-3AD203B41FA5}">
                      <a16:colId xmlns:a16="http://schemas.microsoft.com/office/drawing/2014/main" val="3464665095"/>
                    </a:ext>
                  </a:extLst>
                </a:gridCol>
              </a:tblGrid>
              <a:tr h="333144">
                <a:tc gridSpan="2">
                  <a:txBody>
                    <a:bodyPr/>
                    <a:lstStyle/>
                    <a:p>
                      <a:pPr algn="ctr"/>
                      <a:r>
                        <a:rPr lang="es-MX" sz="1200" b="0" dirty="0">
                          <a:effectLst/>
                          <a:latin typeface="Berlin Sans FB" panose="020E0602020502020306" pitchFamily="34" charset="0"/>
                        </a:rPr>
                        <a:t>Campo formativo/área de desarrollo:  </a:t>
                      </a:r>
                      <a:r>
                        <a:rPr lang="es-MX" sz="1200" b="0" dirty="0">
                          <a:latin typeface="Berlin Sans FB" panose="020E0602020502020306" pitchFamily="34" charset="0"/>
                        </a:rPr>
                        <a:t>Lenguaje y Comunicación</a:t>
                      </a:r>
                    </a:p>
                    <a:p>
                      <a:pPr algn="ctr">
                        <a:lnSpc>
                          <a:spcPct val="107000"/>
                        </a:lnSpc>
                        <a:spcAft>
                          <a:spcPts val="0"/>
                        </a:spcAft>
                      </a:pP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4156151058"/>
                  </a:ext>
                </a:extLst>
              </a:tr>
              <a:tr h="388579">
                <a:tc>
                  <a:txBody>
                    <a:bodyPr/>
                    <a:lstStyle/>
                    <a:p>
                      <a:pPr algn="ctr">
                        <a:lnSpc>
                          <a:spcPct val="107000"/>
                        </a:lnSpc>
                        <a:spcAft>
                          <a:spcPts val="0"/>
                        </a:spcAft>
                      </a:pPr>
                      <a:r>
                        <a:rPr lang="es-MX" sz="1200" b="0" dirty="0">
                          <a:effectLst/>
                          <a:latin typeface="Berlin Sans FB" panose="020E0602020502020306" pitchFamily="34" charset="0"/>
                        </a:rPr>
                        <a:t>Organizador curricular 1: oralidad</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b="0" dirty="0">
                          <a:effectLst/>
                          <a:latin typeface="Berlin Sans FB" panose="020E0602020502020306" pitchFamily="34" charset="0"/>
                        </a:rPr>
                        <a:t>Organizador curricular 2: </a:t>
                      </a:r>
                      <a:r>
                        <a:rPr lang="es-MX" sz="1200" b="0" i="0" u="none" strike="noStrike" kern="1200" baseline="0" dirty="0">
                          <a:solidFill>
                            <a:schemeClr val="tx1"/>
                          </a:solidFill>
                          <a:latin typeface="Berlin Sans FB" panose="020E0602020502020306" pitchFamily="34" charset="0"/>
                          <a:ea typeface="+mn-ea"/>
                          <a:cs typeface="+mn-cs"/>
                        </a:rPr>
                        <a:t>Explicación</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2859306"/>
                  </a:ext>
                </a:extLst>
              </a:tr>
              <a:tr h="292100">
                <a:tc gridSpan="2">
                  <a:txBody>
                    <a:bodyPr/>
                    <a:lstStyle/>
                    <a:p>
                      <a:pPr algn="ctr"/>
                      <a:r>
                        <a:rPr lang="es-MX" sz="1200" b="0" dirty="0">
                          <a:effectLst/>
                          <a:latin typeface="Berlin Sans FB" panose="020E0602020502020306" pitchFamily="34" charset="0"/>
                        </a:rPr>
                        <a:t>Aprendizaje esperado: </a:t>
                      </a:r>
                      <a:r>
                        <a:rPr lang="es-MX" sz="1200" b="0" dirty="0">
                          <a:latin typeface="Berlin Sans FB" panose="020E0602020502020306" pitchFamily="34" charset="0"/>
                        </a:rPr>
                        <a:t>Explica cómo es, cómo ocurrió, cómo funciona algo, ordenando las ideas para que los demás comprendan.</a:t>
                      </a:r>
                    </a:p>
                  </a:txBody>
                  <a:tcPr marL="68580" marR="68580" marT="0" marB="0"/>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3" name="Tabla 2">
            <a:extLst>
              <a:ext uri="{FF2B5EF4-FFF2-40B4-BE49-F238E27FC236}">
                <a16:creationId xmlns:a16="http://schemas.microsoft.com/office/drawing/2014/main" id="{9DCD91ED-7DD4-4726-91D5-0950B175CBB5}"/>
              </a:ext>
            </a:extLst>
          </p:cNvPr>
          <p:cNvGraphicFramePr>
            <a:graphicFrameLocks noGrp="1"/>
          </p:cNvGraphicFramePr>
          <p:nvPr>
            <p:extLst>
              <p:ext uri="{D42A27DB-BD31-4B8C-83A1-F6EECF244321}">
                <p14:modId xmlns:p14="http://schemas.microsoft.com/office/powerpoint/2010/main" val="2403343402"/>
              </p:ext>
            </p:extLst>
          </p:nvPr>
        </p:nvGraphicFramePr>
        <p:xfrm>
          <a:off x="800869" y="3218623"/>
          <a:ext cx="8317730" cy="2479614"/>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855956509"/>
                    </a:ext>
                  </a:extLst>
                </a:gridCol>
              </a:tblGrid>
              <a:tr h="413269">
                <a:tc>
                  <a:txBody>
                    <a:bodyPr/>
                    <a:lstStyle/>
                    <a:p>
                      <a:pPr marL="0" marR="0" lvl="0" indent="0" algn="just" defTabSz="1007943"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Indicadores: (se redactan en base al aprendizaje esperado)</a:t>
                      </a:r>
                      <a:r>
                        <a:rPr lang="es-MX" sz="1200" dirty="0">
                          <a:latin typeface="Berlin Sans FB" panose="020E0602020502020306" pitchFamily="34" charset="0"/>
                        </a:rPr>
                        <a:t> Explica cómo funciona algo, ordenando ideas</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7622371"/>
                  </a:ext>
                </a:extLst>
              </a:tr>
              <a:tr h="413269">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 Comenta que se puede hacer con el objeto seleccionado</a:t>
                      </a:r>
                    </a:p>
                    <a:p>
                      <a:pPr marL="0" lvl="0" indent="0" algn="just">
                        <a:lnSpc>
                          <a:spcPct val="107000"/>
                        </a:lnSpc>
                        <a:spcAft>
                          <a:spcPts val="0"/>
                        </a:spcAft>
                        <a:buFont typeface="Symbol" panose="05050102010706020507" pitchFamily="18" charset="2"/>
                        <a:buNone/>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356826"/>
                  </a:ext>
                </a:extLst>
              </a:tr>
              <a:tr h="413269">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Identifica las  partes del objeto seleccionado y comenta para que sirve cada una de ellas.</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2861088"/>
                  </a:ext>
                </a:extLst>
              </a:tr>
              <a:tr h="413269">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Reconoce en donde ha visto ese objeto </a:t>
                      </a:r>
                      <a:endParaRPr lang="es-MX" sz="1200" dirty="0">
                        <a:latin typeface="Berlin Sans FB" panose="020E0602020502020306" pitchFamily="34" charset="0"/>
                      </a:endParaRPr>
                    </a:p>
                    <a:p>
                      <a:pPr marL="342900" lvl="0" indent="-342900" algn="just">
                        <a:lnSpc>
                          <a:spcPct val="107000"/>
                        </a:lnSpc>
                        <a:spcAft>
                          <a:spcPts val="0"/>
                        </a:spcAft>
                        <a:buFont typeface="Symbol" panose="05050102010706020507" pitchFamily="18" charset="2"/>
                        <a:buChar char=""/>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9356242"/>
                  </a:ext>
                </a:extLst>
              </a:tr>
              <a:tr h="413269">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 </a:t>
                      </a:r>
                      <a:r>
                        <a:rPr lang="es-MX" sz="1200" dirty="0">
                          <a:effectLst/>
                          <a:latin typeface="Berlin Sans FB" panose="020E0602020502020306" pitchFamily="34" charset="0"/>
                          <a:ea typeface="Calibri" panose="020F0502020204030204" pitchFamily="34" charset="0"/>
                          <a:cs typeface="Times New Roman" panose="02020603050405020304" pitchFamily="18" charset="0"/>
                        </a:rPr>
                        <a:t>Explica como se usa el objeto y realiza una demostración siguiendo un orden</a:t>
                      </a:r>
                    </a:p>
                  </a:txBody>
                  <a:tcPr marL="68580" marR="68580" marT="0" marB="0"/>
                </a:tc>
                <a:extLst>
                  <a:ext uri="{0D108BD9-81ED-4DB2-BD59-A6C34878D82A}">
                    <a16:rowId xmlns:a16="http://schemas.microsoft.com/office/drawing/2014/main" val="1118137000"/>
                  </a:ext>
                </a:extLst>
              </a:tr>
              <a:tr h="413269">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 Identifica a </a:t>
                      </a:r>
                      <a:r>
                        <a:rPr lang="es-MX" sz="1200" dirty="0">
                          <a:latin typeface="Berlin Sans FB" panose="020E0602020502020306" pitchFamily="34" charset="0"/>
                        </a:rPr>
                        <a:t>quien ha visto usarlo</a:t>
                      </a:r>
                    </a:p>
                  </a:txBody>
                  <a:tcPr marL="68580" marR="68580" marT="0" marB="0"/>
                </a:tc>
                <a:extLst>
                  <a:ext uri="{0D108BD9-81ED-4DB2-BD59-A6C34878D82A}">
                    <a16:rowId xmlns:a16="http://schemas.microsoft.com/office/drawing/2014/main" val="3124213554"/>
                  </a:ext>
                </a:extLst>
              </a:tr>
            </a:tbl>
          </a:graphicData>
        </a:graphic>
      </p:graphicFrame>
      <p:graphicFrame>
        <p:nvGraphicFramePr>
          <p:cNvPr id="4" name="Tabla 3">
            <a:extLst>
              <a:ext uri="{FF2B5EF4-FFF2-40B4-BE49-F238E27FC236}">
                <a16:creationId xmlns:a16="http://schemas.microsoft.com/office/drawing/2014/main" id="{C542BA43-02C0-44B9-81D1-B20B278C584D}"/>
              </a:ext>
            </a:extLst>
          </p:cNvPr>
          <p:cNvGraphicFramePr>
            <a:graphicFrameLocks noGrp="1"/>
          </p:cNvGraphicFramePr>
          <p:nvPr>
            <p:extLst>
              <p:ext uri="{D42A27DB-BD31-4B8C-83A1-F6EECF244321}">
                <p14:modId xmlns:p14="http://schemas.microsoft.com/office/powerpoint/2010/main" val="125750514"/>
              </p:ext>
            </p:extLst>
          </p:nvPr>
        </p:nvGraphicFramePr>
        <p:xfrm>
          <a:off x="800868" y="6030699"/>
          <a:ext cx="8317730" cy="836994"/>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3797232304"/>
                    </a:ext>
                  </a:extLst>
                </a:gridCol>
              </a:tblGrid>
              <a:tr h="830359">
                <a:tc>
                  <a:txBody>
                    <a:bodyPr/>
                    <a:lstStyle/>
                    <a:p>
                      <a:pPr algn="ctr">
                        <a:lnSpc>
                          <a:spcPct val="107000"/>
                        </a:lnSpc>
                        <a:spcAft>
                          <a:spcPts val="0"/>
                        </a:spcAft>
                      </a:pPr>
                      <a:r>
                        <a:rPr lang="es-MX" sz="1300" dirty="0">
                          <a:effectLst/>
                          <a:latin typeface="Berlin Sans FB" panose="020E0602020502020306" pitchFamily="34" charset="0"/>
                        </a:rPr>
                        <a:t>Describe el proceso del alumno</a:t>
                      </a:r>
                    </a:p>
                    <a:p>
                      <a:pPr algn="ctr">
                        <a:lnSpc>
                          <a:spcPct val="107000"/>
                        </a:lnSpc>
                        <a:spcAft>
                          <a:spcPts val="0"/>
                        </a:spcAft>
                      </a:pPr>
                      <a:r>
                        <a:rPr lang="es-MX" sz="1300" dirty="0">
                          <a:effectLst/>
                          <a:latin typeface="Berlin Sans FB" panose="020E0602020502020306" pitchFamily="34" charset="0"/>
                        </a:rPr>
                        <a:t>Selecciona una herramienta, comenta que le gusta y expresa el motivo.  Identifica mas elementos de ese grupo, comenta que acciones de la vida cotidiana se pueden realizar con esa herramienta, lo relaciona con experiencias. Explica como se utiliza usando sus manos.</a:t>
                      </a:r>
                      <a:endParaRPr lang="es-MX" sz="1100" dirty="0">
                        <a:effectLst/>
                      </a:endParaRPr>
                    </a:p>
                  </a:txBody>
                  <a:tcPr marL="68580" marR="68580" marT="0" marB="0"/>
                </a:tc>
                <a:extLst>
                  <a:ext uri="{0D108BD9-81ED-4DB2-BD59-A6C34878D82A}">
                    <a16:rowId xmlns:a16="http://schemas.microsoft.com/office/drawing/2014/main" val="2785235787"/>
                  </a:ext>
                </a:extLst>
              </a:tr>
            </a:tbl>
          </a:graphicData>
        </a:graphic>
      </p:graphicFrame>
      <p:sp>
        <p:nvSpPr>
          <p:cNvPr id="5" name="Rectangle 1">
            <a:extLst>
              <a:ext uri="{FF2B5EF4-FFF2-40B4-BE49-F238E27FC236}">
                <a16:creationId xmlns:a16="http://schemas.microsoft.com/office/drawing/2014/main" id="{78099FF1-A578-48E6-88D7-12A3606EADC1}"/>
              </a:ext>
            </a:extLst>
          </p:cNvPr>
          <p:cNvSpPr>
            <a:spLocks noChangeArrowheads="1"/>
          </p:cNvSpPr>
          <p:nvPr/>
        </p:nvSpPr>
        <p:spPr bwMode="auto">
          <a:xfrm>
            <a:off x="648463" y="635198"/>
            <a:ext cx="87495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EVALUACIÓN CONTINUA</a:t>
            </a:r>
            <a:endParaRPr kumimoji="0" lang="es-MX" altLang="es-MX" sz="1400" b="0" i="0" u="none" strike="noStrike" cap="none" normalizeH="0" baseline="0" dirty="0">
              <a:ln>
                <a:noFill/>
              </a:ln>
              <a:solidFill>
                <a:schemeClr val="tx1"/>
              </a:solidFill>
              <a:effectLst/>
              <a:latin typeface="Berlin Sans FB" panose="020E06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endParaRPr>
          </a:p>
          <a:p>
            <a:pPr defTabSz="914400"/>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Alumno: </a:t>
            </a:r>
            <a:r>
              <a:rPr lang="es-MX" sz="1400" dirty="0">
                <a:latin typeface="Berlin Sans FB" panose="020E0602020502020306" pitchFamily="34" charset="0"/>
              </a:rPr>
              <a:t>García Espinoza Mateo  </a:t>
            </a:r>
          </a:p>
          <a:p>
            <a:pPr defTabSz="914400"/>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					</a:t>
            </a:r>
            <a:r>
              <a:rPr lang="es-MX" altLang="es-MX" sz="1400" dirty="0">
                <a:latin typeface="Berlin Sans FB" panose="020E0602020502020306" pitchFamily="34" charset="0"/>
                <a:ea typeface="Calibri" panose="020F0502020204030204" pitchFamily="34" charset="0"/>
                <a:cs typeface="Times New Roman" panose="02020603050405020304" pitchFamily="18" charset="0"/>
              </a:rPr>
              <a:t> Fecha: jueves 21 de enero 2021</a:t>
            </a:r>
            <a:endParaRPr kumimoji="0" lang="es-MX" altLang="es-MX" sz="1400" b="0" i="0" u="none" strike="noStrike" cap="none" normalizeH="0" baseline="0" dirty="0">
              <a:ln>
                <a:noFill/>
              </a:ln>
              <a:solidFill>
                <a:schemeClr val="tx1"/>
              </a:solidFill>
              <a:effectLst/>
              <a:latin typeface="Berlin Sans FB" panose="020E0602020502020306" pitchFamily="34" charset="0"/>
            </a:endParaRPr>
          </a:p>
        </p:txBody>
      </p:sp>
      <p:sp>
        <p:nvSpPr>
          <p:cNvPr id="7" name="Rectángulo 6">
            <a:extLst>
              <a:ext uri="{FF2B5EF4-FFF2-40B4-BE49-F238E27FC236}">
                <a16:creationId xmlns:a16="http://schemas.microsoft.com/office/drawing/2014/main" id="{2314D60A-02F8-4B7D-9036-EE892C005F2F}"/>
              </a:ext>
            </a:extLst>
          </p:cNvPr>
          <p:cNvSpPr/>
          <p:nvPr/>
        </p:nvSpPr>
        <p:spPr>
          <a:xfrm>
            <a:off x="521463" y="539906"/>
            <a:ext cx="9035491" cy="6687309"/>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latin typeface="Berlin Sans FB" panose="020E0602020502020306" pitchFamily="34" charset="0"/>
            </a:endParaRPr>
          </a:p>
        </p:txBody>
      </p:sp>
    </p:spTree>
    <p:extLst>
      <p:ext uri="{BB962C8B-B14F-4D97-AF65-F5344CB8AC3E}">
        <p14:creationId xmlns:p14="http://schemas.microsoft.com/office/powerpoint/2010/main" val="1254491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FB75CEE-887F-4C9A-A46F-48C2EEF7AA67}"/>
              </a:ext>
            </a:extLst>
          </p:cNvPr>
          <p:cNvPicPr>
            <a:picLocks noChangeAspect="1"/>
          </p:cNvPicPr>
          <p:nvPr/>
        </p:nvPicPr>
        <p:blipFill>
          <a:blip r:embed="rId2"/>
          <a:stretch>
            <a:fillRect/>
          </a:stretch>
        </p:blipFill>
        <p:spPr>
          <a:xfrm rot="16200000">
            <a:off x="1262006" y="-1262006"/>
            <a:ext cx="7559678" cy="10083687"/>
          </a:xfrm>
          <a:prstGeom prst="rect">
            <a:avLst/>
          </a:prstGeom>
        </p:spPr>
      </p:pic>
      <p:graphicFrame>
        <p:nvGraphicFramePr>
          <p:cNvPr id="2" name="Tabla 1">
            <a:extLst>
              <a:ext uri="{FF2B5EF4-FFF2-40B4-BE49-F238E27FC236}">
                <a16:creationId xmlns:a16="http://schemas.microsoft.com/office/drawing/2014/main" id="{1FE78AAB-425B-4185-A1F0-47BEAA43428F}"/>
              </a:ext>
            </a:extLst>
          </p:cNvPr>
          <p:cNvGraphicFramePr>
            <a:graphicFrameLocks noGrp="1"/>
          </p:cNvGraphicFramePr>
          <p:nvPr/>
        </p:nvGraphicFramePr>
        <p:xfrm>
          <a:off x="800868" y="1841817"/>
          <a:ext cx="8317731" cy="1044344"/>
        </p:xfrm>
        <a:graphic>
          <a:graphicData uri="http://schemas.openxmlformats.org/drawingml/2006/table">
            <a:tbl>
              <a:tblPr firstRow="1" firstCol="1" bandRow="1">
                <a:tableStyleId>{5940675A-B579-460E-94D1-54222C63F5DA}</a:tableStyleId>
              </a:tblPr>
              <a:tblGrid>
                <a:gridCol w="3886690">
                  <a:extLst>
                    <a:ext uri="{9D8B030D-6E8A-4147-A177-3AD203B41FA5}">
                      <a16:colId xmlns:a16="http://schemas.microsoft.com/office/drawing/2014/main" val="4127072051"/>
                    </a:ext>
                  </a:extLst>
                </a:gridCol>
                <a:gridCol w="4431041">
                  <a:extLst>
                    <a:ext uri="{9D8B030D-6E8A-4147-A177-3AD203B41FA5}">
                      <a16:colId xmlns:a16="http://schemas.microsoft.com/office/drawing/2014/main" val="3464665095"/>
                    </a:ext>
                  </a:extLst>
                </a:gridCol>
              </a:tblGrid>
              <a:tr h="333144">
                <a:tc gridSpan="2">
                  <a:txBody>
                    <a:bodyPr/>
                    <a:lstStyle/>
                    <a:p>
                      <a:pPr algn="ctr"/>
                      <a:r>
                        <a:rPr lang="es-MX" sz="1200" b="0" dirty="0">
                          <a:effectLst/>
                          <a:latin typeface="Berlin Sans FB" panose="020E0602020502020306" pitchFamily="34" charset="0"/>
                        </a:rPr>
                        <a:t>Campo formativo/área de desarrollo:  </a:t>
                      </a:r>
                      <a:r>
                        <a:rPr lang="es-MX" sz="1200" b="0" dirty="0">
                          <a:latin typeface="Berlin Sans FB" panose="020E0602020502020306" pitchFamily="34" charset="0"/>
                        </a:rPr>
                        <a:t>Lenguaje y Comunicación</a:t>
                      </a:r>
                    </a:p>
                    <a:p>
                      <a:pPr algn="ctr">
                        <a:lnSpc>
                          <a:spcPct val="107000"/>
                        </a:lnSpc>
                        <a:spcAft>
                          <a:spcPts val="0"/>
                        </a:spcAft>
                      </a:pP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4156151058"/>
                  </a:ext>
                </a:extLst>
              </a:tr>
              <a:tr h="388579">
                <a:tc>
                  <a:txBody>
                    <a:bodyPr/>
                    <a:lstStyle/>
                    <a:p>
                      <a:pPr algn="ctr">
                        <a:lnSpc>
                          <a:spcPct val="107000"/>
                        </a:lnSpc>
                        <a:spcAft>
                          <a:spcPts val="0"/>
                        </a:spcAft>
                      </a:pPr>
                      <a:r>
                        <a:rPr lang="es-MX" sz="1200" b="0" dirty="0">
                          <a:effectLst/>
                          <a:latin typeface="Berlin Sans FB" panose="020E0602020502020306" pitchFamily="34" charset="0"/>
                        </a:rPr>
                        <a:t>Organizador curricular 1: oralidad</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b="0" dirty="0">
                          <a:effectLst/>
                          <a:latin typeface="Berlin Sans FB" panose="020E0602020502020306" pitchFamily="34" charset="0"/>
                        </a:rPr>
                        <a:t>Organizador curricular 2: </a:t>
                      </a:r>
                      <a:r>
                        <a:rPr lang="es-MX" sz="1200" b="0" i="0" u="none" strike="noStrike" kern="1200" baseline="0" dirty="0">
                          <a:solidFill>
                            <a:schemeClr val="tx1"/>
                          </a:solidFill>
                          <a:latin typeface="Berlin Sans FB" panose="020E0602020502020306" pitchFamily="34" charset="0"/>
                          <a:ea typeface="+mn-ea"/>
                          <a:cs typeface="+mn-cs"/>
                        </a:rPr>
                        <a:t>Explicación</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2859306"/>
                  </a:ext>
                </a:extLst>
              </a:tr>
              <a:tr h="292100">
                <a:tc gridSpan="2">
                  <a:txBody>
                    <a:bodyPr/>
                    <a:lstStyle/>
                    <a:p>
                      <a:pPr algn="ctr"/>
                      <a:r>
                        <a:rPr lang="es-MX" sz="1200" b="0" dirty="0">
                          <a:effectLst/>
                          <a:latin typeface="Berlin Sans FB" panose="020E0602020502020306" pitchFamily="34" charset="0"/>
                        </a:rPr>
                        <a:t>Aprendizaje esperado: </a:t>
                      </a:r>
                      <a:r>
                        <a:rPr lang="es-MX" sz="1200" b="0" dirty="0">
                          <a:latin typeface="Berlin Sans FB" panose="020E0602020502020306" pitchFamily="34" charset="0"/>
                        </a:rPr>
                        <a:t>Explica cómo es, cómo ocurrió, cómo funciona algo, ordenando las ideas para que los demás comprendan.</a:t>
                      </a:r>
                    </a:p>
                  </a:txBody>
                  <a:tcPr marL="68580" marR="68580" marT="0" marB="0"/>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3" name="Tabla 2">
            <a:extLst>
              <a:ext uri="{FF2B5EF4-FFF2-40B4-BE49-F238E27FC236}">
                <a16:creationId xmlns:a16="http://schemas.microsoft.com/office/drawing/2014/main" id="{9DCD91ED-7DD4-4726-91D5-0950B175CBB5}"/>
              </a:ext>
            </a:extLst>
          </p:cNvPr>
          <p:cNvGraphicFramePr>
            <a:graphicFrameLocks noGrp="1"/>
          </p:cNvGraphicFramePr>
          <p:nvPr>
            <p:extLst>
              <p:ext uri="{D42A27DB-BD31-4B8C-83A1-F6EECF244321}">
                <p14:modId xmlns:p14="http://schemas.microsoft.com/office/powerpoint/2010/main" val="1004263937"/>
              </p:ext>
            </p:extLst>
          </p:nvPr>
        </p:nvGraphicFramePr>
        <p:xfrm>
          <a:off x="800869" y="3218623"/>
          <a:ext cx="8317730" cy="2479614"/>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855956509"/>
                    </a:ext>
                  </a:extLst>
                </a:gridCol>
              </a:tblGrid>
              <a:tr h="413269">
                <a:tc>
                  <a:txBody>
                    <a:bodyPr/>
                    <a:lstStyle/>
                    <a:p>
                      <a:pPr marL="0" marR="0" lvl="0" indent="0" algn="just" defTabSz="1007943"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Indicadores: (se redactan en base al aprendizaje esperado)</a:t>
                      </a:r>
                      <a:r>
                        <a:rPr lang="es-MX" sz="1200" dirty="0">
                          <a:latin typeface="Berlin Sans FB" panose="020E0602020502020306" pitchFamily="34" charset="0"/>
                        </a:rPr>
                        <a:t> Explica cómo funciona algo, ordenando ideas</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7622371"/>
                  </a:ext>
                </a:extLst>
              </a:tr>
              <a:tr h="413269">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 Comenta que se puede hacer con el objeto seleccionado</a:t>
                      </a:r>
                    </a:p>
                    <a:p>
                      <a:pPr marL="0" lvl="0" indent="0" algn="just">
                        <a:lnSpc>
                          <a:spcPct val="107000"/>
                        </a:lnSpc>
                        <a:spcAft>
                          <a:spcPts val="0"/>
                        </a:spcAft>
                        <a:buFont typeface="Symbol" panose="05050102010706020507" pitchFamily="18" charset="2"/>
                        <a:buNone/>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356826"/>
                  </a:ext>
                </a:extLst>
              </a:tr>
              <a:tr h="413269">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Identifica las  partes del objeto seleccionado y comenta para que sirve cada una de ellas.</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2861088"/>
                  </a:ext>
                </a:extLst>
              </a:tr>
              <a:tr h="413269">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Reconoce en donde ha visto ese objeto </a:t>
                      </a:r>
                      <a:endParaRPr lang="es-MX" sz="1200" dirty="0">
                        <a:latin typeface="Berlin Sans FB" panose="020E0602020502020306" pitchFamily="34" charset="0"/>
                      </a:endParaRPr>
                    </a:p>
                    <a:p>
                      <a:pPr marL="342900" lvl="0" indent="-342900" algn="just">
                        <a:lnSpc>
                          <a:spcPct val="107000"/>
                        </a:lnSpc>
                        <a:spcAft>
                          <a:spcPts val="0"/>
                        </a:spcAft>
                        <a:buFont typeface="Symbol" panose="05050102010706020507" pitchFamily="18" charset="2"/>
                        <a:buChar char=""/>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9356242"/>
                  </a:ext>
                </a:extLst>
              </a:tr>
              <a:tr h="413269">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 </a:t>
                      </a:r>
                      <a:r>
                        <a:rPr lang="es-MX" sz="1200" dirty="0">
                          <a:effectLst/>
                          <a:latin typeface="Berlin Sans FB" panose="020E0602020502020306" pitchFamily="34" charset="0"/>
                          <a:ea typeface="Calibri" panose="020F0502020204030204" pitchFamily="34" charset="0"/>
                          <a:cs typeface="Times New Roman" panose="02020603050405020304" pitchFamily="18" charset="0"/>
                        </a:rPr>
                        <a:t>Explica como se usa el objeto y realiza una demostración siguiendo un orden</a:t>
                      </a:r>
                    </a:p>
                  </a:txBody>
                  <a:tcPr marL="68580" marR="68580" marT="0" marB="0"/>
                </a:tc>
                <a:extLst>
                  <a:ext uri="{0D108BD9-81ED-4DB2-BD59-A6C34878D82A}">
                    <a16:rowId xmlns:a16="http://schemas.microsoft.com/office/drawing/2014/main" val="1118137000"/>
                  </a:ext>
                </a:extLst>
              </a:tr>
              <a:tr h="413269">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 Identifica a </a:t>
                      </a:r>
                      <a:r>
                        <a:rPr lang="es-MX" sz="1200" dirty="0">
                          <a:latin typeface="Berlin Sans FB" panose="020E0602020502020306" pitchFamily="34" charset="0"/>
                        </a:rPr>
                        <a:t>quien ha visto usarlo</a:t>
                      </a:r>
                    </a:p>
                  </a:txBody>
                  <a:tcPr marL="68580" marR="68580" marT="0" marB="0"/>
                </a:tc>
                <a:extLst>
                  <a:ext uri="{0D108BD9-81ED-4DB2-BD59-A6C34878D82A}">
                    <a16:rowId xmlns:a16="http://schemas.microsoft.com/office/drawing/2014/main" val="3124213554"/>
                  </a:ext>
                </a:extLst>
              </a:tr>
            </a:tbl>
          </a:graphicData>
        </a:graphic>
      </p:graphicFrame>
      <p:graphicFrame>
        <p:nvGraphicFramePr>
          <p:cNvPr id="4" name="Tabla 3">
            <a:extLst>
              <a:ext uri="{FF2B5EF4-FFF2-40B4-BE49-F238E27FC236}">
                <a16:creationId xmlns:a16="http://schemas.microsoft.com/office/drawing/2014/main" id="{C542BA43-02C0-44B9-81D1-B20B278C584D}"/>
              </a:ext>
            </a:extLst>
          </p:cNvPr>
          <p:cNvGraphicFramePr>
            <a:graphicFrameLocks noGrp="1"/>
          </p:cNvGraphicFramePr>
          <p:nvPr>
            <p:extLst>
              <p:ext uri="{D42A27DB-BD31-4B8C-83A1-F6EECF244321}">
                <p14:modId xmlns:p14="http://schemas.microsoft.com/office/powerpoint/2010/main" val="1736654763"/>
              </p:ext>
            </p:extLst>
          </p:nvPr>
        </p:nvGraphicFramePr>
        <p:xfrm>
          <a:off x="800869" y="5970812"/>
          <a:ext cx="8317730" cy="1048957"/>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3797232304"/>
                    </a:ext>
                  </a:extLst>
                </a:gridCol>
              </a:tblGrid>
              <a:tr h="830359">
                <a:tc>
                  <a:txBody>
                    <a:bodyPr/>
                    <a:lstStyle/>
                    <a:p>
                      <a:pPr algn="ctr">
                        <a:lnSpc>
                          <a:spcPct val="107000"/>
                        </a:lnSpc>
                        <a:spcAft>
                          <a:spcPts val="0"/>
                        </a:spcAft>
                      </a:pPr>
                      <a:r>
                        <a:rPr lang="es-MX" sz="1300" dirty="0">
                          <a:effectLst/>
                          <a:latin typeface="Berlin Sans FB" panose="020E0602020502020306" pitchFamily="34" charset="0"/>
                        </a:rPr>
                        <a:t>Describe el proceso del alumno</a:t>
                      </a:r>
                    </a:p>
                    <a:p>
                      <a:pPr marL="0" marR="0" lvl="0" indent="0" algn="just" defTabSz="1007943" rtl="0" eaLnBrk="1" fontAlgn="auto" latinLnBrk="0" hangingPunct="1">
                        <a:lnSpc>
                          <a:spcPct val="107000"/>
                        </a:lnSpc>
                        <a:spcBef>
                          <a:spcPts val="0"/>
                        </a:spcBef>
                        <a:spcAft>
                          <a:spcPts val="0"/>
                        </a:spcAft>
                        <a:buClrTx/>
                        <a:buSzTx/>
                        <a:buFontTx/>
                        <a:buNone/>
                        <a:tabLst/>
                        <a:defRPr/>
                      </a:pPr>
                      <a:r>
                        <a:rPr lang="es-MX" sz="1300" dirty="0">
                          <a:effectLst/>
                          <a:latin typeface="Berlin Sans FB" panose="020E0602020502020306" pitchFamily="34" charset="0"/>
                        </a:rPr>
                        <a:t> Reconoce el nombre del objeto que seleccionó, comenta que esa máquina la utiliza su papá e identifica ejemplos de cosas  que se pueden hacer con ella. Señala los riesgos que se tiene con la utilización de la maquina y reconoce que los niños no la pueden utilizar. Observa objetos que compartieron sus compañeros e identifica que es, su utilidad, en donde lo ha visto y a quién ha visto utilizarlo.</a:t>
                      </a:r>
                      <a:endParaRPr lang="es-MX" sz="1100" dirty="0">
                        <a:effectLst/>
                      </a:endParaRPr>
                    </a:p>
                  </a:txBody>
                  <a:tcPr marL="68580" marR="68580" marT="0" marB="0"/>
                </a:tc>
                <a:extLst>
                  <a:ext uri="{0D108BD9-81ED-4DB2-BD59-A6C34878D82A}">
                    <a16:rowId xmlns:a16="http://schemas.microsoft.com/office/drawing/2014/main" val="2785235787"/>
                  </a:ext>
                </a:extLst>
              </a:tr>
            </a:tbl>
          </a:graphicData>
        </a:graphic>
      </p:graphicFrame>
      <p:sp>
        <p:nvSpPr>
          <p:cNvPr id="5" name="Rectangle 1">
            <a:extLst>
              <a:ext uri="{FF2B5EF4-FFF2-40B4-BE49-F238E27FC236}">
                <a16:creationId xmlns:a16="http://schemas.microsoft.com/office/drawing/2014/main" id="{78099FF1-A578-48E6-88D7-12A3606EADC1}"/>
              </a:ext>
            </a:extLst>
          </p:cNvPr>
          <p:cNvSpPr>
            <a:spLocks noChangeArrowheads="1"/>
          </p:cNvSpPr>
          <p:nvPr/>
        </p:nvSpPr>
        <p:spPr bwMode="auto">
          <a:xfrm>
            <a:off x="648463" y="635198"/>
            <a:ext cx="87495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EVALUACIÓN CONTINUA</a:t>
            </a:r>
            <a:endParaRPr kumimoji="0" lang="es-MX" altLang="es-MX" sz="1400" b="0" i="0" u="none" strike="noStrike" cap="none" normalizeH="0" baseline="0" dirty="0">
              <a:ln>
                <a:noFill/>
              </a:ln>
              <a:solidFill>
                <a:schemeClr val="tx1"/>
              </a:solidFill>
              <a:effectLst/>
              <a:latin typeface="Berlin Sans FB" panose="020E06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endParaRPr>
          </a:p>
          <a:p>
            <a:pPr defTabSz="914400"/>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Alumno: </a:t>
            </a:r>
            <a:r>
              <a:rPr lang="es-MX" sz="1400" dirty="0">
                <a:latin typeface="Berlin Sans FB" panose="020E0602020502020306" pitchFamily="34" charset="0"/>
              </a:rPr>
              <a:t>Macias Martínez Dylan Adolfo </a:t>
            </a:r>
          </a:p>
          <a:p>
            <a:pPr defTabSz="914400"/>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					</a:t>
            </a:r>
            <a:r>
              <a:rPr lang="es-MX" altLang="es-MX" sz="1400" dirty="0">
                <a:latin typeface="Berlin Sans FB" panose="020E0602020502020306" pitchFamily="34" charset="0"/>
                <a:ea typeface="Calibri" panose="020F0502020204030204" pitchFamily="34" charset="0"/>
                <a:cs typeface="Times New Roman" panose="02020603050405020304" pitchFamily="18" charset="0"/>
              </a:rPr>
              <a:t> Fecha: jueves 21 de enero 2021</a:t>
            </a:r>
            <a:endParaRPr kumimoji="0" lang="es-MX" altLang="es-MX" sz="1400" b="0" i="0" u="none" strike="noStrike" cap="none" normalizeH="0" baseline="0" dirty="0">
              <a:ln>
                <a:noFill/>
              </a:ln>
              <a:solidFill>
                <a:schemeClr val="tx1"/>
              </a:solidFill>
              <a:effectLst/>
              <a:latin typeface="Berlin Sans FB" panose="020E0602020502020306" pitchFamily="34" charset="0"/>
            </a:endParaRPr>
          </a:p>
        </p:txBody>
      </p:sp>
      <p:sp>
        <p:nvSpPr>
          <p:cNvPr id="7" name="Rectángulo 6">
            <a:extLst>
              <a:ext uri="{FF2B5EF4-FFF2-40B4-BE49-F238E27FC236}">
                <a16:creationId xmlns:a16="http://schemas.microsoft.com/office/drawing/2014/main" id="{2314D60A-02F8-4B7D-9036-EE892C005F2F}"/>
              </a:ext>
            </a:extLst>
          </p:cNvPr>
          <p:cNvSpPr/>
          <p:nvPr/>
        </p:nvSpPr>
        <p:spPr>
          <a:xfrm>
            <a:off x="521463" y="539906"/>
            <a:ext cx="9035491" cy="6687309"/>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latin typeface="Berlin Sans FB" panose="020E0602020502020306" pitchFamily="34" charset="0"/>
            </a:endParaRPr>
          </a:p>
        </p:txBody>
      </p:sp>
    </p:spTree>
    <p:extLst>
      <p:ext uri="{BB962C8B-B14F-4D97-AF65-F5344CB8AC3E}">
        <p14:creationId xmlns:p14="http://schemas.microsoft.com/office/powerpoint/2010/main" val="1643318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FB75CEE-887F-4C9A-A46F-48C2EEF7AA67}"/>
              </a:ext>
            </a:extLst>
          </p:cNvPr>
          <p:cNvPicPr>
            <a:picLocks noChangeAspect="1"/>
          </p:cNvPicPr>
          <p:nvPr/>
        </p:nvPicPr>
        <p:blipFill>
          <a:blip r:embed="rId2"/>
          <a:stretch>
            <a:fillRect/>
          </a:stretch>
        </p:blipFill>
        <p:spPr>
          <a:xfrm rot="16200000">
            <a:off x="1262006" y="-1262006"/>
            <a:ext cx="7559678" cy="10083687"/>
          </a:xfrm>
          <a:prstGeom prst="rect">
            <a:avLst/>
          </a:prstGeom>
        </p:spPr>
      </p:pic>
      <p:graphicFrame>
        <p:nvGraphicFramePr>
          <p:cNvPr id="2" name="Tabla 1">
            <a:extLst>
              <a:ext uri="{FF2B5EF4-FFF2-40B4-BE49-F238E27FC236}">
                <a16:creationId xmlns:a16="http://schemas.microsoft.com/office/drawing/2014/main" id="{1FE78AAB-425B-4185-A1F0-47BEAA43428F}"/>
              </a:ext>
            </a:extLst>
          </p:cNvPr>
          <p:cNvGraphicFramePr>
            <a:graphicFrameLocks noGrp="1"/>
          </p:cNvGraphicFramePr>
          <p:nvPr/>
        </p:nvGraphicFramePr>
        <p:xfrm>
          <a:off x="800868" y="1841817"/>
          <a:ext cx="8317731" cy="1044344"/>
        </p:xfrm>
        <a:graphic>
          <a:graphicData uri="http://schemas.openxmlformats.org/drawingml/2006/table">
            <a:tbl>
              <a:tblPr firstRow="1" firstCol="1" bandRow="1">
                <a:tableStyleId>{5940675A-B579-460E-94D1-54222C63F5DA}</a:tableStyleId>
              </a:tblPr>
              <a:tblGrid>
                <a:gridCol w="3886690">
                  <a:extLst>
                    <a:ext uri="{9D8B030D-6E8A-4147-A177-3AD203B41FA5}">
                      <a16:colId xmlns:a16="http://schemas.microsoft.com/office/drawing/2014/main" val="4127072051"/>
                    </a:ext>
                  </a:extLst>
                </a:gridCol>
                <a:gridCol w="4431041">
                  <a:extLst>
                    <a:ext uri="{9D8B030D-6E8A-4147-A177-3AD203B41FA5}">
                      <a16:colId xmlns:a16="http://schemas.microsoft.com/office/drawing/2014/main" val="3464665095"/>
                    </a:ext>
                  </a:extLst>
                </a:gridCol>
              </a:tblGrid>
              <a:tr h="333144">
                <a:tc gridSpan="2">
                  <a:txBody>
                    <a:bodyPr/>
                    <a:lstStyle/>
                    <a:p>
                      <a:pPr algn="ctr"/>
                      <a:r>
                        <a:rPr lang="es-MX" sz="1200" b="0" dirty="0">
                          <a:effectLst/>
                          <a:latin typeface="Berlin Sans FB" panose="020E0602020502020306" pitchFamily="34" charset="0"/>
                        </a:rPr>
                        <a:t>Campo formativo/área de desarrollo:  </a:t>
                      </a:r>
                      <a:r>
                        <a:rPr lang="es-MX" sz="1200" b="0" dirty="0">
                          <a:latin typeface="Berlin Sans FB" panose="020E0602020502020306" pitchFamily="34" charset="0"/>
                        </a:rPr>
                        <a:t>Lenguaje y Comunicación</a:t>
                      </a:r>
                    </a:p>
                    <a:p>
                      <a:pPr algn="ctr">
                        <a:lnSpc>
                          <a:spcPct val="107000"/>
                        </a:lnSpc>
                        <a:spcAft>
                          <a:spcPts val="0"/>
                        </a:spcAft>
                      </a:pP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4156151058"/>
                  </a:ext>
                </a:extLst>
              </a:tr>
              <a:tr h="388579">
                <a:tc>
                  <a:txBody>
                    <a:bodyPr/>
                    <a:lstStyle/>
                    <a:p>
                      <a:pPr algn="ctr">
                        <a:lnSpc>
                          <a:spcPct val="107000"/>
                        </a:lnSpc>
                        <a:spcAft>
                          <a:spcPts val="0"/>
                        </a:spcAft>
                      </a:pPr>
                      <a:r>
                        <a:rPr lang="es-MX" sz="1200" b="0" dirty="0">
                          <a:effectLst/>
                          <a:latin typeface="Berlin Sans FB" panose="020E0602020502020306" pitchFamily="34" charset="0"/>
                        </a:rPr>
                        <a:t>Organizador curricular 1: oralidad</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b="0" dirty="0">
                          <a:effectLst/>
                          <a:latin typeface="Berlin Sans FB" panose="020E0602020502020306" pitchFamily="34" charset="0"/>
                        </a:rPr>
                        <a:t>Organizador curricular 2: </a:t>
                      </a:r>
                      <a:r>
                        <a:rPr lang="es-MX" sz="1200" b="0" i="0" u="none" strike="noStrike" kern="1200" baseline="0" dirty="0">
                          <a:solidFill>
                            <a:schemeClr val="tx1"/>
                          </a:solidFill>
                          <a:latin typeface="Berlin Sans FB" panose="020E0602020502020306" pitchFamily="34" charset="0"/>
                          <a:ea typeface="+mn-ea"/>
                          <a:cs typeface="+mn-cs"/>
                        </a:rPr>
                        <a:t>Explicación</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2859306"/>
                  </a:ext>
                </a:extLst>
              </a:tr>
              <a:tr h="292100">
                <a:tc gridSpan="2">
                  <a:txBody>
                    <a:bodyPr/>
                    <a:lstStyle/>
                    <a:p>
                      <a:pPr algn="ctr"/>
                      <a:r>
                        <a:rPr lang="es-MX" sz="1200" b="0" dirty="0">
                          <a:effectLst/>
                          <a:latin typeface="Berlin Sans FB" panose="020E0602020502020306" pitchFamily="34" charset="0"/>
                        </a:rPr>
                        <a:t>Aprendizaje esperado: </a:t>
                      </a:r>
                      <a:r>
                        <a:rPr lang="es-MX" sz="1200" b="0" dirty="0">
                          <a:latin typeface="Berlin Sans FB" panose="020E0602020502020306" pitchFamily="34" charset="0"/>
                        </a:rPr>
                        <a:t>Explica cómo es, cómo ocurrió, cómo funciona algo, ordenando las ideas para que los demás comprendan.</a:t>
                      </a:r>
                    </a:p>
                  </a:txBody>
                  <a:tcPr marL="68580" marR="68580" marT="0" marB="0"/>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3" name="Tabla 2">
            <a:extLst>
              <a:ext uri="{FF2B5EF4-FFF2-40B4-BE49-F238E27FC236}">
                <a16:creationId xmlns:a16="http://schemas.microsoft.com/office/drawing/2014/main" id="{9DCD91ED-7DD4-4726-91D5-0950B175CBB5}"/>
              </a:ext>
            </a:extLst>
          </p:cNvPr>
          <p:cNvGraphicFramePr>
            <a:graphicFrameLocks noGrp="1"/>
          </p:cNvGraphicFramePr>
          <p:nvPr>
            <p:extLst>
              <p:ext uri="{D42A27DB-BD31-4B8C-83A1-F6EECF244321}">
                <p14:modId xmlns:p14="http://schemas.microsoft.com/office/powerpoint/2010/main" val="533974991"/>
              </p:ext>
            </p:extLst>
          </p:nvPr>
        </p:nvGraphicFramePr>
        <p:xfrm>
          <a:off x="800869" y="3218623"/>
          <a:ext cx="8317730" cy="2479614"/>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855956509"/>
                    </a:ext>
                  </a:extLst>
                </a:gridCol>
              </a:tblGrid>
              <a:tr h="413269">
                <a:tc>
                  <a:txBody>
                    <a:bodyPr/>
                    <a:lstStyle/>
                    <a:p>
                      <a:pPr marL="0" marR="0" lvl="0" indent="0" algn="just" defTabSz="1007943"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Indicadores: (se redactan en base al aprendizaje esperado)</a:t>
                      </a:r>
                      <a:r>
                        <a:rPr lang="es-MX" sz="1200" dirty="0">
                          <a:latin typeface="Berlin Sans FB" panose="020E0602020502020306" pitchFamily="34" charset="0"/>
                        </a:rPr>
                        <a:t> Explica cómo funciona algo, ordenando ideas</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7622371"/>
                  </a:ext>
                </a:extLst>
              </a:tr>
              <a:tr h="413269">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 Comenta que se puede hacer con el objeto seleccionado</a:t>
                      </a:r>
                    </a:p>
                    <a:p>
                      <a:pPr marL="0" lvl="0" indent="0" algn="just">
                        <a:lnSpc>
                          <a:spcPct val="107000"/>
                        </a:lnSpc>
                        <a:spcAft>
                          <a:spcPts val="0"/>
                        </a:spcAft>
                        <a:buFont typeface="Symbol" panose="05050102010706020507" pitchFamily="18" charset="2"/>
                        <a:buNone/>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356826"/>
                  </a:ext>
                </a:extLst>
              </a:tr>
              <a:tr h="413269">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Identifica las  partes del objeto seleccionado y comenta para que sirve cada una de ellas.</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2861088"/>
                  </a:ext>
                </a:extLst>
              </a:tr>
              <a:tr h="413269">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Reconoce en donde ha visto ese objeto </a:t>
                      </a:r>
                      <a:endParaRPr lang="es-MX" sz="1200" dirty="0">
                        <a:latin typeface="Berlin Sans FB" panose="020E0602020502020306" pitchFamily="34" charset="0"/>
                      </a:endParaRPr>
                    </a:p>
                    <a:p>
                      <a:pPr marL="342900" lvl="0" indent="-342900" algn="just">
                        <a:lnSpc>
                          <a:spcPct val="107000"/>
                        </a:lnSpc>
                        <a:spcAft>
                          <a:spcPts val="0"/>
                        </a:spcAft>
                        <a:buFont typeface="Symbol" panose="05050102010706020507" pitchFamily="18" charset="2"/>
                        <a:buChar char=""/>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9356242"/>
                  </a:ext>
                </a:extLst>
              </a:tr>
              <a:tr h="413269">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 </a:t>
                      </a:r>
                      <a:r>
                        <a:rPr lang="es-MX" sz="1200" dirty="0">
                          <a:effectLst/>
                          <a:latin typeface="Berlin Sans FB" panose="020E0602020502020306" pitchFamily="34" charset="0"/>
                          <a:cs typeface="Times New Roman" panose="02020603050405020304" pitchFamily="18" charset="0"/>
                        </a:rPr>
                        <a:t>Explica </a:t>
                      </a:r>
                      <a:r>
                        <a:rPr lang="es-MX" sz="1200" dirty="0">
                          <a:effectLst/>
                          <a:latin typeface="Berlin Sans FB" panose="020E0602020502020306" pitchFamily="34" charset="0"/>
                          <a:ea typeface="Calibri" panose="020F0502020204030204" pitchFamily="34" charset="0"/>
                          <a:cs typeface="Times New Roman" panose="02020603050405020304" pitchFamily="18" charset="0"/>
                        </a:rPr>
                        <a:t> como se usa el objeto y realiza una demostración siguiendo un orden</a:t>
                      </a:r>
                    </a:p>
                  </a:txBody>
                  <a:tcPr marL="68580" marR="68580" marT="0" marB="0"/>
                </a:tc>
                <a:extLst>
                  <a:ext uri="{0D108BD9-81ED-4DB2-BD59-A6C34878D82A}">
                    <a16:rowId xmlns:a16="http://schemas.microsoft.com/office/drawing/2014/main" val="1118137000"/>
                  </a:ext>
                </a:extLst>
              </a:tr>
              <a:tr h="413269">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 Identifica a </a:t>
                      </a:r>
                      <a:r>
                        <a:rPr lang="es-MX" sz="1200" dirty="0">
                          <a:latin typeface="Berlin Sans FB" panose="020E0602020502020306" pitchFamily="34" charset="0"/>
                        </a:rPr>
                        <a:t>quien ha visto usarlo</a:t>
                      </a:r>
                    </a:p>
                  </a:txBody>
                  <a:tcPr marL="68580" marR="68580" marT="0" marB="0"/>
                </a:tc>
                <a:extLst>
                  <a:ext uri="{0D108BD9-81ED-4DB2-BD59-A6C34878D82A}">
                    <a16:rowId xmlns:a16="http://schemas.microsoft.com/office/drawing/2014/main" val="3124213554"/>
                  </a:ext>
                </a:extLst>
              </a:tr>
            </a:tbl>
          </a:graphicData>
        </a:graphic>
      </p:graphicFrame>
      <p:graphicFrame>
        <p:nvGraphicFramePr>
          <p:cNvPr id="4" name="Tabla 3">
            <a:extLst>
              <a:ext uri="{FF2B5EF4-FFF2-40B4-BE49-F238E27FC236}">
                <a16:creationId xmlns:a16="http://schemas.microsoft.com/office/drawing/2014/main" id="{C542BA43-02C0-44B9-81D1-B20B278C584D}"/>
              </a:ext>
            </a:extLst>
          </p:cNvPr>
          <p:cNvGraphicFramePr>
            <a:graphicFrameLocks noGrp="1"/>
          </p:cNvGraphicFramePr>
          <p:nvPr>
            <p:extLst>
              <p:ext uri="{D42A27DB-BD31-4B8C-83A1-F6EECF244321}">
                <p14:modId xmlns:p14="http://schemas.microsoft.com/office/powerpoint/2010/main" val="1029686581"/>
              </p:ext>
            </p:extLst>
          </p:nvPr>
        </p:nvGraphicFramePr>
        <p:xfrm>
          <a:off x="800868" y="5985588"/>
          <a:ext cx="8317730" cy="986727"/>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3797232304"/>
                    </a:ext>
                  </a:extLst>
                </a:gridCol>
              </a:tblGrid>
              <a:tr h="830359">
                <a:tc>
                  <a:txBody>
                    <a:bodyPr/>
                    <a:lstStyle/>
                    <a:p>
                      <a:pPr algn="ctr">
                        <a:lnSpc>
                          <a:spcPct val="107000"/>
                        </a:lnSpc>
                        <a:spcAft>
                          <a:spcPts val="0"/>
                        </a:spcAft>
                      </a:pPr>
                      <a:r>
                        <a:rPr lang="es-MX" sz="1300" dirty="0">
                          <a:effectLst/>
                          <a:latin typeface="Berlin Sans FB" panose="020E0602020502020306" pitchFamily="34" charset="0"/>
                        </a:rPr>
                        <a:t>Describe el proceso del alumno</a:t>
                      </a:r>
                    </a:p>
                    <a:p>
                      <a:pPr algn="l">
                        <a:lnSpc>
                          <a:spcPct val="107000"/>
                        </a:lnSpc>
                        <a:spcAft>
                          <a:spcPts val="0"/>
                        </a:spcAft>
                      </a:pPr>
                      <a:r>
                        <a:rPr lang="es-MX" sz="1300" dirty="0">
                          <a:effectLst/>
                          <a:latin typeface="Berlin Sans FB" panose="020E0602020502020306" pitchFamily="34" charset="0"/>
                        </a:rPr>
                        <a:t>Muestra el objeto que seleccionó, comparte su nombre y lo que se puede hacer, usa su cuerpo para ejemplificar como se usa. Reconoce en donde ha visto y la importancia de su utilización en la vida cotidiana.  </a:t>
                      </a:r>
                    </a:p>
                    <a:p>
                      <a:pPr algn="just">
                        <a:lnSpc>
                          <a:spcPct val="107000"/>
                        </a:lnSpc>
                        <a:spcAft>
                          <a:spcPts val="0"/>
                        </a:spcAft>
                      </a:pPr>
                      <a:endParaRPr lang="es-MX" sz="1100" dirty="0">
                        <a:effectLst/>
                      </a:endParaRPr>
                    </a:p>
                    <a:p>
                      <a:pPr algn="just">
                        <a:lnSpc>
                          <a:spcPct val="107000"/>
                        </a:lnSpc>
                        <a:spcAft>
                          <a:spcPts val="0"/>
                        </a:spcAft>
                      </a:pPr>
                      <a:endParaRPr lang="es-MX" sz="1100" dirty="0">
                        <a:effectLst/>
                      </a:endParaRPr>
                    </a:p>
                  </a:txBody>
                  <a:tcPr marL="68580" marR="68580" marT="0" marB="0"/>
                </a:tc>
                <a:extLst>
                  <a:ext uri="{0D108BD9-81ED-4DB2-BD59-A6C34878D82A}">
                    <a16:rowId xmlns:a16="http://schemas.microsoft.com/office/drawing/2014/main" val="2785235787"/>
                  </a:ext>
                </a:extLst>
              </a:tr>
            </a:tbl>
          </a:graphicData>
        </a:graphic>
      </p:graphicFrame>
      <p:sp>
        <p:nvSpPr>
          <p:cNvPr id="5" name="Rectangle 1">
            <a:extLst>
              <a:ext uri="{FF2B5EF4-FFF2-40B4-BE49-F238E27FC236}">
                <a16:creationId xmlns:a16="http://schemas.microsoft.com/office/drawing/2014/main" id="{78099FF1-A578-48E6-88D7-12A3606EADC1}"/>
              </a:ext>
            </a:extLst>
          </p:cNvPr>
          <p:cNvSpPr>
            <a:spLocks noChangeArrowheads="1"/>
          </p:cNvSpPr>
          <p:nvPr/>
        </p:nvSpPr>
        <p:spPr bwMode="auto">
          <a:xfrm>
            <a:off x="648463" y="635198"/>
            <a:ext cx="87495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EVALUACIÓN CONTINUA</a:t>
            </a:r>
            <a:endParaRPr kumimoji="0" lang="es-MX" altLang="es-MX" sz="1400" b="0" i="0" u="none" strike="noStrike" cap="none" normalizeH="0" baseline="0" dirty="0">
              <a:ln>
                <a:noFill/>
              </a:ln>
              <a:solidFill>
                <a:schemeClr val="tx1"/>
              </a:solidFill>
              <a:effectLst/>
              <a:latin typeface="Berlin Sans FB" panose="020E06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endParaRPr>
          </a:p>
          <a:p>
            <a:pPr defTabSz="914400"/>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Alumno: </a:t>
            </a:r>
            <a:r>
              <a:rPr lang="es-MX" sz="1400" dirty="0">
                <a:latin typeface="Berlin Sans FB" panose="020E0602020502020306" pitchFamily="34" charset="0"/>
              </a:rPr>
              <a:t>Ramírez Carrizales Iker Daniel </a:t>
            </a:r>
          </a:p>
          <a:p>
            <a:pPr defTabSz="914400"/>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					</a:t>
            </a:r>
            <a:r>
              <a:rPr lang="es-MX" altLang="es-MX" sz="1400" dirty="0">
                <a:latin typeface="Berlin Sans FB" panose="020E0602020502020306" pitchFamily="34" charset="0"/>
                <a:ea typeface="Calibri" panose="020F0502020204030204" pitchFamily="34" charset="0"/>
                <a:cs typeface="Times New Roman" panose="02020603050405020304" pitchFamily="18" charset="0"/>
              </a:rPr>
              <a:t> Fecha: jueves 21 de enero 2021</a:t>
            </a:r>
            <a:endParaRPr kumimoji="0" lang="es-MX" altLang="es-MX" sz="1400" b="0" i="0" u="none" strike="noStrike" cap="none" normalizeH="0" baseline="0" dirty="0">
              <a:ln>
                <a:noFill/>
              </a:ln>
              <a:solidFill>
                <a:schemeClr val="tx1"/>
              </a:solidFill>
              <a:effectLst/>
              <a:latin typeface="Berlin Sans FB" panose="020E0602020502020306" pitchFamily="34" charset="0"/>
            </a:endParaRPr>
          </a:p>
        </p:txBody>
      </p:sp>
      <p:sp>
        <p:nvSpPr>
          <p:cNvPr id="7" name="Rectángulo 6">
            <a:extLst>
              <a:ext uri="{FF2B5EF4-FFF2-40B4-BE49-F238E27FC236}">
                <a16:creationId xmlns:a16="http://schemas.microsoft.com/office/drawing/2014/main" id="{2314D60A-02F8-4B7D-9036-EE892C005F2F}"/>
              </a:ext>
            </a:extLst>
          </p:cNvPr>
          <p:cNvSpPr/>
          <p:nvPr/>
        </p:nvSpPr>
        <p:spPr>
          <a:xfrm>
            <a:off x="521463" y="539906"/>
            <a:ext cx="9035491" cy="6687309"/>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latin typeface="Berlin Sans FB" panose="020E0602020502020306" pitchFamily="34" charset="0"/>
            </a:endParaRPr>
          </a:p>
        </p:txBody>
      </p:sp>
    </p:spTree>
    <p:extLst>
      <p:ext uri="{BB962C8B-B14F-4D97-AF65-F5344CB8AC3E}">
        <p14:creationId xmlns:p14="http://schemas.microsoft.com/office/powerpoint/2010/main" val="2735296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FB75CEE-887F-4C9A-A46F-48C2EEF7AA67}"/>
              </a:ext>
            </a:extLst>
          </p:cNvPr>
          <p:cNvPicPr>
            <a:picLocks noChangeAspect="1"/>
          </p:cNvPicPr>
          <p:nvPr/>
        </p:nvPicPr>
        <p:blipFill>
          <a:blip r:embed="rId2"/>
          <a:stretch>
            <a:fillRect/>
          </a:stretch>
        </p:blipFill>
        <p:spPr>
          <a:xfrm rot="16200000">
            <a:off x="1262006" y="-1262006"/>
            <a:ext cx="7559678" cy="10083687"/>
          </a:xfrm>
          <a:prstGeom prst="rect">
            <a:avLst/>
          </a:prstGeom>
        </p:spPr>
      </p:pic>
      <p:graphicFrame>
        <p:nvGraphicFramePr>
          <p:cNvPr id="2" name="Tabla 1">
            <a:extLst>
              <a:ext uri="{FF2B5EF4-FFF2-40B4-BE49-F238E27FC236}">
                <a16:creationId xmlns:a16="http://schemas.microsoft.com/office/drawing/2014/main" id="{1FE78AAB-425B-4185-A1F0-47BEAA43428F}"/>
              </a:ext>
            </a:extLst>
          </p:cNvPr>
          <p:cNvGraphicFramePr>
            <a:graphicFrameLocks noGrp="1"/>
          </p:cNvGraphicFramePr>
          <p:nvPr/>
        </p:nvGraphicFramePr>
        <p:xfrm>
          <a:off x="800868" y="1841817"/>
          <a:ext cx="8317731" cy="1044344"/>
        </p:xfrm>
        <a:graphic>
          <a:graphicData uri="http://schemas.openxmlformats.org/drawingml/2006/table">
            <a:tbl>
              <a:tblPr firstRow="1" firstCol="1" bandRow="1">
                <a:tableStyleId>{5940675A-B579-460E-94D1-54222C63F5DA}</a:tableStyleId>
              </a:tblPr>
              <a:tblGrid>
                <a:gridCol w="3886690">
                  <a:extLst>
                    <a:ext uri="{9D8B030D-6E8A-4147-A177-3AD203B41FA5}">
                      <a16:colId xmlns:a16="http://schemas.microsoft.com/office/drawing/2014/main" val="4127072051"/>
                    </a:ext>
                  </a:extLst>
                </a:gridCol>
                <a:gridCol w="4431041">
                  <a:extLst>
                    <a:ext uri="{9D8B030D-6E8A-4147-A177-3AD203B41FA5}">
                      <a16:colId xmlns:a16="http://schemas.microsoft.com/office/drawing/2014/main" val="3464665095"/>
                    </a:ext>
                  </a:extLst>
                </a:gridCol>
              </a:tblGrid>
              <a:tr h="333144">
                <a:tc gridSpan="2">
                  <a:txBody>
                    <a:bodyPr/>
                    <a:lstStyle/>
                    <a:p>
                      <a:pPr algn="ctr"/>
                      <a:r>
                        <a:rPr lang="es-MX" sz="1200" b="0" dirty="0">
                          <a:effectLst/>
                          <a:latin typeface="Berlin Sans FB" panose="020E0602020502020306" pitchFamily="34" charset="0"/>
                        </a:rPr>
                        <a:t>Campo formativo/área de desarrollo:  </a:t>
                      </a:r>
                      <a:r>
                        <a:rPr lang="es-MX" sz="1200" b="0" dirty="0">
                          <a:latin typeface="Berlin Sans FB" panose="020E0602020502020306" pitchFamily="34" charset="0"/>
                        </a:rPr>
                        <a:t>Lenguaje y Comunicación</a:t>
                      </a:r>
                    </a:p>
                    <a:p>
                      <a:pPr algn="ctr">
                        <a:lnSpc>
                          <a:spcPct val="107000"/>
                        </a:lnSpc>
                        <a:spcAft>
                          <a:spcPts val="0"/>
                        </a:spcAft>
                      </a:pP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4156151058"/>
                  </a:ext>
                </a:extLst>
              </a:tr>
              <a:tr h="388579">
                <a:tc>
                  <a:txBody>
                    <a:bodyPr/>
                    <a:lstStyle/>
                    <a:p>
                      <a:pPr algn="ctr">
                        <a:lnSpc>
                          <a:spcPct val="107000"/>
                        </a:lnSpc>
                        <a:spcAft>
                          <a:spcPts val="0"/>
                        </a:spcAft>
                      </a:pPr>
                      <a:r>
                        <a:rPr lang="es-MX" sz="1200" b="0" dirty="0">
                          <a:effectLst/>
                          <a:latin typeface="Berlin Sans FB" panose="020E0602020502020306" pitchFamily="34" charset="0"/>
                        </a:rPr>
                        <a:t>Organizador curricular 1: oralidad</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b="0" dirty="0">
                          <a:effectLst/>
                          <a:latin typeface="Berlin Sans FB" panose="020E0602020502020306" pitchFamily="34" charset="0"/>
                        </a:rPr>
                        <a:t>Organizador curricular 2: </a:t>
                      </a:r>
                      <a:r>
                        <a:rPr lang="es-MX" sz="1200" b="0" i="0" u="none" strike="noStrike" kern="1200" baseline="0" dirty="0">
                          <a:solidFill>
                            <a:schemeClr val="tx1"/>
                          </a:solidFill>
                          <a:latin typeface="Berlin Sans FB" panose="020E0602020502020306" pitchFamily="34" charset="0"/>
                          <a:ea typeface="+mn-ea"/>
                          <a:cs typeface="+mn-cs"/>
                        </a:rPr>
                        <a:t>Explicación</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2859306"/>
                  </a:ext>
                </a:extLst>
              </a:tr>
              <a:tr h="292100">
                <a:tc gridSpan="2">
                  <a:txBody>
                    <a:bodyPr/>
                    <a:lstStyle/>
                    <a:p>
                      <a:pPr algn="ctr"/>
                      <a:r>
                        <a:rPr lang="es-MX" sz="1200" b="0" dirty="0">
                          <a:effectLst/>
                          <a:latin typeface="Berlin Sans FB" panose="020E0602020502020306" pitchFamily="34" charset="0"/>
                        </a:rPr>
                        <a:t>Aprendizaje esperado: </a:t>
                      </a:r>
                      <a:r>
                        <a:rPr lang="es-MX" sz="1200" b="0" dirty="0">
                          <a:latin typeface="Berlin Sans FB" panose="020E0602020502020306" pitchFamily="34" charset="0"/>
                        </a:rPr>
                        <a:t>Explica cómo es, cómo ocurrió, cómo funciona algo, ordenando las ideas para que los demás comprendan.</a:t>
                      </a:r>
                    </a:p>
                  </a:txBody>
                  <a:tcPr marL="68580" marR="68580" marT="0" marB="0"/>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3" name="Tabla 2">
            <a:extLst>
              <a:ext uri="{FF2B5EF4-FFF2-40B4-BE49-F238E27FC236}">
                <a16:creationId xmlns:a16="http://schemas.microsoft.com/office/drawing/2014/main" id="{9DCD91ED-7DD4-4726-91D5-0950B175CBB5}"/>
              </a:ext>
            </a:extLst>
          </p:cNvPr>
          <p:cNvGraphicFramePr>
            <a:graphicFrameLocks noGrp="1"/>
          </p:cNvGraphicFramePr>
          <p:nvPr>
            <p:extLst>
              <p:ext uri="{D42A27DB-BD31-4B8C-83A1-F6EECF244321}">
                <p14:modId xmlns:p14="http://schemas.microsoft.com/office/powerpoint/2010/main" val="3299442223"/>
              </p:ext>
            </p:extLst>
          </p:nvPr>
        </p:nvGraphicFramePr>
        <p:xfrm>
          <a:off x="800869" y="3218623"/>
          <a:ext cx="8317730" cy="2479614"/>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855956509"/>
                    </a:ext>
                  </a:extLst>
                </a:gridCol>
              </a:tblGrid>
              <a:tr h="413269">
                <a:tc>
                  <a:txBody>
                    <a:bodyPr/>
                    <a:lstStyle/>
                    <a:p>
                      <a:pPr marL="0" marR="0" lvl="0" indent="0" algn="just" defTabSz="1007943"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Indicadores: (se redactan en base al aprendizaje esperado)</a:t>
                      </a:r>
                      <a:r>
                        <a:rPr lang="es-MX" sz="1200" dirty="0">
                          <a:latin typeface="Berlin Sans FB" panose="020E0602020502020306" pitchFamily="34" charset="0"/>
                        </a:rPr>
                        <a:t> Explica cómo funciona algo, ordenando ideas</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7622371"/>
                  </a:ext>
                </a:extLst>
              </a:tr>
              <a:tr h="413269">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 Comenta que se puede hacer con el objeto seleccionado</a:t>
                      </a:r>
                    </a:p>
                    <a:p>
                      <a:pPr marL="0" lvl="0" indent="0" algn="just">
                        <a:lnSpc>
                          <a:spcPct val="107000"/>
                        </a:lnSpc>
                        <a:spcAft>
                          <a:spcPts val="0"/>
                        </a:spcAft>
                        <a:buFont typeface="Symbol" panose="05050102010706020507" pitchFamily="18" charset="2"/>
                        <a:buNone/>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356826"/>
                  </a:ext>
                </a:extLst>
              </a:tr>
              <a:tr h="413269">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Identifica las  partes del objeto seleccionado y comenta para que sirve cada una de ellas.</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2861088"/>
                  </a:ext>
                </a:extLst>
              </a:tr>
              <a:tr h="413269">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Reconoce en donde ha visto ese objeto </a:t>
                      </a:r>
                      <a:endParaRPr lang="es-MX" sz="1200" dirty="0">
                        <a:latin typeface="Berlin Sans FB" panose="020E0602020502020306" pitchFamily="34" charset="0"/>
                      </a:endParaRPr>
                    </a:p>
                    <a:p>
                      <a:pPr marL="342900" lvl="0" indent="-342900" algn="just">
                        <a:lnSpc>
                          <a:spcPct val="107000"/>
                        </a:lnSpc>
                        <a:spcAft>
                          <a:spcPts val="0"/>
                        </a:spcAft>
                        <a:buFont typeface="Symbol" panose="05050102010706020507" pitchFamily="18" charset="2"/>
                        <a:buChar char=""/>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9356242"/>
                  </a:ext>
                </a:extLst>
              </a:tr>
              <a:tr h="413269">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 </a:t>
                      </a:r>
                      <a:r>
                        <a:rPr lang="es-MX" sz="1200" dirty="0">
                          <a:effectLst/>
                          <a:latin typeface="Berlin Sans FB" panose="020E0602020502020306" pitchFamily="34" charset="0"/>
                          <a:ea typeface="Calibri" panose="020F0502020204030204" pitchFamily="34" charset="0"/>
                          <a:cs typeface="Times New Roman" panose="02020603050405020304" pitchFamily="18" charset="0"/>
                        </a:rPr>
                        <a:t>Comenta como se usa el objeto y realiza una demostración siguiendo un orden</a:t>
                      </a:r>
                    </a:p>
                  </a:txBody>
                  <a:tcPr marL="68580" marR="68580" marT="0" marB="0"/>
                </a:tc>
                <a:extLst>
                  <a:ext uri="{0D108BD9-81ED-4DB2-BD59-A6C34878D82A}">
                    <a16:rowId xmlns:a16="http://schemas.microsoft.com/office/drawing/2014/main" val="1118137000"/>
                  </a:ext>
                </a:extLst>
              </a:tr>
              <a:tr h="413269">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rPr>
                        <a:t> Identifica a </a:t>
                      </a:r>
                      <a:r>
                        <a:rPr lang="es-MX" sz="1200" dirty="0">
                          <a:latin typeface="Berlin Sans FB" panose="020E0602020502020306" pitchFamily="34" charset="0"/>
                        </a:rPr>
                        <a:t>quien ha visto usarlo</a:t>
                      </a:r>
                    </a:p>
                  </a:txBody>
                  <a:tcPr marL="68580" marR="68580" marT="0" marB="0"/>
                </a:tc>
                <a:extLst>
                  <a:ext uri="{0D108BD9-81ED-4DB2-BD59-A6C34878D82A}">
                    <a16:rowId xmlns:a16="http://schemas.microsoft.com/office/drawing/2014/main" val="3124213554"/>
                  </a:ext>
                </a:extLst>
              </a:tr>
            </a:tbl>
          </a:graphicData>
        </a:graphic>
      </p:graphicFrame>
      <p:graphicFrame>
        <p:nvGraphicFramePr>
          <p:cNvPr id="4" name="Tabla 3">
            <a:extLst>
              <a:ext uri="{FF2B5EF4-FFF2-40B4-BE49-F238E27FC236}">
                <a16:creationId xmlns:a16="http://schemas.microsoft.com/office/drawing/2014/main" id="{C542BA43-02C0-44B9-81D1-B20B278C584D}"/>
              </a:ext>
            </a:extLst>
          </p:cNvPr>
          <p:cNvGraphicFramePr>
            <a:graphicFrameLocks noGrp="1"/>
          </p:cNvGraphicFramePr>
          <p:nvPr>
            <p:extLst>
              <p:ext uri="{D42A27DB-BD31-4B8C-83A1-F6EECF244321}">
                <p14:modId xmlns:p14="http://schemas.microsoft.com/office/powerpoint/2010/main" val="2970582855"/>
              </p:ext>
            </p:extLst>
          </p:nvPr>
        </p:nvGraphicFramePr>
        <p:xfrm>
          <a:off x="800868" y="5985588"/>
          <a:ext cx="8317730" cy="1034923"/>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3797232304"/>
                    </a:ext>
                  </a:extLst>
                </a:gridCol>
              </a:tblGrid>
              <a:tr h="830359">
                <a:tc>
                  <a:txBody>
                    <a:bodyPr/>
                    <a:lstStyle/>
                    <a:p>
                      <a:pPr algn="just">
                        <a:lnSpc>
                          <a:spcPct val="107000"/>
                        </a:lnSpc>
                        <a:spcAft>
                          <a:spcPts val="0"/>
                        </a:spcAft>
                      </a:pPr>
                      <a:r>
                        <a:rPr lang="es-MX" sz="1300" dirty="0">
                          <a:effectLst/>
                          <a:latin typeface="Berlin Sans FB" panose="020E0602020502020306" pitchFamily="34" charset="0"/>
                        </a:rPr>
                        <a:t>Describe el proceso del alumno</a:t>
                      </a:r>
                    </a:p>
                    <a:p>
                      <a:pPr algn="just">
                        <a:lnSpc>
                          <a:spcPct val="107000"/>
                        </a:lnSpc>
                        <a:spcAft>
                          <a:spcPts val="0"/>
                        </a:spcAft>
                      </a:pPr>
                      <a:r>
                        <a:rPr lang="es-MX" sz="1300" dirty="0">
                          <a:effectLst/>
                          <a:latin typeface="Berlin Sans FB" panose="020E0602020502020306" pitchFamily="34" charset="0"/>
                        </a:rPr>
                        <a:t> </a:t>
                      </a:r>
                    </a:p>
                    <a:p>
                      <a:pPr marL="0" marR="0" lvl="0" indent="0" algn="just" defTabSz="1007943" rtl="0" eaLnBrk="1" fontAlgn="auto" latinLnBrk="0" hangingPunct="1">
                        <a:lnSpc>
                          <a:spcPct val="107000"/>
                        </a:lnSpc>
                        <a:spcBef>
                          <a:spcPts val="0"/>
                        </a:spcBef>
                        <a:spcAft>
                          <a:spcPts val="0"/>
                        </a:spcAft>
                        <a:buClrTx/>
                        <a:buSzTx/>
                        <a:buFontTx/>
                        <a:buNone/>
                        <a:tabLst/>
                        <a:defRPr/>
                      </a:pPr>
                      <a:r>
                        <a:rPr lang="es-MX" sz="1300" dirty="0">
                          <a:effectLst/>
                          <a:latin typeface="Berlin Sans FB" panose="020E0602020502020306" pitchFamily="34" charset="0"/>
                        </a:rPr>
                        <a:t> Cuando se conectó a la clase virtual ya habíamos concluido la actividad de pensamiento matemático, en las evidencias fotográficas enviadas al grupo de Whats App no se logra percibir el desarrollo del aprendizaje. </a:t>
                      </a:r>
                    </a:p>
                    <a:p>
                      <a:pPr algn="just">
                        <a:lnSpc>
                          <a:spcPct val="107000"/>
                        </a:lnSpc>
                        <a:spcAft>
                          <a:spcPts val="0"/>
                        </a:spcAft>
                      </a:pPr>
                      <a:r>
                        <a:rPr lang="es-MX" sz="1200" dirty="0">
                          <a:effectLst/>
                        </a:rPr>
                        <a:t> </a:t>
                      </a:r>
                      <a:endParaRPr lang="es-MX" sz="1100" dirty="0">
                        <a:effectLst/>
                      </a:endParaRPr>
                    </a:p>
                  </a:txBody>
                  <a:tcPr marL="68580" marR="68580" marT="0" marB="0"/>
                </a:tc>
                <a:extLst>
                  <a:ext uri="{0D108BD9-81ED-4DB2-BD59-A6C34878D82A}">
                    <a16:rowId xmlns:a16="http://schemas.microsoft.com/office/drawing/2014/main" val="2785235787"/>
                  </a:ext>
                </a:extLst>
              </a:tr>
            </a:tbl>
          </a:graphicData>
        </a:graphic>
      </p:graphicFrame>
      <p:sp>
        <p:nvSpPr>
          <p:cNvPr id="5" name="Rectangle 1">
            <a:extLst>
              <a:ext uri="{FF2B5EF4-FFF2-40B4-BE49-F238E27FC236}">
                <a16:creationId xmlns:a16="http://schemas.microsoft.com/office/drawing/2014/main" id="{78099FF1-A578-48E6-88D7-12A3606EADC1}"/>
              </a:ext>
            </a:extLst>
          </p:cNvPr>
          <p:cNvSpPr>
            <a:spLocks noChangeArrowheads="1"/>
          </p:cNvSpPr>
          <p:nvPr/>
        </p:nvSpPr>
        <p:spPr bwMode="auto">
          <a:xfrm>
            <a:off x="648463" y="527476"/>
            <a:ext cx="874953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EVALUACIÓN CONTINUA</a:t>
            </a:r>
            <a:endParaRPr kumimoji="0" lang="es-MX" altLang="es-MX" sz="1400" b="0" i="0" u="none" strike="noStrike" cap="none" normalizeH="0" baseline="0" dirty="0">
              <a:ln>
                <a:noFill/>
              </a:ln>
              <a:solidFill>
                <a:schemeClr val="tx1"/>
              </a:solidFill>
              <a:effectLst/>
              <a:latin typeface="Berlin Sans FB" panose="020E06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endParaRPr>
          </a:p>
          <a:p>
            <a:pPr defTabSz="914400"/>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Alumno: Solís</a:t>
            </a:r>
            <a:r>
              <a:rPr lang="es-MX" sz="1400" dirty="0">
                <a:latin typeface="Berlin Sans FB" panose="020E0602020502020306" pitchFamily="34" charset="0"/>
              </a:rPr>
              <a:t> Valdés Brillith </a:t>
            </a:r>
          </a:p>
          <a:p>
            <a:pPr defTabSz="914400"/>
            <a:endParaRPr lang="es-MX" sz="1400" dirty="0">
              <a:latin typeface="Berlin Sans FB" panose="020E0602020502020306" pitchFamily="34" charset="0"/>
            </a:endParaRPr>
          </a:p>
          <a:p>
            <a:pPr defTabSz="914400"/>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					</a:t>
            </a:r>
            <a:r>
              <a:rPr lang="es-MX" altLang="es-MX" sz="1400" dirty="0">
                <a:latin typeface="Berlin Sans FB" panose="020E0602020502020306" pitchFamily="34" charset="0"/>
                <a:ea typeface="Calibri" panose="020F0502020204030204" pitchFamily="34" charset="0"/>
                <a:cs typeface="Times New Roman" panose="02020603050405020304" pitchFamily="18" charset="0"/>
              </a:rPr>
              <a:t> Fecha: jueves 21 de enero 2021</a:t>
            </a:r>
            <a:endParaRPr kumimoji="0" lang="es-MX" altLang="es-MX" sz="1400" b="0" i="0" u="none" strike="noStrike" cap="none" normalizeH="0" baseline="0" dirty="0">
              <a:ln>
                <a:noFill/>
              </a:ln>
              <a:solidFill>
                <a:schemeClr val="tx1"/>
              </a:solidFill>
              <a:effectLst/>
              <a:latin typeface="Berlin Sans FB" panose="020E0602020502020306" pitchFamily="34" charset="0"/>
            </a:endParaRPr>
          </a:p>
        </p:txBody>
      </p:sp>
      <p:sp>
        <p:nvSpPr>
          <p:cNvPr id="7" name="Rectángulo 6">
            <a:extLst>
              <a:ext uri="{FF2B5EF4-FFF2-40B4-BE49-F238E27FC236}">
                <a16:creationId xmlns:a16="http://schemas.microsoft.com/office/drawing/2014/main" id="{2314D60A-02F8-4B7D-9036-EE892C005F2F}"/>
              </a:ext>
            </a:extLst>
          </p:cNvPr>
          <p:cNvSpPr/>
          <p:nvPr/>
        </p:nvSpPr>
        <p:spPr>
          <a:xfrm>
            <a:off x="521463" y="539906"/>
            <a:ext cx="9035491" cy="6687309"/>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latin typeface="Berlin Sans FB" panose="020E0602020502020306" pitchFamily="34" charset="0"/>
            </a:endParaRPr>
          </a:p>
        </p:txBody>
      </p:sp>
    </p:spTree>
    <p:extLst>
      <p:ext uri="{BB962C8B-B14F-4D97-AF65-F5344CB8AC3E}">
        <p14:creationId xmlns:p14="http://schemas.microsoft.com/office/powerpoint/2010/main" val="2443606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96AB0A4F-2084-428C-BE5B-6533351094B3}"/>
              </a:ext>
            </a:extLst>
          </p:cNvPr>
          <p:cNvPicPr>
            <a:picLocks noChangeAspect="1"/>
          </p:cNvPicPr>
          <p:nvPr/>
        </p:nvPicPr>
        <p:blipFill>
          <a:blip r:embed="rId2"/>
          <a:stretch>
            <a:fillRect/>
          </a:stretch>
        </p:blipFill>
        <p:spPr>
          <a:xfrm rot="16200000">
            <a:off x="1262006" y="-1262006"/>
            <a:ext cx="7559678" cy="10083687"/>
          </a:xfrm>
          <a:prstGeom prst="rect">
            <a:avLst/>
          </a:prstGeom>
        </p:spPr>
      </p:pic>
      <p:pic>
        <p:nvPicPr>
          <p:cNvPr id="8" name="Imagen 7">
            <a:extLst>
              <a:ext uri="{FF2B5EF4-FFF2-40B4-BE49-F238E27FC236}">
                <a16:creationId xmlns:a16="http://schemas.microsoft.com/office/drawing/2014/main" id="{159F2E65-FC31-40DF-A4CE-162A1C2A2AA1}"/>
              </a:ext>
            </a:extLst>
          </p:cNvPr>
          <p:cNvPicPr>
            <a:picLocks noChangeAspect="1"/>
          </p:cNvPicPr>
          <p:nvPr/>
        </p:nvPicPr>
        <p:blipFill rotWithShape="1">
          <a:blip r:embed="rId3"/>
          <a:srcRect l="44527" t="5831" r="43748" b="21707"/>
          <a:stretch/>
        </p:blipFill>
        <p:spPr>
          <a:xfrm>
            <a:off x="3904686" y="-2"/>
            <a:ext cx="2005780" cy="1283110"/>
          </a:xfrm>
          <a:prstGeom prst="rect">
            <a:avLst/>
          </a:prstGeom>
        </p:spPr>
      </p:pic>
      <p:sp>
        <p:nvSpPr>
          <p:cNvPr id="7" name="Rectángulo 6">
            <a:extLst>
              <a:ext uri="{FF2B5EF4-FFF2-40B4-BE49-F238E27FC236}">
                <a16:creationId xmlns:a16="http://schemas.microsoft.com/office/drawing/2014/main" id="{24AB8A04-4596-42CE-BFEA-092C4E1662F0}"/>
              </a:ext>
            </a:extLst>
          </p:cNvPr>
          <p:cNvSpPr/>
          <p:nvPr/>
        </p:nvSpPr>
        <p:spPr>
          <a:xfrm>
            <a:off x="462618" y="1295514"/>
            <a:ext cx="9296398" cy="5761372"/>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718" dirty="0">
              <a:latin typeface="Berlin Sans FB" panose="020E0602020502020306" pitchFamily="34" charset="0"/>
            </a:endParaRPr>
          </a:p>
        </p:txBody>
      </p:sp>
      <p:graphicFrame>
        <p:nvGraphicFramePr>
          <p:cNvPr id="2" name="Tabla 1">
            <a:extLst>
              <a:ext uri="{FF2B5EF4-FFF2-40B4-BE49-F238E27FC236}">
                <a16:creationId xmlns:a16="http://schemas.microsoft.com/office/drawing/2014/main" id="{6CD4145B-2369-4BF0-A02A-E8FD070754BD}"/>
              </a:ext>
            </a:extLst>
          </p:cNvPr>
          <p:cNvGraphicFramePr>
            <a:graphicFrameLocks noGrp="1"/>
          </p:cNvGraphicFramePr>
          <p:nvPr>
            <p:extLst>
              <p:ext uri="{D42A27DB-BD31-4B8C-83A1-F6EECF244321}">
                <p14:modId xmlns:p14="http://schemas.microsoft.com/office/powerpoint/2010/main" val="997204353"/>
              </p:ext>
            </p:extLst>
          </p:nvPr>
        </p:nvGraphicFramePr>
        <p:xfrm>
          <a:off x="421143" y="1295514"/>
          <a:ext cx="9296399" cy="5864022"/>
        </p:xfrm>
        <a:graphic>
          <a:graphicData uri="http://schemas.openxmlformats.org/drawingml/2006/table">
            <a:tbl>
              <a:tblPr firstRow="1" firstCol="1" bandRow="1">
                <a:tableStyleId>{5940675A-B579-460E-94D1-54222C63F5DA}</a:tableStyleId>
              </a:tblPr>
              <a:tblGrid>
                <a:gridCol w="718549">
                  <a:extLst>
                    <a:ext uri="{9D8B030D-6E8A-4147-A177-3AD203B41FA5}">
                      <a16:colId xmlns:a16="http://schemas.microsoft.com/office/drawing/2014/main" val="1928942270"/>
                    </a:ext>
                  </a:extLst>
                </a:gridCol>
                <a:gridCol w="718549">
                  <a:extLst>
                    <a:ext uri="{9D8B030D-6E8A-4147-A177-3AD203B41FA5}">
                      <a16:colId xmlns:a16="http://schemas.microsoft.com/office/drawing/2014/main" val="4012513864"/>
                    </a:ext>
                  </a:extLst>
                </a:gridCol>
                <a:gridCol w="901291">
                  <a:extLst>
                    <a:ext uri="{9D8B030D-6E8A-4147-A177-3AD203B41FA5}">
                      <a16:colId xmlns:a16="http://schemas.microsoft.com/office/drawing/2014/main" val="1352339"/>
                    </a:ext>
                  </a:extLst>
                </a:gridCol>
                <a:gridCol w="1072243">
                  <a:extLst>
                    <a:ext uri="{9D8B030D-6E8A-4147-A177-3AD203B41FA5}">
                      <a16:colId xmlns:a16="http://schemas.microsoft.com/office/drawing/2014/main" val="3917922309"/>
                    </a:ext>
                  </a:extLst>
                </a:gridCol>
                <a:gridCol w="680357">
                  <a:extLst>
                    <a:ext uri="{9D8B030D-6E8A-4147-A177-3AD203B41FA5}">
                      <a16:colId xmlns:a16="http://schemas.microsoft.com/office/drawing/2014/main" val="1562477916"/>
                    </a:ext>
                  </a:extLst>
                </a:gridCol>
                <a:gridCol w="1282700">
                  <a:extLst>
                    <a:ext uri="{9D8B030D-6E8A-4147-A177-3AD203B41FA5}">
                      <a16:colId xmlns:a16="http://schemas.microsoft.com/office/drawing/2014/main" val="2963821138"/>
                    </a:ext>
                  </a:extLst>
                </a:gridCol>
                <a:gridCol w="925286">
                  <a:extLst>
                    <a:ext uri="{9D8B030D-6E8A-4147-A177-3AD203B41FA5}">
                      <a16:colId xmlns:a16="http://schemas.microsoft.com/office/drawing/2014/main" val="1692161002"/>
                    </a:ext>
                  </a:extLst>
                </a:gridCol>
                <a:gridCol w="282012">
                  <a:extLst>
                    <a:ext uri="{9D8B030D-6E8A-4147-A177-3AD203B41FA5}">
                      <a16:colId xmlns:a16="http://schemas.microsoft.com/office/drawing/2014/main" val="3604877523"/>
                    </a:ext>
                  </a:extLst>
                </a:gridCol>
                <a:gridCol w="1530222">
                  <a:extLst>
                    <a:ext uri="{9D8B030D-6E8A-4147-A177-3AD203B41FA5}">
                      <a16:colId xmlns:a16="http://schemas.microsoft.com/office/drawing/2014/main" val="275380037"/>
                    </a:ext>
                  </a:extLst>
                </a:gridCol>
                <a:gridCol w="1185190">
                  <a:extLst>
                    <a:ext uri="{9D8B030D-6E8A-4147-A177-3AD203B41FA5}">
                      <a16:colId xmlns:a16="http://schemas.microsoft.com/office/drawing/2014/main" val="1249446732"/>
                    </a:ext>
                  </a:extLst>
                </a:gridCol>
              </a:tblGrid>
              <a:tr h="299500">
                <a:tc gridSpan="4">
                  <a:txBody>
                    <a:bodyPr/>
                    <a:lstStyle/>
                    <a:p>
                      <a:pPr algn="ctr">
                        <a:lnSpc>
                          <a:spcPct val="107000"/>
                        </a:lnSpc>
                        <a:spcAft>
                          <a:spcPts val="0"/>
                        </a:spcAft>
                      </a:pPr>
                      <a:r>
                        <a:rPr lang="es-MX" sz="1500" dirty="0">
                          <a:effectLst/>
                        </a:rPr>
                        <a:t>Nivel I sobre saliente</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ctr">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ctr">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endParaRPr lang="es-MX"/>
                    </a:p>
                  </a:txBody>
                  <a:tcPr/>
                </a:tc>
                <a:tc gridSpan="3">
                  <a:txBody>
                    <a:bodyPr/>
                    <a:lstStyle/>
                    <a:p>
                      <a:pPr algn="ctr"/>
                      <a:r>
                        <a:rPr lang="es-MX" sz="1500" dirty="0">
                          <a:effectLst/>
                        </a:rPr>
                        <a:t>Nivel II básico</a:t>
                      </a:r>
                      <a:endParaRPr lang="es-MX" dirty="0"/>
                    </a:p>
                  </a:txBody>
                  <a:tcPr marL="53803" marR="53803" marT="0" marB="0"/>
                </a:tc>
                <a:tc hMerge="1">
                  <a:txBody>
                    <a:bodyPr/>
                    <a:lstStyle/>
                    <a:p>
                      <a:endParaRPr lang="es-MX"/>
                    </a:p>
                  </a:txBody>
                  <a:tcPr/>
                </a:tc>
                <a:tc hMerge="1">
                  <a:txBody>
                    <a:bodyPr/>
                    <a:lstStyle/>
                    <a:p>
                      <a:endParaRPr lang="es-MX"/>
                    </a:p>
                  </a:txBody>
                  <a:tcPr/>
                </a:tc>
                <a:tc gridSpan="3">
                  <a:txBody>
                    <a:bodyPr/>
                    <a:lstStyle/>
                    <a:p>
                      <a:pPr algn="ctr"/>
                      <a:r>
                        <a:rPr lang="es-MX" sz="1500" dirty="0">
                          <a:effectLst/>
                        </a:rPr>
                        <a:t>Nivel III insuficiente</a:t>
                      </a:r>
                      <a:endParaRPr lang="es-MX" dirty="0"/>
                    </a:p>
                  </a:txBody>
                  <a:tcPr marL="53803" marR="53803" marT="0" marB="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254695105"/>
                  </a:ext>
                </a:extLst>
              </a:tr>
              <a:tr h="530979">
                <a:tc gridSpan="10">
                  <a:txBody>
                    <a:bodyPr/>
                    <a:lstStyle/>
                    <a:p>
                      <a:pPr algn="ctr">
                        <a:lnSpc>
                          <a:spcPct val="107000"/>
                        </a:lnSpc>
                        <a:spcAft>
                          <a:spcPts val="0"/>
                        </a:spcAft>
                      </a:pPr>
                      <a:r>
                        <a:rPr lang="es-MX" sz="1500" dirty="0">
                          <a:effectLst/>
                        </a:rPr>
                        <a:t>EVALUACIÓN POR PARTE DEL PADRE DE FAMILIA LO OBSERVADO CON SU PEQUEÑO ESCRIBIR (LOGRADO, EN PROCESO O NECESITA AYUDA) EN CADA RUBRO</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ctr">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ctr">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9175742"/>
                  </a:ext>
                </a:extLst>
              </a:tr>
              <a:tr h="1345587">
                <a:tc>
                  <a:txBody>
                    <a:bodyPr/>
                    <a:lstStyle/>
                    <a:p>
                      <a:pPr algn="ctr">
                        <a:lnSpc>
                          <a:spcPct val="107000"/>
                        </a:lnSpc>
                        <a:spcAft>
                          <a:spcPts val="0"/>
                        </a:spcAft>
                      </a:pPr>
                      <a:r>
                        <a:rPr lang="es-MX" sz="1500" dirty="0">
                          <a:effectLst/>
                          <a:latin typeface="Calibri" panose="020F0502020204030204" pitchFamily="34" charset="0"/>
                          <a:ea typeface="Calibri" panose="020F0502020204030204" pitchFamily="34" charset="0"/>
                          <a:cs typeface="Times New Roman" panose="02020603050405020304" pitchFamily="18" charset="0"/>
                        </a:rPr>
                        <a:t>Campo/Área</a:t>
                      </a:r>
                    </a:p>
                  </a:txBody>
                  <a:tcPr marL="53803" marR="53803" marT="0" marB="0"/>
                </a:tc>
                <a:tc>
                  <a:txBody>
                    <a:bodyPr/>
                    <a:lstStyle/>
                    <a:p>
                      <a:pPr algn="ctr">
                        <a:lnSpc>
                          <a:spcPct val="107000"/>
                        </a:lnSpc>
                        <a:spcAft>
                          <a:spcPts val="0"/>
                        </a:spcAft>
                      </a:pPr>
                      <a:r>
                        <a:rPr lang="es-MX" sz="1500" dirty="0">
                          <a:effectLst/>
                          <a:latin typeface="Calibri" panose="020F0502020204030204" pitchFamily="34" charset="0"/>
                          <a:ea typeface="Calibri" panose="020F0502020204030204" pitchFamily="34" charset="0"/>
                          <a:cs typeface="Times New Roman" panose="02020603050405020304" pitchFamily="18" charset="0"/>
                        </a:rPr>
                        <a:t>A. E</a:t>
                      </a:r>
                    </a:p>
                  </a:txBody>
                  <a:tcPr marL="53803" marR="53803" marT="0" marB="0"/>
                </a:tc>
                <a:tc>
                  <a:txBody>
                    <a:bodyPr/>
                    <a:lstStyle/>
                    <a:p>
                      <a:pPr algn="ctr">
                        <a:lnSpc>
                          <a:spcPct val="107000"/>
                        </a:lnSpc>
                        <a:spcAft>
                          <a:spcPts val="0"/>
                        </a:spcAft>
                      </a:pPr>
                      <a:r>
                        <a:rPr lang="es-MX" sz="1500" dirty="0">
                          <a:effectLst/>
                        </a:rPr>
                        <a:t>Alumno</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ctr">
                        <a:lnSpc>
                          <a:spcPct val="107000"/>
                        </a:lnSpc>
                        <a:spcAft>
                          <a:spcPts val="0"/>
                        </a:spcAft>
                      </a:pPr>
                      <a:r>
                        <a:rPr lang="es-MX" sz="1500" dirty="0">
                          <a:effectLst/>
                        </a:rPr>
                        <a:t>REALIZO LAS ACTIVIDADES DE ACUERDO CON LAS INSTRUCCIONES DADAS.</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ctr">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ctr">
                        <a:lnSpc>
                          <a:spcPct val="107000"/>
                        </a:lnSpc>
                        <a:spcAft>
                          <a:spcPts val="0"/>
                        </a:spcAft>
                      </a:pPr>
                      <a:r>
                        <a:rPr lang="es-MX" sz="1500" dirty="0">
                          <a:effectLst/>
                        </a:rPr>
                        <a:t>REALIZO CON APOYO LAS ACTIVIDADES EL NIÑO</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ctr">
                        <a:lnSpc>
                          <a:spcPct val="107000"/>
                        </a:lnSpc>
                        <a:spcAft>
                          <a:spcPts val="0"/>
                        </a:spcAft>
                      </a:pPr>
                      <a:r>
                        <a:rPr lang="es-MX" sz="1500" dirty="0">
                          <a:effectLst/>
                        </a:rPr>
                        <a:t>LOGRO EL APRENDIZAJE EL NIÑO</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ctr">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ctr">
                        <a:lnSpc>
                          <a:spcPct val="107000"/>
                        </a:lnSpc>
                        <a:spcAft>
                          <a:spcPts val="0"/>
                        </a:spcAft>
                      </a:pPr>
                      <a:r>
                        <a:rPr lang="es-MX" sz="1500" dirty="0">
                          <a:effectLst/>
                        </a:rPr>
                        <a:t>MOSTRO AVANCE PARA EL LOGRO DEL APRENDIZAJE EL NIÑO</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ctr">
                        <a:lnSpc>
                          <a:spcPct val="107000"/>
                        </a:lnSpc>
                        <a:spcAft>
                          <a:spcPts val="0"/>
                        </a:spcAft>
                      </a:pPr>
                      <a:r>
                        <a:rPr lang="es-MX" sz="1500" dirty="0">
                          <a:effectLst/>
                        </a:rPr>
                        <a:t>FUE ESCASO EL APRENDIZAJE DEL NIÑO</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extLst>
                  <a:ext uri="{0D108BD9-81ED-4DB2-BD59-A6C34878D82A}">
                    <a16:rowId xmlns:a16="http://schemas.microsoft.com/office/drawing/2014/main" val="1705252219"/>
                  </a:ext>
                </a:extLst>
              </a:tr>
              <a:tr h="259443">
                <a:tc rowSpan="6">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rowSpan="6">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Amairany</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solidFill>
                      <a:srgbClr val="01AF50"/>
                    </a:solidFill>
                  </a:tcPr>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extLst>
                  <a:ext uri="{0D108BD9-81ED-4DB2-BD59-A6C34878D82A}">
                    <a16:rowId xmlns:a16="http://schemas.microsoft.com/office/drawing/2014/main" val="1078692456"/>
                  </a:ext>
                </a:extLst>
              </a:tr>
              <a:tr h="259443">
                <a:tc v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v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Isaac A</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solidFill>
                      <a:schemeClr val="accent4"/>
                    </a:solidFill>
                  </a:tcPr>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extLst>
                  <a:ext uri="{0D108BD9-81ED-4DB2-BD59-A6C34878D82A}">
                    <a16:rowId xmlns:a16="http://schemas.microsoft.com/office/drawing/2014/main" val="477080993"/>
                  </a:ext>
                </a:extLst>
              </a:tr>
              <a:tr h="259443">
                <a:tc v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v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Mateo</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solidFill>
                      <a:schemeClr val="accent4"/>
                    </a:solidFill>
                  </a:tcPr>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extLst>
                  <a:ext uri="{0D108BD9-81ED-4DB2-BD59-A6C34878D82A}">
                    <a16:rowId xmlns:a16="http://schemas.microsoft.com/office/drawing/2014/main" val="846588945"/>
                  </a:ext>
                </a:extLst>
              </a:tr>
              <a:tr h="259443">
                <a:tc v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v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Dylan A</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solidFill>
                      <a:srgbClr val="01AF50"/>
                    </a:solidFill>
                  </a:tcPr>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extLst>
                  <a:ext uri="{0D108BD9-81ED-4DB2-BD59-A6C34878D82A}">
                    <a16:rowId xmlns:a16="http://schemas.microsoft.com/office/drawing/2014/main" val="2671250651"/>
                  </a:ext>
                </a:extLst>
              </a:tr>
              <a:tr h="259443">
                <a:tc v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v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Brillith</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extLst>
                  <a:ext uri="{0D108BD9-81ED-4DB2-BD59-A6C34878D82A}">
                    <a16:rowId xmlns:a16="http://schemas.microsoft.com/office/drawing/2014/main" val="4183428693"/>
                  </a:ext>
                </a:extLst>
              </a:tr>
              <a:tr h="409232">
                <a:tc v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v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Iker D</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solidFill>
                      <a:schemeClr val="accent4"/>
                    </a:solidFill>
                  </a:tcPr>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extLst>
                  <a:ext uri="{0D108BD9-81ED-4DB2-BD59-A6C34878D82A}">
                    <a16:rowId xmlns:a16="http://schemas.microsoft.com/office/drawing/2014/main" val="4025631943"/>
                  </a:ext>
                </a:extLst>
              </a:tr>
              <a:tr h="259443">
                <a:tc rowSpan="6">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rowSpan="6">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Amairany</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solidFill>
                      <a:srgbClr val="01AF50"/>
                    </a:solidFill>
                  </a:tcPr>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extLst>
                  <a:ext uri="{0D108BD9-81ED-4DB2-BD59-A6C34878D82A}">
                    <a16:rowId xmlns:a16="http://schemas.microsoft.com/office/drawing/2014/main" val="1429093961"/>
                  </a:ext>
                </a:extLst>
              </a:tr>
              <a:tr h="259443">
                <a:tc v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v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Isaac A</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solidFill>
                      <a:srgbClr val="01AF50"/>
                    </a:solidFill>
                  </a:tcPr>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extLst>
                  <a:ext uri="{0D108BD9-81ED-4DB2-BD59-A6C34878D82A}">
                    <a16:rowId xmlns:a16="http://schemas.microsoft.com/office/drawing/2014/main" val="461258910"/>
                  </a:ext>
                </a:extLst>
              </a:tr>
              <a:tr h="259443">
                <a:tc v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v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Mateo</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solidFill>
                      <a:srgbClr val="01AF50"/>
                    </a:solidFill>
                  </a:tcPr>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extLst>
                  <a:ext uri="{0D108BD9-81ED-4DB2-BD59-A6C34878D82A}">
                    <a16:rowId xmlns:a16="http://schemas.microsoft.com/office/drawing/2014/main" val="2325127210"/>
                  </a:ext>
                </a:extLst>
              </a:tr>
              <a:tr h="367935">
                <a:tc v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v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Dylan A</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solidFill>
                      <a:srgbClr val="01AF50"/>
                    </a:solidFill>
                  </a:tcPr>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extLst>
                  <a:ext uri="{0D108BD9-81ED-4DB2-BD59-A6C34878D82A}">
                    <a16:rowId xmlns:a16="http://schemas.microsoft.com/office/drawing/2014/main" val="1988395474"/>
                  </a:ext>
                </a:extLst>
              </a:tr>
              <a:tr h="485920">
                <a:tc v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v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Brillith</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extLst>
                  <a:ext uri="{0D108BD9-81ED-4DB2-BD59-A6C34878D82A}">
                    <a16:rowId xmlns:a16="http://schemas.microsoft.com/office/drawing/2014/main" val="36885966"/>
                  </a:ext>
                </a:extLst>
              </a:tr>
              <a:tr h="349325">
                <a:tc v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v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Iker D</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solidFill>
                      <a:srgbClr val="01AF50"/>
                    </a:solidFill>
                  </a:tcPr>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gridSpan="2">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hMerge="1">
                  <a:txBody>
                    <a:bodyPr/>
                    <a:lstStyle/>
                    <a:p>
                      <a:pPr algn="l">
                        <a:lnSpc>
                          <a:spcPct val="107000"/>
                        </a:lnSpc>
                        <a:spcAft>
                          <a:spcPts val="0"/>
                        </a:spcAft>
                      </a:pP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tc>
                  <a:txBody>
                    <a:bodyPr/>
                    <a:lstStyle/>
                    <a:p>
                      <a:pPr algn="l">
                        <a:lnSpc>
                          <a:spcPct val="107000"/>
                        </a:lnSpc>
                        <a:spcAft>
                          <a:spcPts val="0"/>
                        </a:spcAft>
                      </a:pPr>
                      <a:r>
                        <a:rPr lang="es-MX" sz="1500" dirty="0">
                          <a:effectLst/>
                        </a:rPr>
                        <a:t>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3803" marR="53803" marT="0" marB="0"/>
                </a:tc>
                <a:extLst>
                  <a:ext uri="{0D108BD9-81ED-4DB2-BD59-A6C34878D82A}">
                    <a16:rowId xmlns:a16="http://schemas.microsoft.com/office/drawing/2014/main" val="1428650099"/>
                  </a:ext>
                </a:extLst>
              </a:tr>
            </a:tbl>
          </a:graphicData>
        </a:graphic>
      </p:graphicFrame>
      <p:pic>
        <p:nvPicPr>
          <p:cNvPr id="9" name="Picture 2" descr="imagen de carrusel 0">
            <a:extLst>
              <a:ext uri="{FF2B5EF4-FFF2-40B4-BE49-F238E27FC236}">
                <a16:creationId xmlns:a16="http://schemas.microsoft.com/office/drawing/2014/main" id="{79A62548-4CEB-4D19-ADD3-736D314CAE2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530" b="95470" l="3901" r="94681">
                        <a14:foregroundMark x1="5851" y1="60105" x2="10461" y2="63415"/>
                        <a14:foregroundMark x1="8865" y1="64286" x2="27660" y2="61324"/>
                        <a14:foregroundMark x1="27660" y1="61324" x2="29787" y2="61324"/>
                        <a14:foregroundMark x1="27837" y1="63937" x2="19326" y2="73868"/>
                        <a14:foregroundMark x1="23759" y1="84146" x2="32270" y2="79443"/>
                        <a14:foregroundMark x1="32270" y1="79443" x2="35284" y2="76307"/>
                        <a14:foregroundMark x1="53369" y1="71429" x2="59043" y2="79617"/>
                        <a14:foregroundMark x1="59043" y1="79617" x2="58865" y2="79268"/>
                        <a14:foregroundMark x1="60284" y1="81707" x2="66844" y2="87979"/>
                        <a14:foregroundMark x1="66844" y1="87979" x2="68262" y2="88153"/>
                        <a14:foregroundMark x1="53369" y1="84669" x2="50709" y2="93554"/>
                        <a14:foregroundMark x1="50709" y1="93554" x2="41312" y2="92509"/>
                        <a14:foregroundMark x1="41312" y1="92509" x2="39362" y2="83449"/>
                        <a14:foregroundMark x1="39362" y1="83449" x2="40426" y2="77700"/>
                        <a14:foregroundMark x1="17730" y1="81707" x2="20213" y2="86063"/>
                        <a14:foregroundMark x1="17376" y1="80662" x2="18440" y2="78049"/>
                        <a14:foregroundMark x1="4255" y1="59408" x2="12411" y2="53136"/>
                        <a14:foregroundMark x1="12411" y1="53136" x2="29433" y2="48606"/>
                        <a14:foregroundMark x1="21454" y1="45819" x2="10461" y2="38328"/>
                        <a14:foregroundMark x1="10461" y1="53484" x2="4787" y2="54181"/>
                        <a14:foregroundMark x1="7270" y1="36237" x2="14362" y2="30139"/>
                        <a14:foregroundMark x1="14362" y1="30139" x2="18440" y2="30836"/>
                        <a14:foregroundMark x1="35816" y1="36934" x2="26064" y2="35540"/>
                        <a14:foregroundMark x1="26064" y1="35540" x2="20390" y2="31010"/>
                        <a14:foregroundMark x1="32979" y1="35017" x2="26418" y2="22125"/>
                        <a14:foregroundMark x1="11702" y1="29965" x2="7447" y2="32056"/>
                        <a14:foregroundMark x1="23936" y1="21603" x2="25177" y2="12195"/>
                        <a14:foregroundMark x1="25177" y1="12195" x2="34220" y2="12892"/>
                        <a14:foregroundMark x1="34220" y1="12892" x2="47518" y2="31882"/>
                        <a14:foregroundMark x1="45213" y1="24564" x2="45922" y2="14983"/>
                        <a14:foregroundMark x1="45922" y1="14983" x2="50532" y2="7143"/>
                        <a14:foregroundMark x1="50532" y1="7143" x2="59043" y2="13066"/>
                        <a14:foregroundMark x1="59043" y1="13066" x2="59043" y2="29443"/>
                        <a14:foregroundMark x1="25000" y1="11324" x2="28723" y2="10801"/>
                        <a14:foregroundMark x1="50000" y1="7840" x2="57979" y2="10279"/>
                        <a14:foregroundMark x1="70035" y1="18815" x2="81383" y2="14983"/>
                        <a14:foregroundMark x1="81383" y1="14983" x2="80674" y2="24216"/>
                        <a14:foregroundMark x1="80674" y1="24216" x2="69326" y2="38502"/>
                        <a14:foregroundMark x1="69326" y1="38502" x2="66844" y2="39721"/>
                        <a14:foregroundMark x1="62943" y1="24564" x2="74291" y2="14111"/>
                        <a14:foregroundMark x1="57447" y1="7840" x2="50355" y2="5401"/>
                        <a14:foregroundMark x1="87943" y1="36411" x2="92908" y2="44077"/>
                        <a14:foregroundMark x1="92908" y1="44077" x2="88475" y2="47561"/>
                        <a14:foregroundMark x1="87943" y1="47735" x2="69149" y2="51916"/>
                        <a14:foregroundMark x1="69149" y1="51916" x2="77482" y2="55052"/>
                        <a14:foregroundMark x1="79433" y1="56446" x2="90780" y2="63415"/>
                        <a14:foregroundMark x1="78014" y1="37282" x2="88652" y2="35889"/>
                        <a14:foregroundMark x1="88652" y1="35889" x2="92376" y2="38676"/>
                        <a14:foregroundMark x1="94858" y1="43380" x2="92376" y2="37805"/>
                        <a14:foregroundMark x1="52482" y1="4530" x2="56738" y2="5401"/>
                        <a14:foregroundMark x1="27837" y1="10279" x2="30851" y2="11150"/>
                        <a14:foregroundMark x1="63298" y1="63066" x2="85106" y2="70383"/>
                        <a14:foregroundMark x1="85106" y1="70383" x2="85284" y2="70383"/>
                        <a14:foregroundMark x1="69326" y1="70383" x2="74823" y2="86585"/>
                        <a14:foregroundMark x1="89007" y1="70732" x2="93085" y2="66376"/>
                        <a14:foregroundMark x1="41489" y1="95470" x2="45922" y2="95470"/>
                        <a14:foregroundMark x1="69858" y1="89895" x2="75532" y2="82753"/>
                        <a14:foregroundMark x1="75532" y1="82753" x2="73759" y2="77178"/>
                      </a14:backgroundRemoval>
                    </a14:imgEffect>
                  </a14:imgLayer>
                </a14:imgProps>
              </a:ext>
              <a:ext uri="{28A0092B-C50C-407E-A947-70E740481C1C}">
                <a14:useLocalDpi xmlns:a14="http://schemas.microsoft.com/office/drawing/2010/main" val="0"/>
              </a:ext>
            </a:extLst>
          </a:blip>
          <a:srcRect/>
          <a:stretch>
            <a:fillRect/>
          </a:stretch>
        </p:blipFill>
        <p:spPr bwMode="auto">
          <a:xfrm>
            <a:off x="8819871" y="0"/>
            <a:ext cx="1260754" cy="128310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E0A6D812-C6BD-44B3-881A-20E90A03DD25}"/>
              </a:ext>
            </a:extLst>
          </p:cNvPr>
          <p:cNvSpPr txBox="1"/>
          <p:nvPr/>
        </p:nvSpPr>
        <p:spPr>
          <a:xfrm rot="16200000">
            <a:off x="-81195" y="4057291"/>
            <a:ext cx="1651000" cy="646331"/>
          </a:xfrm>
          <a:prstGeom prst="rect">
            <a:avLst/>
          </a:prstGeom>
          <a:noFill/>
        </p:spPr>
        <p:txBody>
          <a:bodyPr wrap="square" rtlCol="0">
            <a:spAutoFit/>
          </a:bodyPr>
          <a:lstStyle/>
          <a:p>
            <a:pPr algn="ctr"/>
            <a:r>
              <a:rPr lang="es-MX" dirty="0">
                <a:latin typeface="Berlin Sans FB" panose="020E0602020502020306" pitchFamily="34" charset="0"/>
              </a:rPr>
              <a:t>Pensamiento matemático </a:t>
            </a:r>
          </a:p>
        </p:txBody>
      </p:sp>
      <p:sp>
        <p:nvSpPr>
          <p:cNvPr id="4" name="Rectángulo 3">
            <a:extLst>
              <a:ext uri="{FF2B5EF4-FFF2-40B4-BE49-F238E27FC236}">
                <a16:creationId xmlns:a16="http://schemas.microsoft.com/office/drawing/2014/main" id="{1392FDD2-3446-43E6-99EC-9EB3DF01339B}"/>
              </a:ext>
            </a:extLst>
          </p:cNvPr>
          <p:cNvSpPr/>
          <p:nvPr/>
        </p:nvSpPr>
        <p:spPr>
          <a:xfrm rot="16200000">
            <a:off x="628893" y="3925279"/>
            <a:ext cx="1708159" cy="830997"/>
          </a:xfrm>
          <a:prstGeom prst="rect">
            <a:avLst/>
          </a:prstGeom>
        </p:spPr>
        <p:txBody>
          <a:bodyPr wrap="square">
            <a:spAutoFit/>
          </a:bodyPr>
          <a:lstStyle/>
          <a:p>
            <a:pPr algn="ctr"/>
            <a:r>
              <a:rPr lang="es-MX" sz="1200" dirty="0">
                <a:latin typeface="Berlin Sans FB" panose="020E0602020502020306" pitchFamily="34" charset="0"/>
              </a:rPr>
              <a:t>Mide objetos o distancias mediante el uso de unidades no convencionales</a:t>
            </a:r>
          </a:p>
        </p:txBody>
      </p:sp>
      <p:sp>
        <p:nvSpPr>
          <p:cNvPr id="10" name="Rectángulo 9">
            <a:extLst>
              <a:ext uri="{FF2B5EF4-FFF2-40B4-BE49-F238E27FC236}">
                <a16:creationId xmlns:a16="http://schemas.microsoft.com/office/drawing/2014/main" id="{F22B4567-A26E-460E-9B55-CB7F4BBBF8E9}"/>
              </a:ext>
            </a:extLst>
          </p:cNvPr>
          <p:cNvSpPr/>
          <p:nvPr/>
        </p:nvSpPr>
        <p:spPr>
          <a:xfrm rot="16200000">
            <a:off x="-1071" y="5658546"/>
            <a:ext cx="1573707" cy="646331"/>
          </a:xfrm>
          <a:prstGeom prst="rect">
            <a:avLst/>
          </a:prstGeom>
        </p:spPr>
        <p:txBody>
          <a:bodyPr wrap="square">
            <a:spAutoFit/>
          </a:bodyPr>
          <a:lstStyle/>
          <a:p>
            <a:pPr algn="ctr"/>
            <a:r>
              <a:rPr lang="es-MX" dirty="0">
                <a:latin typeface="Berlin Sans FB" panose="020E0602020502020306" pitchFamily="34" charset="0"/>
              </a:rPr>
              <a:t>Lenguaje y comunicación</a:t>
            </a:r>
          </a:p>
        </p:txBody>
      </p:sp>
      <p:sp>
        <p:nvSpPr>
          <p:cNvPr id="11" name="Rectángulo 10">
            <a:extLst>
              <a:ext uri="{FF2B5EF4-FFF2-40B4-BE49-F238E27FC236}">
                <a16:creationId xmlns:a16="http://schemas.microsoft.com/office/drawing/2014/main" id="{3C640B64-7FFB-47C9-98C3-17B49DFEBAB6}"/>
              </a:ext>
            </a:extLst>
          </p:cNvPr>
          <p:cNvSpPr/>
          <p:nvPr/>
        </p:nvSpPr>
        <p:spPr>
          <a:xfrm rot="16200000">
            <a:off x="506649" y="5767198"/>
            <a:ext cx="1992814" cy="769441"/>
          </a:xfrm>
          <a:prstGeom prst="rect">
            <a:avLst/>
          </a:prstGeom>
        </p:spPr>
        <p:txBody>
          <a:bodyPr wrap="square">
            <a:spAutoFit/>
          </a:bodyPr>
          <a:lstStyle/>
          <a:p>
            <a:pPr algn="ctr"/>
            <a:r>
              <a:rPr lang="es-MX" sz="1100" dirty="0">
                <a:latin typeface="Berlin Sans FB" panose="020E0602020502020306" pitchFamily="34" charset="0"/>
              </a:rPr>
              <a:t>Explica cómo es, cómo ocurrió, cómo funciona algo, ordenando las ideas para que los demás comprendan.</a:t>
            </a:r>
          </a:p>
        </p:txBody>
      </p:sp>
    </p:spTree>
    <p:extLst>
      <p:ext uri="{BB962C8B-B14F-4D97-AF65-F5344CB8AC3E}">
        <p14:creationId xmlns:p14="http://schemas.microsoft.com/office/powerpoint/2010/main" val="202580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053CC0F-9BCB-4198-BC91-E176C6E612DB}"/>
              </a:ext>
            </a:extLst>
          </p:cNvPr>
          <p:cNvPicPr>
            <a:picLocks noChangeAspect="1"/>
          </p:cNvPicPr>
          <p:nvPr/>
        </p:nvPicPr>
        <p:blipFill rotWithShape="1">
          <a:blip r:embed="rId2"/>
          <a:srcRect b="5644"/>
          <a:stretch/>
        </p:blipFill>
        <p:spPr>
          <a:xfrm rot="16200000">
            <a:off x="1292745" y="-1298025"/>
            <a:ext cx="7495137" cy="10080623"/>
          </a:xfrm>
          <a:prstGeom prst="rect">
            <a:avLst/>
          </a:prstGeom>
        </p:spPr>
      </p:pic>
      <p:graphicFrame>
        <p:nvGraphicFramePr>
          <p:cNvPr id="4" name="3 Tabla">
            <a:extLst>
              <a:ext uri="{FF2B5EF4-FFF2-40B4-BE49-F238E27FC236}">
                <a16:creationId xmlns:a16="http://schemas.microsoft.com/office/drawing/2014/main" id="{D0C6397B-8EA5-48B1-B11A-5224A2D18BD7}"/>
              </a:ext>
            </a:extLst>
          </p:cNvPr>
          <p:cNvGraphicFramePr>
            <a:graphicFrameLocks noGrp="1"/>
          </p:cNvGraphicFramePr>
          <p:nvPr>
            <p:extLst>
              <p:ext uri="{D42A27DB-BD31-4B8C-83A1-F6EECF244321}">
                <p14:modId xmlns:p14="http://schemas.microsoft.com/office/powerpoint/2010/main" val="3795349297"/>
              </p:ext>
            </p:extLst>
          </p:nvPr>
        </p:nvGraphicFramePr>
        <p:xfrm>
          <a:off x="463753" y="1058563"/>
          <a:ext cx="9303711" cy="6344510"/>
        </p:xfrm>
        <a:graphic>
          <a:graphicData uri="http://schemas.openxmlformats.org/drawingml/2006/table">
            <a:tbl>
              <a:tblPr firstRow="1" firstCol="1" bandRow="1">
                <a:tableStyleId>{5940675A-B579-460E-94D1-54222C63F5DA}</a:tableStyleId>
              </a:tblPr>
              <a:tblGrid>
                <a:gridCol w="359867">
                  <a:extLst>
                    <a:ext uri="{9D8B030D-6E8A-4147-A177-3AD203B41FA5}">
                      <a16:colId xmlns:a16="http://schemas.microsoft.com/office/drawing/2014/main" val="20000"/>
                    </a:ext>
                  </a:extLst>
                </a:gridCol>
                <a:gridCol w="2462303">
                  <a:extLst>
                    <a:ext uri="{9D8B030D-6E8A-4147-A177-3AD203B41FA5}">
                      <a16:colId xmlns:a16="http://schemas.microsoft.com/office/drawing/2014/main" val="20001"/>
                    </a:ext>
                  </a:extLst>
                </a:gridCol>
                <a:gridCol w="351082">
                  <a:extLst>
                    <a:ext uri="{9D8B030D-6E8A-4147-A177-3AD203B41FA5}">
                      <a16:colId xmlns:a16="http://schemas.microsoft.com/office/drawing/2014/main" val="20002"/>
                    </a:ext>
                  </a:extLst>
                </a:gridCol>
                <a:gridCol w="337580">
                  <a:extLst>
                    <a:ext uri="{9D8B030D-6E8A-4147-A177-3AD203B41FA5}">
                      <a16:colId xmlns:a16="http://schemas.microsoft.com/office/drawing/2014/main" val="20003"/>
                    </a:ext>
                  </a:extLst>
                </a:gridCol>
                <a:gridCol w="337580">
                  <a:extLst>
                    <a:ext uri="{9D8B030D-6E8A-4147-A177-3AD203B41FA5}">
                      <a16:colId xmlns:a16="http://schemas.microsoft.com/office/drawing/2014/main" val="20004"/>
                    </a:ext>
                  </a:extLst>
                </a:gridCol>
                <a:gridCol w="364586">
                  <a:extLst>
                    <a:ext uri="{9D8B030D-6E8A-4147-A177-3AD203B41FA5}">
                      <a16:colId xmlns:a16="http://schemas.microsoft.com/office/drawing/2014/main" val="20005"/>
                    </a:ext>
                  </a:extLst>
                </a:gridCol>
                <a:gridCol w="364586">
                  <a:extLst>
                    <a:ext uri="{9D8B030D-6E8A-4147-A177-3AD203B41FA5}">
                      <a16:colId xmlns:a16="http://schemas.microsoft.com/office/drawing/2014/main" val="20006"/>
                    </a:ext>
                  </a:extLst>
                </a:gridCol>
                <a:gridCol w="324078">
                  <a:extLst>
                    <a:ext uri="{9D8B030D-6E8A-4147-A177-3AD203B41FA5}">
                      <a16:colId xmlns:a16="http://schemas.microsoft.com/office/drawing/2014/main" val="20007"/>
                    </a:ext>
                  </a:extLst>
                </a:gridCol>
                <a:gridCol w="310573">
                  <a:extLst>
                    <a:ext uri="{9D8B030D-6E8A-4147-A177-3AD203B41FA5}">
                      <a16:colId xmlns:a16="http://schemas.microsoft.com/office/drawing/2014/main" val="20008"/>
                    </a:ext>
                  </a:extLst>
                </a:gridCol>
                <a:gridCol w="324078">
                  <a:extLst>
                    <a:ext uri="{9D8B030D-6E8A-4147-A177-3AD203B41FA5}">
                      <a16:colId xmlns:a16="http://schemas.microsoft.com/office/drawing/2014/main" val="20009"/>
                    </a:ext>
                  </a:extLst>
                </a:gridCol>
                <a:gridCol w="297071">
                  <a:extLst>
                    <a:ext uri="{9D8B030D-6E8A-4147-A177-3AD203B41FA5}">
                      <a16:colId xmlns:a16="http://schemas.microsoft.com/office/drawing/2014/main" val="20010"/>
                    </a:ext>
                  </a:extLst>
                </a:gridCol>
                <a:gridCol w="324078">
                  <a:extLst>
                    <a:ext uri="{9D8B030D-6E8A-4147-A177-3AD203B41FA5}">
                      <a16:colId xmlns:a16="http://schemas.microsoft.com/office/drawing/2014/main" val="20011"/>
                    </a:ext>
                  </a:extLst>
                </a:gridCol>
                <a:gridCol w="297072">
                  <a:extLst>
                    <a:ext uri="{9D8B030D-6E8A-4147-A177-3AD203B41FA5}">
                      <a16:colId xmlns:a16="http://schemas.microsoft.com/office/drawing/2014/main" val="4148202115"/>
                    </a:ext>
                  </a:extLst>
                </a:gridCol>
                <a:gridCol w="310573">
                  <a:extLst>
                    <a:ext uri="{9D8B030D-6E8A-4147-A177-3AD203B41FA5}">
                      <a16:colId xmlns:a16="http://schemas.microsoft.com/office/drawing/2014/main" val="4204839025"/>
                    </a:ext>
                  </a:extLst>
                </a:gridCol>
                <a:gridCol w="297071">
                  <a:extLst>
                    <a:ext uri="{9D8B030D-6E8A-4147-A177-3AD203B41FA5}">
                      <a16:colId xmlns:a16="http://schemas.microsoft.com/office/drawing/2014/main" val="2102350332"/>
                    </a:ext>
                  </a:extLst>
                </a:gridCol>
                <a:gridCol w="297072">
                  <a:extLst>
                    <a:ext uri="{9D8B030D-6E8A-4147-A177-3AD203B41FA5}">
                      <a16:colId xmlns:a16="http://schemas.microsoft.com/office/drawing/2014/main" val="3870573847"/>
                    </a:ext>
                  </a:extLst>
                </a:gridCol>
                <a:gridCol w="310573">
                  <a:extLst>
                    <a:ext uri="{9D8B030D-6E8A-4147-A177-3AD203B41FA5}">
                      <a16:colId xmlns:a16="http://schemas.microsoft.com/office/drawing/2014/main" val="3297688064"/>
                    </a:ext>
                  </a:extLst>
                </a:gridCol>
                <a:gridCol w="324078">
                  <a:extLst>
                    <a:ext uri="{9D8B030D-6E8A-4147-A177-3AD203B41FA5}">
                      <a16:colId xmlns:a16="http://schemas.microsoft.com/office/drawing/2014/main" val="3442933851"/>
                    </a:ext>
                  </a:extLst>
                </a:gridCol>
                <a:gridCol w="310574">
                  <a:extLst>
                    <a:ext uri="{9D8B030D-6E8A-4147-A177-3AD203B41FA5}">
                      <a16:colId xmlns:a16="http://schemas.microsoft.com/office/drawing/2014/main" val="4022988196"/>
                    </a:ext>
                  </a:extLst>
                </a:gridCol>
                <a:gridCol w="351082">
                  <a:extLst>
                    <a:ext uri="{9D8B030D-6E8A-4147-A177-3AD203B41FA5}">
                      <a16:colId xmlns:a16="http://schemas.microsoft.com/office/drawing/2014/main" val="1356141623"/>
                    </a:ext>
                  </a:extLst>
                </a:gridCol>
                <a:gridCol w="351083">
                  <a:extLst>
                    <a:ext uri="{9D8B030D-6E8A-4147-A177-3AD203B41FA5}">
                      <a16:colId xmlns:a16="http://schemas.microsoft.com/office/drawing/2014/main" val="116417021"/>
                    </a:ext>
                  </a:extLst>
                </a:gridCol>
                <a:gridCol w="297071">
                  <a:extLst>
                    <a:ext uri="{9D8B030D-6E8A-4147-A177-3AD203B41FA5}">
                      <a16:colId xmlns:a16="http://schemas.microsoft.com/office/drawing/2014/main" val="3191228237"/>
                    </a:ext>
                  </a:extLst>
                </a:gridCol>
              </a:tblGrid>
              <a:tr h="181955">
                <a:tc>
                  <a:txBody>
                    <a:bodyPr/>
                    <a:lstStyle/>
                    <a:p>
                      <a:pPr algn="ctr">
                        <a:lnSpc>
                          <a:spcPct val="115000"/>
                        </a:lnSpc>
                        <a:spcAft>
                          <a:spcPts val="0"/>
                        </a:spcAft>
                      </a:pPr>
                      <a:r>
                        <a:rPr lang="es-ES" sz="1050" b="0" dirty="0">
                          <a:solidFill>
                            <a:schemeClr val="tx1"/>
                          </a:solidFill>
                          <a:effectLst/>
                          <a:latin typeface="Berlin Sans FB" panose="020E0602020502020306" pitchFamily="34" charset="0"/>
                        </a:rPr>
                        <a:t>Nª</a:t>
                      </a:r>
                      <a:endParaRPr lang="es-ES" sz="1050" b="0" dirty="0">
                        <a:solidFill>
                          <a:schemeClr val="tx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lnSpc>
                          <a:spcPct val="115000"/>
                        </a:lnSpc>
                        <a:spcAft>
                          <a:spcPts val="0"/>
                        </a:spcAft>
                      </a:pPr>
                      <a:r>
                        <a:rPr lang="es-ES" sz="1200" b="0" dirty="0">
                          <a:solidFill>
                            <a:schemeClr val="tx1"/>
                          </a:solidFill>
                          <a:effectLst/>
                          <a:latin typeface="Berlin Sans FB" panose="020E0602020502020306" pitchFamily="34" charset="0"/>
                        </a:rPr>
                        <a:t>Nombre del alumno</a:t>
                      </a:r>
                      <a:endParaRPr lang="es-ES" sz="1200" b="0" dirty="0">
                        <a:solidFill>
                          <a:schemeClr val="tx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s-MX" sz="1200" b="0" dirty="0">
                          <a:latin typeface="Berlin Sans FB" panose="020E0602020502020306" pitchFamily="34" charset="0"/>
                        </a:rPr>
                        <a:t>11</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s-MX" sz="1200" b="0" dirty="0">
                          <a:latin typeface="Berlin Sans FB" panose="020E0602020502020306" pitchFamily="34" charset="0"/>
                        </a:rPr>
                        <a:t>12</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s-MX" sz="1200" b="0" dirty="0">
                          <a:latin typeface="Berlin Sans FB" panose="020E0602020502020306" pitchFamily="34" charset="0"/>
                        </a:rPr>
                        <a:t>13</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s-MX" sz="1200" b="0" dirty="0">
                          <a:latin typeface="Berlin Sans FB" panose="020E0602020502020306" pitchFamily="34" charset="0"/>
                        </a:rPr>
                        <a:t>14</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s-MX" sz="1200" b="0" dirty="0">
                          <a:latin typeface="Berlin Sans FB" panose="020E0602020502020306" pitchFamily="34" charset="0"/>
                        </a:rPr>
                        <a:t>15</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s-MX" sz="1200" b="0" dirty="0">
                          <a:latin typeface="Berlin Sans FB" panose="020E0602020502020306" pitchFamily="34" charset="0"/>
                        </a:rPr>
                        <a:t>18</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s-MX" sz="1200" b="0" dirty="0">
                          <a:latin typeface="Berlin Sans FB" panose="020E0602020502020306" pitchFamily="34" charset="0"/>
                        </a:rPr>
                        <a:t>19</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s-MX" sz="1200" b="0" dirty="0">
                          <a:latin typeface="Berlin Sans FB" panose="020E0602020502020306" pitchFamily="34" charset="0"/>
                        </a:rPr>
                        <a:t>20</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s-MX" sz="1200" b="0" dirty="0">
                          <a:latin typeface="Berlin Sans FB" panose="020E0602020502020306" pitchFamily="34" charset="0"/>
                        </a:rPr>
                        <a:t>21</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s-MX" sz="1200" b="0" dirty="0">
                          <a:latin typeface="Berlin Sans FB" panose="020E0602020502020306" pitchFamily="34" charset="0"/>
                        </a:rPr>
                        <a:t>22</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s-MX" sz="1200" b="0" dirty="0">
                          <a:latin typeface="Berlin Sans FB" panose="020E0602020502020306" pitchFamily="34" charset="0"/>
                        </a:rPr>
                        <a:t>25</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s-MX" sz="1200" b="0" dirty="0">
                          <a:latin typeface="Berlin Sans FB" panose="020E0602020502020306" pitchFamily="34" charset="0"/>
                        </a:rPr>
                        <a:t>26</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s-MX" sz="1200" b="0" dirty="0">
                          <a:latin typeface="Berlin Sans FB" panose="020E0602020502020306" pitchFamily="34" charset="0"/>
                        </a:rPr>
                        <a:t>27</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s-MX" sz="1200" b="0" dirty="0">
                          <a:latin typeface="Berlin Sans FB" panose="020E0602020502020306" pitchFamily="34" charset="0"/>
                        </a:rPr>
                        <a:t>28</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s-MX" sz="1200" b="0" dirty="0">
                          <a:latin typeface="Berlin Sans FB" panose="020E0602020502020306" pitchFamily="34" charset="0"/>
                        </a:rPr>
                        <a:t>29</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s-MX" sz="1200" b="0" dirty="0">
                          <a:latin typeface="Berlin Sans FB" panose="020E0602020502020306" pitchFamily="34" charset="0"/>
                        </a:rPr>
                        <a:t>01</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s-MX" sz="1200" b="0" dirty="0">
                          <a:latin typeface="Berlin Sans FB" panose="020E0602020502020306" pitchFamily="34" charset="0"/>
                        </a:rPr>
                        <a:t>02</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s-MX" sz="1200" b="0" dirty="0">
                          <a:latin typeface="Berlin Sans FB" panose="020E0602020502020306" pitchFamily="34" charset="0"/>
                        </a:rPr>
                        <a:t>03</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s-MX" sz="1200" b="0" dirty="0">
                          <a:latin typeface="Berlin Sans FB" panose="020E0602020502020306" pitchFamily="34" charset="0"/>
                        </a:rPr>
                        <a:t>04</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s-MX" sz="1200" b="0" dirty="0">
                          <a:latin typeface="Berlin Sans FB" panose="020E0602020502020306" pitchFamily="34" charset="0"/>
                        </a:rPr>
                        <a:t>05</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66767">
                <a:tc>
                  <a:txBody>
                    <a:bodyPr/>
                    <a:lstStyle/>
                    <a:p>
                      <a:pPr algn="ctr">
                        <a:lnSpc>
                          <a:spcPct val="115000"/>
                        </a:lnSpc>
                        <a:spcAft>
                          <a:spcPts val="0"/>
                        </a:spcAft>
                      </a:pPr>
                      <a:r>
                        <a:rPr lang="es-ES" sz="1100" dirty="0">
                          <a:solidFill>
                            <a:schemeClr val="accent1"/>
                          </a:solidFill>
                          <a:effectLst/>
                          <a:latin typeface="Berlin Sans FB" panose="020E0602020502020306" pitchFamily="34" charset="0"/>
                        </a:rPr>
                        <a:t>1.</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s-MX" sz="1100" dirty="0">
                          <a:latin typeface="Berlin Sans FB" panose="020E0602020502020306" pitchFamily="34" charset="0"/>
                        </a:rPr>
                        <a:t>Arredondo Moreno</a:t>
                      </a:r>
                      <a:r>
                        <a:rPr lang="es-MX" sz="1100" baseline="0" dirty="0">
                          <a:latin typeface="Berlin Sans FB" panose="020E0602020502020306" pitchFamily="34" charset="0"/>
                        </a:rPr>
                        <a:t> José  Enrique </a:t>
                      </a:r>
                      <a:endParaRPr lang="es-MX" sz="1100" dirty="0">
                        <a:latin typeface="Berlin Sans FB" panose="020E0602020502020306" pitchFamily="34" charset="0"/>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180699">
                <a:tc>
                  <a:txBody>
                    <a:bodyPr/>
                    <a:lstStyle/>
                    <a:p>
                      <a:pPr algn="ctr">
                        <a:lnSpc>
                          <a:spcPct val="115000"/>
                        </a:lnSpc>
                        <a:spcAft>
                          <a:spcPts val="0"/>
                        </a:spcAft>
                      </a:pPr>
                      <a:r>
                        <a:rPr lang="es-ES" sz="1100" dirty="0">
                          <a:solidFill>
                            <a:schemeClr val="accent1"/>
                          </a:solidFill>
                          <a:effectLst/>
                          <a:latin typeface="Berlin Sans FB" panose="020E0602020502020306" pitchFamily="34" charset="0"/>
                        </a:rPr>
                        <a:t>2.</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s-MX" sz="1100" dirty="0">
                          <a:latin typeface="Berlin Sans FB" panose="020E0602020502020306" pitchFamily="34" charset="0"/>
                        </a:rPr>
                        <a:t>Cardona Flores Amairany Guadalupe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chemeClr val="accent4"/>
                          </a:solidFill>
                          <a:effectLst/>
                          <a:latin typeface="Showcard Gothic" panose="04020904020102020604" pitchFamily="82" charset="0"/>
                          <a:ea typeface="Calibri"/>
                          <a:cs typeface="Times New Roman"/>
                        </a:rPr>
                        <a:t>O</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rgbClr val="ED59B6"/>
                          </a:solidFill>
                          <a:effectLst/>
                          <a:latin typeface="Showcard Gothic" panose="04020904020102020604" pitchFamily="82" charset="0"/>
                        </a:rPr>
                        <a:t> O</a:t>
                      </a:r>
                      <a:endParaRPr lang="es-ES" sz="1100" b="1" dirty="0">
                        <a:solidFill>
                          <a:srgbClr val="ED59B6"/>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180699">
                <a:tc>
                  <a:txBody>
                    <a:bodyPr/>
                    <a:lstStyle/>
                    <a:p>
                      <a:pPr algn="ctr">
                        <a:lnSpc>
                          <a:spcPct val="115000"/>
                        </a:lnSpc>
                        <a:spcAft>
                          <a:spcPts val="0"/>
                        </a:spcAft>
                      </a:pPr>
                      <a:r>
                        <a:rPr lang="es-ES" sz="1100" dirty="0">
                          <a:solidFill>
                            <a:schemeClr val="accent1"/>
                          </a:solidFill>
                          <a:effectLst/>
                          <a:latin typeface="Berlin Sans FB" panose="020E0602020502020306" pitchFamily="34" charset="0"/>
                        </a:rPr>
                        <a:t>3.</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s-MX" sz="1100" dirty="0">
                          <a:latin typeface="Berlin Sans FB" panose="020E0602020502020306" pitchFamily="34" charset="0"/>
                        </a:rPr>
                        <a:t>Coronado Calderón Isaac Alejandro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b="1" dirty="0">
                        <a:solidFill>
                          <a:schemeClr val="accent4"/>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rgbClr val="ED59B6"/>
                          </a:solidFill>
                          <a:effectLst/>
                          <a:latin typeface="Showcard Gothic" panose="04020904020102020604" pitchFamily="82" charset="0"/>
                        </a:rPr>
                        <a:t> O</a:t>
                      </a:r>
                      <a:endParaRPr lang="es-ES" sz="1100" b="1" dirty="0">
                        <a:solidFill>
                          <a:srgbClr val="ED59B6"/>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180699">
                <a:tc>
                  <a:txBody>
                    <a:bodyPr/>
                    <a:lstStyle/>
                    <a:p>
                      <a:pPr algn="ctr">
                        <a:lnSpc>
                          <a:spcPct val="115000"/>
                        </a:lnSpc>
                        <a:spcAft>
                          <a:spcPts val="0"/>
                        </a:spcAft>
                      </a:pPr>
                      <a:r>
                        <a:rPr lang="es-ES" sz="1100" dirty="0">
                          <a:solidFill>
                            <a:schemeClr val="accent1"/>
                          </a:solidFill>
                          <a:effectLst/>
                          <a:latin typeface="Berlin Sans FB" panose="020E0602020502020306" pitchFamily="34" charset="0"/>
                        </a:rPr>
                        <a:t>4.</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s-MX" sz="1100" dirty="0">
                          <a:latin typeface="Berlin Sans FB" panose="020E0602020502020306" pitchFamily="34" charset="0"/>
                        </a:rPr>
                        <a:t>Flores Olvera Fátima Monserrath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b="1" dirty="0">
                        <a:solidFill>
                          <a:schemeClr val="accent4"/>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rgbClr val="ED59B6"/>
                          </a:solidFill>
                          <a:effectLst/>
                          <a:latin typeface="Showcard Gothic" panose="04020904020102020604" pitchFamily="82" charset="0"/>
                        </a:rPr>
                        <a:t> </a:t>
                      </a:r>
                      <a:endParaRPr lang="es-ES" sz="1100" b="1" dirty="0">
                        <a:solidFill>
                          <a:srgbClr val="ED59B6"/>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180699">
                <a:tc>
                  <a:txBody>
                    <a:bodyPr/>
                    <a:lstStyle/>
                    <a:p>
                      <a:pPr algn="ctr">
                        <a:lnSpc>
                          <a:spcPct val="115000"/>
                        </a:lnSpc>
                        <a:spcAft>
                          <a:spcPts val="0"/>
                        </a:spcAft>
                      </a:pPr>
                      <a:r>
                        <a:rPr lang="es-ES" sz="1100" dirty="0">
                          <a:solidFill>
                            <a:schemeClr val="accent1"/>
                          </a:solidFill>
                          <a:effectLst/>
                          <a:latin typeface="Berlin Sans FB" panose="020E0602020502020306" pitchFamily="34" charset="0"/>
                        </a:rPr>
                        <a:t>5.</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dirty="0">
                          <a:latin typeface="Berlin Sans FB" panose="020E0602020502020306" pitchFamily="34" charset="0"/>
                        </a:rPr>
                        <a:t>Gaona Coronado Milagros Nereyda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b="1" dirty="0">
                        <a:solidFill>
                          <a:schemeClr val="accent4"/>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rgbClr val="ED59B6"/>
                          </a:solidFill>
                          <a:effectLst/>
                          <a:latin typeface="Showcard Gothic" panose="04020904020102020604" pitchFamily="82" charset="0"/>
                        </a:rPr>
                        <a:t> </a:t>
                      </a:r>
                      <a:endParaRPr lang="es-ES" sz="1100" b="1" dirty="0">
                        <a:solidFill>
                          <a:srgbClr val="ED59B6"/>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180699">
                <a:tc>
                  <a:txBody>
                    <a:bodyPr/>
                    <a:lstStyle/>
                    <a:p>
                      <a:pPr algn="ctr">
                        <a:lnSpc>
                          <a:spcPct val="115000"/>
                        </a:lnSpc>
                        <a:spcAft>
                          <a:spcPts val="0"/>
                        </a:spcAft>
                      </a:pPr>
                      <a:r>
                        <a:rPr lang="es-ES" sz="1100" dirty="0">
                          <a:solidFill>
                            <a:schemeClr val="accent1"/>
                          </a:solidFill>
                          <a:effectLst/>
                          <a:latin typeface="Berlin Sans FB" panose="020E0602020502020306" pitchFamily="34" charset="0"/>
                        </a:rPr>
                        <a:t>6.</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dirty="0">
                          <a:latin typeface="Berlin Sans FB" panose="020E0602020502020306" pitchFamily="34" charset="0"/>
                        </a:rPr>
                        <a:t>García Espinoza Mateo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chemeClr val="accent4"/>
                          </a:solidFill>
                          <a:effectLst/>
                          <a:latin typeface="Showcard Gothic" panose="04020904020102020604" pitchFamily="82" charset="0"/>
                          <a:ea typeface="Calibri"/>
                          <a:cs typeface="Times New Roman"/>
                        </a:rPr>
                        <a:t>O</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rgbClr val="ED59B6"/>
                          </a:solidFill>
                          <a:effectLst/>
                          <a:latin typeface="Showcard Gothic" panose="04020904020102020604" pitchFamily="82" charset="0"/>
                        </a:rPr>
                        <a:t> O</a:t>
                      </a:r>
                      <a:endParaRPr lang="es-ES" sz="1100" b="1" dirty="0">
                        <a:solidFill>
                          <a:srgbClr val="ED59B6"/>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180699">
                <a:tc>
                  <a:txBody>
                    <a:bodyPr/>
                    <a:lstStyle/>
                    <a:p>
                      <a:pPr algn="ctr">
                        <a:lnSpc>
                          <a:spcPct val="115000"/>
                        </a:lnSpc>
                        <a:spcAft>
                          <a:spcPts val="0"/>
                        </a:spcAft>
                      </a:pPr>
                      <a:r>
                        <a:rPr lang="es-ES" sz="1100" dirty="0">
                          <a:solidFill>
                            <a:schemeClr val="accent1"/>
                          </a:solidFill>
                          <a:effectLst/>
                          <a:latin typeface="Berlin Sans FB" panose="020E0602020502020306" pitchFamily="34" charset="0"/>
                        </a:rPr>
                        <a:t>7.</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dirty="0">
                          <a:latin typeface="Berlin Sans FB" panose="020E0602020502020306" pitchFamily="34" charset="0"/>
                        </a:rPr>
                        <a:t>García Márquez Jabel Baruj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b="1" dirty="0">
                        <a:solidFill>
                          <a:schemeClr val="accent4"/>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rgbClr val="ED59B6"/>
                          </a:solidFill>
                          <a:effectLst/>
                          <a:latin typeface="Showcard Gothic" panose="04020904020102020604" pitchFamily="82" charset="0"/>
                        </a:rPr>
                        <a:t> </a:t>
                      </a:r>
                      <a:endParaRPr lang="es-ES" sz="1100" b="1" dirty="0">
                        <a:solidFill>
                          <a:srgbClr val="ED59B6"/>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r h="180699">
                <a:tc>
                  <a:txBody>
                    <a:bodyPr/>
                    <a:lstStyle/>
                    <a:p>
                      <a:pPr algn="ctr">
                        <a:lnSpc>
                          <a:spcPct val="115000"/>
                        </a:lnSpc>
                        <a:spcAft>
                          <a:spcPts val="0"/>
                        </a:spcAft>
                      </a:pPr>
                      <a:r>
                        <a:rPr lang="es-ES" sz="1100" dirty="0">
                          <a:solidFill>
                            <a:schemeClr val="accent1"/>
                          </a:solidFill>
                          <a:effectLst/>
                          <a:latin typeface="Berlin Sans FB" panose="020E0602020502020306" pitchFamily="34" charset="0"/>
                        </a:rPr>
                        <a:t>8.</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dirty="0">
                          <a:latin typeface="Berlin Sans FB" panose="020E0602020502020306" pitchFamily="34" charset="0"/>
                        </a:rPr>
                        <a:t>Hernández Agüero Edwin Alonso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b="1" dirty="0">
                        <a:solidFill>
                          <a:schemeClr val="accent4"/>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rgbClr val="ED59B6"/>
                          </a:solidFill>
                          <a:effectLst/>
                          <a:latin typeface="Showcard Gothic" panose="04020904020102020604" pitchFamily="82" charset="0"/>
                        </a:rPr>
                        <a:t> </a:t>
                      </a:r>
                      <a:endParaRPr lang="es-ES" sz="1100" b="1" dirty="0">
                        <a:solidFill>
                          <a:srgbClr val="ED59B6"/>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8"/>
                  </a:ext>
                </a:extLst>
              </a:tr>
              <a:tr h="180699">
                <a:tc>
                  <a:txBody>
                    <a:bodyPr/>
                    <a:lstStyle/>
                    <a:p>
                      <a:pPr algn="ctr">
                        <a:lnSpc>
                          <a:spcPct val="115000"/>
                        </a:lnSpc>
                        <a:spcAft>
                          <a:spcPts val="0"/>
                        </a:spcAft>
                      </a:pPr>
                      <a:r>
                        <a:rPr lang="es-ES" sz="1100" dirty="0">
                          <a:solidFill>
                            <a:schemeClr val="accent1"/>
                          </a:solidFill>
                          <a:effectLst/>
                          <a:latin typeface="Berlin Sans FB" panose="020E0602020502020306" pitchFamily="34" charset="0"/>
                        </a:rPr>
                        <a:t>9.</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dirty="0">
                          <a:latin typeface="Berlin Sans FB" panose="020E0602020502020306" pitchFamily="34" charset="0"/>
                        </a:rPr>
                        <a:t>Ledezma García Carlos Daniel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b="1" dirty="0">
                        <a:solidFill>
                          <a:schemeClr val="accent4"/>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rgbClr val="ED59B6"/>
                          </a:solidFill>
                          <a:effectLst/>
                          <a:latin typeface="Showcard Gothic" panose="04020904020102020604" pitchFamily="82" charset="0"/>
                        </a:rPr>
                        <a:t> </a:t>
                      </a:r>
                      <a:endParaRPr lang="es-ES" sz="1100" b="1" dirty="0">
                        <a:solidFill>
                          <a:srgbClr val="ED59B6"/>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9"/>
                  </a:ext>
                </a:extLst>
              </a:tr>
              <a:tr h="180699">
                <a:tc>
                  <a:txBody>
                    <a:bodyPr/>
                    <a:lstStyle/>
                    <a:p>
                      <a:pPr algn="ctr">
                        <a:lnSpc>
                          <a:spcPct val="115000"/>
                        </a:lnSpc>
                        <a:spcAft>
                          <a:spcPts val="0"/>
                        </a:spcAft>
                      </a:pPr>
                      <a:r>
                        <a:rPr lang="es-ES" sz="1100" dirty="0">
                          <a:solidFill>
                            <a:schemeClr val="accent1"/>
                          </a:solidFill>
                          <a:effectLst/>
                          <a:latin typeface="Berlin Sans FB" panose="020E0602020502020306" pitchFamily="34" charset="0"/>
                        </a:rPr>
                        <a:t>10.</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dirty="0">
                          <a:latin typeface="Berlin Sans FB" panose="020E0602020502020306" pitchFamily="34" charset="0"/>
                        </a:rPr>
                        <a:t>López Aldaco Aitanah Nicole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b="1" dirty="0">
                        <a:solidFill>
                          <a:schemeClr val="accent4"/>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rgbClr val="ED59B6"/>
                          </a:solidFill>
                          <a:effectLst/>
                          <a:latin typeface="Showcard Gothic" panose="04020904020102020604" pitchFamily="82" charset="0"/>
                        </a:rPr>
                        <a:t> </a:t>
                      </a:r>
                      <a:endParaRPr lang="es-ES" sz="1100" b="1" dirty="0">
                        <a:solidFill>
                          <a:srgbClr val="ED59B6"/>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10"/>
                  </a:ext>
                </a:extLst>
              </a:tr>
              <a:tr h="180699">
                <a:tc>
                  <a:txBody>
                    <a:bodyPr/>
                    <a:lstStyle/>
                    <a:p>
                      <a:pPr algn="ctr">
                        <a:lnSpc>
                          <a:spcPct val="115000"/>
                        </a:lnSpc>
                        <a:spcAft>
                          <a:spcPts val="0"/>
                        </a:spcAft>
                      </a:pPr>
                      <a:r>
                        <a:rPr lang="es-ES" sz="1100" dirty="0">
                          <a:solidFill>
                            <a:schemeClr val="accent1"/>
                          </a:solidFill>
                          <a:effectLst/>
                          <a:latin typeface="Berlin Sans FB" panose="020E0602020502020306" pitchFamily="34" charset="0"/>
                          <a:ea typeface="Calibri"/>
                          <a:cs typeface="Times New Roman"/>
                        </a:rPr>
                        <a:t>11.</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dirty="0">
                          <a:latin typeface="Berlin Sans FB" panose="020E0602020502020306" pitchFamily="34" charset="0"/>
                        </a:rPr>
                        <a:t>Macias Martínez Dylan Adolfo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chemeClr val="accent4"/>
                          </a:solidFill>
                          <a:effectLst/>
                          <a:latin typeface="Showcard Gothic" panose="04020904020102020604" pitchFamily="82" charset="0"/>
                          <a:ea typeface="Calibri"/>
                          <a:cs typeface="Times New Roman"/>
                        </a:rPr>
                        <a:t>O</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rgbClr val="ED59B6"/>
                          </a:solidFill>
                          <a:effectLst/>
                          <a:latin typeface="Showcard Gothic" panose="04020904020102020604" pitchFamily="82" charset="0"/>
                          <a:ea typeface="Calibri"/>
                          <a:cs typeface="Times New Roman"/>
                        </a:rPr>
                        <a:t>O</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11"/>
                  </a:ext>
                </a:extLst>
              </a:tr>
              <a:tr h="180699">
                <a:tc>
                  <a:txBody>
                    <a:bodyPr/>
                    <a:lstStyle/>
                    <a:p>
                      <a:pPr algn="ctr"/>
                      <a:r>
                        <a:rPr lang="es-MX" sz="1100" dirty="0">
                          <a:solidFill>
                            <a:schemeClr val="accent1"/>
                          </a:solidFill>
                          <a:latin typeface="Berlin Sans FB" panose="020E0602020502020306" pitchFamily="34" charset="0"/>
                        </a:rPr>
                        <a:t>12.</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dirty="0">
                          <a:latin typeface="Berlin Sans FB" panose="020E0602020502020306" pitchFamily="34" charset="0"/>
                        </a:rPr>
                        <a:t>Martínez Agüero Mariana Nahomi</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b="1" dirty="0">
                        <a:solidFill>
                          <a:schemeClr val="accent4"/>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rgbClr val="ED59B6"/>
                          </a:solidFill>
                          <a:effectLst/>
                          <a:latin typeface="Showcard Gothic" panose="04020904020102020604" pitchFamily="82" charset="0"/>
                        </a:rPr>
                        <a:t> </a:t>
                      </a:r>
                      <a:endParaRPr lang="es-ES" sz="1100" b="1" dirty="0">
                        <a:solidFill>
                          <a:srgbClr val="ED59B6"/>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12"/>
                  </a:ext>
                </a:extLst>
              </a:tr>
              <a:tr h="180699">
                <a:tc>
                  <a:txBody>
                    <a:bodyPr/>
                    <a:lstStyle/>
                    <a:p>
                      <a:pPr algn="ctr"/>
                      <a:r>
                        <a:rPr lang="es-MX" sz="1100" dirty="0">
                          <a:solidFill>
                            <a:schemeClr val="accent1"/>
                          </a:solidFill>
                          <a:latin typeface="Berlin Sans FB" panose="020E0602020502020306" pitchFamily="34" charset="0"/>
                        </a:rPr>
                        <a:t>13.</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dirty="0">
                          <a:latin typeface="Berlin Sans FB" panose="020E0602020502020306" pitchFamily="34" charset="0"/>
                        </a:rPr>
                        <a:t>Montañies Cabriales Kennya Viridiana</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b="1" dirty="0">
                        <a:solidFill>
                          <a:schemeClr val="accent4"/>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rgbClr val="ED59B6"/>
                          </a:solidFill>
                          <a:effectLst/>
                          <a:latin typeface="Showcard Gothic" panose="04020904020102020604" pitchFamily="82" charset="0"/>
                        </a:rPr>
                        <a:t> </a:t>
                      </a:r>
                      <a:endParaRPr lang="es-ES" sz="1100" b="1" dirty="0">
                        <a:solidFill>
                          <a:srgbClr val="ED59B6"/>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13"/>
                  </a:ext>
                </a:extLst>
              </a:tr>
              <a:tr h="180699">
                <a:tc>
                  <a:txBody>
                    <a:bodyPr/>
                    <a:lstStyle/>
                    <a:p>
                      <a:pPr algn="ctr"/>
                      <a:r>
                        <a:rPr lang="es-MX" sz="1100" dirty="0">
                          <a:solidFill>
                            <a:schemeClr val="accent1"/>
                          </a:solidFill>
                          <a:latin typeface="Berlin Sans FB" panose="020E0602020502020306" pitchFamily="34" charset="0"/>
                        </a:rPr>
                        <a:t>14.</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dirty="0">
                          <a:latin typeface="Berlin Sans FB" panose="020E0602020502020306" pitchFamily="34" charset="0"/>
                        </a:rPr>
                        <a:t>Pérez Hernández Cristopher de Jesús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b="1" dirty="0">
                        <a:solidFill>
                          <a:schemeClr val="accent4"/>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rgbClr val="ED59B6"/>
                          </a:solidFill>
                          <a:effectLst/>
                          <a:latin typeface="Showcard Gothic" panose="04020904020102020604" pitchFamily="82" charset="0"/>
                        </a:rPr>
                        <a:t> </a:t>
                      </a:r>
                      <a:endParaRPr lang="es-ES" sz="1100" b="1" dirty="0">
                        <a:solidFill>
                          <a:srgbClr val="ED59B6"/>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14"/>
                  </a:ext>
                </a:extLst>
              </a:tr>
              <a:tr h="180699">
                <a:tc>
                  <a:txBody>
                    <a:bodyPr/>
                    <a:lstStyle/>
                    <a:p>
                      <a:pPr algn="ctr"/>
                      <a:r>
                        <a:rPr lang="es-MX" sz="1100" dirty="0">
                          <a:solidFill>
                            <a:schemeClr val="accent1"/>
                          </a:solidFill>
                          <a:latin typeface="Berlin Sans FB" panose="020E0602020502020306" pitchFamily="34" charset="0"/>
                        </a:rPr>
                        <a:t>15.</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dirty="0">
                          <a:latin typeface="Berlin Sans FB" panose="020E0602020502020306" pitchFamily="34" charset="0"/>
                        </a:rPr>
                        <a:t>Ramírez Carrizales Iker Daniel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chemeClr val="accent4"/>
                          </a:solidFill>
                          <a:effectLst/>
                          <a:latin typeface="Showcard Gothic" panose="04020904020102020604" pitchFamily="82" charset="0"/>
                          <a:ea typeface="Calibri"/>
                          <a:cs typeface="Times New Roman"/>
                        </a:rPr>
                        <a:t>O</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rgbClr val="ED59B6"/>
                          </a:solidFill>
                          <a:effectLst/>
                          <a:latin typeface="Showcard Gothic" panose="04020904020102020604" pitchFamily="82" charset="0"/>
                        </a:rPr>
                        <a:t> O</a:t>
                      </a:r>
                      <a:endParaRPr lang="es-ES" sz="1100" b="1" dirty="0">
                        <a:solidFill>
                          <a:srgbClr val="ED59B6"/>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15"/>
                  </a:ext>
                </a:extLst>
              </a:tr>
              <a:tr h="180699">
                <a:tc>
                  <a:txBody>
                    <a:bodyPr/>
                    <a:lstStyle/>
                    <a:p>
                      <a:pPr algn="ctr"/>
                      <a:r>
                        <a:rPr lang="es-MX" sz="1100" dirty="0">
                          <a:solidFill>
                            <a:schemeClr val="accent1"/>
                          </a:solidFill>
                          <a:latin typeface="Berlin Sans FB" panose="020E0602020502020306" pitchFamily="34" charset="0"/>
                        </a:rPr>
                        <a:t>16.</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dirty="0">
                          <a:latin typeface="Berlin Sans FB" panose="020E0602020502020306" pitchFamily="34" charset="0"/>
                        </a:rPr>
                        <a:t>Rodríguez Bustos Emily Monserrat</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b="1" dirty="0">
                        <a:solidFill>
                          <a:schemeClr val="accent4"/>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rgbClr val="ED59B6"/>
                          </a:solidFill>
                          <a:effectLst/>
                          <a:latin typeface="Showcard Gothic" panose="04020904020102020604" pitchFamily="82" charset="0"/>
                        </a:rPr>
                        <a:t> </a:t>
                      </a:r>
                      <a:endParaRPr lang="es-ES" sz="1100" b="1" dirty="0">
                        <a:solidFill>
                          <a:srgbClr val="ED59B6"/>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16"/>
                  </a:ext>
                </a:extLst>
              </a:tr>
              <a:tr h="180699">
                <a:tc>
                  <a:txBody>
                    <a:bodyPr/>
                    <a:lstStyle/>
                    <a:p>
                      <a:pPr algn="ctr"/>
                      <a:r>
                        <a:rPr lang="es-MX" sz="1100" dirty="0">
                          <a:solidFill>
                            <a:schemeClr val="accent1"/>
                          </a:solidFill>
                          <a:latin typeface="Berlin Sans FB" panose="020E0602020502020306" pitchFamily="34" charset="0"/>
                        </a:rPr>
                        <a:t>17.</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dirty="0">
                          <a:latin typeface="Berlin Sans FB" panose="020E0602020502020306" pitchFamily="34" charset="0"/>
                        </a:rPr>
                        <a:t>Rodríguez  Hernández Lucia Maite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b="1" dirty="0">
                        <a:solidFill>
                          <a:schemeClr val="accent4"/>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rgbClr val="ED59B6"/>
                          </a:solidFill>
                          <a:effectLst/>
                          <a:latin typeface="Showcard Gothic" panose="04020904020102020604" pitchFamily="82" charset="0"/>
                        </a:rPr>
                        <a:t> </a:t>
                      </a:r>
                      <a:endParaRPr lang="es-ES" sz="1100" b="1" dirty="0">
                        <a:solidFill>
                          <a:srgbClr val="ED59B6"/>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17"/>
                  </a:ext>
                </a:extLst>
              </a:tr>
              <a:tr h="180699">
                <a:tc>
                  <a:txBody>
                    <a:bodyPr/>
                    <a:lstStyle/>
                    <a:p>
                      <a:pPr algn="ctr"/>
                      <a:r>
                        <a:rPr lang="es-MX" sz="1100" dirty="0">
                          <a:solidFill>
                            <a:schemeClr val="accent1"/>
                          </a:solidFill>
                          <a:latin typeface="Berlin Sans FB" panose="020E0602020502020306" pitchFamily="34" charset="0"/>
                        </a:rPr>
                        <a:t>18.</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dirty="0">
                          <a:latin typeface="Berlin Sans FB" panose="020E0602020502020306" pitchFamily="34" charset="0"/>
                        </a:rPr>
                        <a:t>Solís Valdés Brillith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chemeClr val="accent4"/>
                          </a:solidFill>
                          <a:effectLst/>
                          <a:latin typeface="Showcard Gothic" panose="04020904020102020604" pitchFamily="82" charset="0"/>
                          <a:ea typeface="Calibri"/>
                          <a:cs typeface="Times New Roman"/>
                        </a:rPr>
                        <a:t>O</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rgbClr val="ED59B6"/>
                          </a:solidFill>
                          <a:effectLst/>
                          <a:latin typeface="Showcard Gothic" panose="04020904020102020604" pitchFamily="82" charset="0"/>
                        </a:rPr>
                        <a:t> O</a:t>
                      </a:r>
                      <a:endParaRPr lang="es-ES" sz="1100" b="1" dirty="0">
                        <a:solidFill>
                          <a:srgbClr val="ED59B6"/>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18"/>
                  </a:ext>
                </a:extLst>
              </a:tr>
              <a:tr h="180699">
                <a:tc>
                  <a:txBody>
                    <a:bodyPr/>
                    <a:lstStyle/>
                    <a:p>
                      <a:pPr algn="ctr"/>
                      <a:r>
                        <a:rPr lang="es-MX" sz="1100" dirty="0">
                          <a:solidFill>
                            <a:schemeClr val="accent1"/>
                          </a:solidFill>
                          <a:latin typeface="Berlin Sans FB" panose="020E0602020502020306" pitchFamily="34" charset="0"/>
                        </a:rPr>
                        <a:t>19.</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dirty="0">
                          <a:latin typeface="Berlin Sans FB" panose="020E0602020502020306" pitchFamily="34" charset="0"/>
                        </a:rPr>
                        <a:t>Valdés Pérez Cristofer Alexander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b="1" dirty="0">
                        <a:solidFill>
                          <a:schemeClr val="accent4"/>
                        </a:solidFill>
                        <a:effectLst/>
                        <a:latin typeface="Showcard Gothic" panose="04020904020102020604" pitchFamily="82"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19"/>
                  </a:ext>
                </a:extLst>
              </a:tr>
              <a:tr h="166767">
                <a:tc>
                  <a:txBody>
                    <a:bodyPr/>
                    <a:lstStyle/>
                    <a:p>
                      <a:pPr algn="ctr"/>
                      <a:r>
                        <a:rPr lang="es-MX" sz="1100" dirty="0">
                          <a:solidFill>
                            <a:schemeClr val="accent1"/>
                          </a:solidFill>
                          <a:latin typeface="Berlin Sans FB" panose="020E0602020502020306" pitchFamily="34" charset="0"/>
                        </a:rPr>
                        <a:t>20</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dirty="0">
                          <a:latin typeface="Berlin Sans FB" panose="020E0602020502020306" pitchFamily="34" charset="0"/>
                        </a:rPr>
                        <a:t>Valdés Rodríguez Keila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b="1" dirty="0">
                          <a:solidFill>
                            <a:schemeClr val="accent4"/>
                          </a:solidFill>
                          <a:effectLst/>
                          <a:latin typeface="Showcard Gothic" panose="04020904020102020604" pitchFamily="82" charset="0"/>
                          <a:ea typeface="Calibri"/>
                          <a:cs typeface="Times New Roman"/>
                        </a:rPr>
                        <a:t>O</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20"/>
                  </a:ext>
                </a:extLst>
              </a:tr>
              <a:tr h="180699">
                <a:tc>
                  <a:txBody>
                    <a:bodyPr/>
                    <a:lstStyle/>
                    <a:p>
                      <a:pPr algn="ctr"/>
                      <a:r>
                        <a:rPr lang="es-MX" sz="1100" dirty="0">
                          <a:solidFill>
                            <a:schemeClr val="accent1"/>
                          </a:solidFill>
                          <a:latin typeface="Berlin Sans FB" panose="020E0602020502020306" pitchFamily="34" charset="0"/>
                        </a:rPr>
                        <a:t>21.</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dirty="0">
                          <a:latin typeface="Berlin Sans FB" panose="020E0602020502020306" pitchFamily="34" charset="0"/>
                        </a:rPr>
                        <a:t>Valero Hernández María Guadalupe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21"/>
                  </a:ext>
                </a:extLst>
              </a:tr>
              <a:tr h="180699">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s-MX" sz="1100" dirty="0">
                          <a:solidFill>
                            <a:schemeClr val="accent1"/>
                          </a:solidFill>
                          <a:latin typeface="Berlin Sans FB" panose="020E0602020502020306" pitchFamily="34" charset="0"/>
                        </a:rPr>
                        <a:t>22.</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b="0" dirty="0">
                          <a:latin typeface="Berlin Sans FB" panose="020E0602020502020306" pitchFamily="34" charset="0"/>
                        </a:rPr>
                        <a:t>Amador Cepeda Juan Pablo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481566390"/>
                  </a:ext>
                </a:extLst>
              </a:tr>
              <a:tr h="180699">
                <a:tc>
                  <a:txBody>
                    <a:bodyPr/>
                    <a:lstStyle/>
                    <a:p>
                      <a:pPr algn="ctr"/>
                      <a:r>
                        <a:rPr lang="es-MX" sz="1100" dirty="0">
                          <a:solidFill>
                            <a:schemeClr val="accent1"/>
                          </a:solidFill>
                          <a:latin typeface="Berlin Sans FB" panose="020E0602020502020306" pitchFamily="34" charset="0"/>
                        </a:rPr>
                        <a:t>23.</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b="0" dirty="0">
                          <a:latin typeface="Berlin Sans FB" panose="020E0602020502020306" pitchFamily="34" charset="0"/>
                        </a:rPr>
                        <a:t>Contretas Leos Luis Ángel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22"/>
                  </a:ext>
                </a:extLst>
              </a:tr>
              <a:tr h="180699">
                <a:tc>
                  <a:txBody>
                    <a:bodyPr/>
                    <a:lstStyle/>
                    <a:p>
                      <a:pPr algn="ctr"/>
                      <a:r>
                        <a:rPr lang="es-MX" sz="1100" dirty="0">
                          <a:solidFill>
                            <a:schemeClr val="accent1"/>
                          </a:solidFill>
                          <a:latin typeface="Berlin Sans FB" panose="020E0602020502020306" pitchFamily="34" charset="0"/>
                        </a:rPr>
                        <a:t>24.</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b="0" dirty="0">
                          <a:latin typeface="Berlin Sans FB" panose="020E0602020502020306" pitchFamily="34" charset="0"/>
                        </a:rPr>
                        <a:t>Gaona Hernández Siomara Yamileth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23"/>
                  </a:ext>
                </a:extLst>
              </a:tr>
              <a:tr h="180699">
                <a:tc>
                  <a:txBody>
                    <a:bodyPr/>
                    <a:lstStyle/>
                    <a:p>
                      <a:pPr algn="ctr"/>
                      <a:r>
                        <a:rPr lang="es-MX" sz="1100" dirty="0">
                          <a:solidFill>
                            <a:schemeClr val="accent1"/>
                          </a:solidFill>
                          <a:latin typeface="Berlin Sans FB" panose="020E0602020502020306" pitchFamily="34" charset="0"/>
                        </a:rPr>
                        <a:t>25.</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b="0" dirty="0">
                          <a:latin typeface="Berlin Sans FB" panose="020E0602020502020306" pitchFamily="34" charset="0"/>
                        </a:rPr>
                        <a:t>González Rodríguez David Antonio</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24"/>
                  </a:ext>
                </a:extLst>
              </a:tr>
              <a:tr h="180699">
                <a:tc>
                  <a:txBody>
                    <a:bodyPr/>
                    <a:lstStyle/>
                    <a:p>
                      <a:pPr algn="ctr"/>
                      <a:r>
                        <a:rPr lang="es-MX" sz="1100" dirty="0">
                          <a:solidFill>
                            <a:schemeClr val="accent1"/>
                          </a:solidFill>
                          <a:latin typeface="Berlin Sans FB" panose="020E0602020502020306" pitchFamily="34" charset="0"/>
                        </a:rPr>
                        <a:t>26.</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b="0" dirty="0">
                          <a:latin typeface="Berlin Sans FB" panose="020E0602020502020306" pitchFamily="34" charset="0"/>
                        </a:rPr>
                        <a:t>López Romo Samuel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25"/>
                  </a:ext>
                </a:extLst>
              </a:tr>
              <a:tr h="180699">
                <a:tc>
                  <a:txBody>
                    <a:bodyPr/>
                    <a:lstStyle/>
                    <a:p>
                      <a:pPr algn="ctr"/>
                      <a:r>
                        <a:rPr lang="es-MX" sz="1100" dirty="0">
                          <a:solidFill>
                            <a:schemeClr val="accent1"/>
                          </a:solidFill>
                          <a:latin typeface="Berlin Sans FB" panose="020E0602020502020306" pitchFamily="34" charset="0"/>
                        </a:rPr>
                        <a:t>27.</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MX" sz="1100" b="0" dirty="0">
                          <a:latin typeface="Berlin Sans FB" panose="020E0602020502020306" pitchFamily="34" charset="0"/>
                        </a:rPr>
                        <a:t>Lozoya Carrera Dylan Joaquín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26"/>
                  </a:ext>
                </a:extLst>
              </a:tr>
              <a:tr h="180699">
                <a:tc>
                  <a:txBody>
                    <a:bodyPr/>
                    <a:lstStyle/>
                    <a:p>
                      <a:pPr algn="ctr"/>
                      <a:r>
                        <a:rPr lang="es-MX" sz="1100" dirty="0">
                          <a:solidFill>
                            <a:schemeClr val="accent1"/>
                          </a:solidFill>
                          <a:latin typeface="Berlin Sans FB" panose="020E0602020502020306" pitchFamily="34" charset="0"/>
                        </a:rPr>
                        <a:t>28.</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MX" sz="1100" b="0" dirty="0">
                          <a:latin typeface="Berlin Sans FB" panose="020E0602020502020306" pitchFamily="34" charset="0"/>
                        </a:rPr>
                        <a:t>Nieto Cepeda Kevin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27"/>
                  </a:ext>
                </a:extLst>
              </a:tr>
              <a:tr h="180699">
                <a:tc>
                  <a:txBody>
                    <a:bodyPr/>
                    <a:lstStyle/>
                    <a:p>
                      <a:pPr algn="ctr"/>
                      <a:r>
                        <a:rPr lang="es-MX" sz="1100" dirty="0">
                          <a:solidFill>
                            <a:schemeClr val="accent1"/>
                          </a:solidFill>
                          <a:latin typeface="Berlin Sans FB" panose="020E0602020502020306" pitchFamily="34" charset="0"/>
                        </a:rPr>
                        <a:t>29.</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MX" sz="1100" b="0" dirty="0">
                          <a:latin typeface="Berlin Sans FB" panose="020E0602020502020306" pitchFamily="34" charset="0"/>
                        </a:rPr>
                        <a:t>Ramírez Malacara Alberto Nathanael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28"/>
                  </a:ext>
                </a:extLst>
              </a:tr>
              <a:tr h="180699">
                <a:tc>
                  <a:txBody>
                    <a:bodyPr/>
                    <a:lstStyle/>
                    <a:p>
                      <a:pPr algn="ctr"/>
                      <a:r>
                        <a:rPr lang="es-MX" sz="1100" dirty="0">
                          <a:solidFill>
                            <a:schemeClr val="accent1"/>
                          </a:solidFill>
                          <a:latin typeface="Berlin Sans FB" panose="020E0602020502020306" pitchFamily="34" charset="0"/>
                        </a:rPr>
                        <a:t>30</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MX" sz="1100" b="0" dirty="0">
                          <a:latin typeface="Berlin Sans FB" panose="020E0602020502020306" pitchFamily="34" charset="0"/>
                        </a:rPr>
                        <a:t>Rodríguez Rodríguez Luis Iván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r>
                        <a:rPr lang="es-ES" sz="1100" dirty="0">
                          <a:solidFill>
                            <a:schemeClr val="accent1"/>
                          </a:solidFill>
                          <a:effectLst/>
                          <a:latin typeface="Berlin Sans FB" panose="020E0602020502020306" pitchFamily="34" charset="0"/>
                        </a:rPr>
                        <a:t> </a:t>
                      </a: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29"/>
                  </a:ext>
                </a:extLst>
              </a:tr>
              <a:tr h="181532">
                <a:tc>
                  <a:txBody>
                    <a:bodyPr/>
                    <a:lstStyle/>
                    <a:p>
                      <a:pPr algn="ctr">
                        <a:lnSpc>
                          <a:spcPct val="115000"/>
                        </a:lnSpc>
                        <a:spcAft>
                          <a:spcPts val="0"/>
                        </a:spcAft>
                      </a:pPr>
                      <a:r>
                        <a:rPr lang="es-ES" sz="1100" dirty="0">
                          <a:solidFill>
                            <a:schemeClr val="accent1"/>
                          </a:solidFill>
                          <a:effectLst/>
                          <a:latin typeface="Berlin Sans FB" panose="020E0602020502020306" pitchFamily="34" charset="0"/>
                          <a:ea typeface="Calibri"/>
                          <a:cs typeface="Times New Roman"/>
                        </a:rPr>
                        <a:t>31</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MX" sz="1100" b="0" dirty="0">
                          <a:latin typeface="Berlin Sans FB" panose="020E0602020502020306" pitchFamily="34" charset="0"/>
                        </a:rPr>
                        <a:t>Sánchez Nieto Iker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30"/>
                  </a:ext>
                </a:extLst>
              </a:tr>
              <a:tr h="186763">
                <a:tc>
                  <a:txBody>
                    <a:bodyPr/>
                    <a:lstStyle/>
                    <a:p>
                      <a:pPr algn="ctr">
                        <a:lnSpc>
                          <a:spcPct val="115000"/>
                        </a:lnSpc>
                        <a:spcAft>
                          <a:spcPts val="0"/>
                        </a:spcAft>
                      </a:pPr>
                      <a:r>
                        <a:rPr lang="es-ES" sz="1100" dirty="0">
                          <a:solidFill>
                            <a:schemeClr val="accent1"/>
                          </a:solidFill>
                          <a:effectLst/>
                          <a:latin typeface="Berlin Sans FB" panose="020E0602020502020306" pitchFamily="34" charset="0"/>
                          <a:ea typeface="Calibri"/>
                          <a:cs typeface="Times New Roman"/>
                        </a:rPr>
                        <a:t>32.</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MX" sz="1100" b="0" dirty="0">
                          <a:latin typeface="Berlin Sans FB" panose="020E0602020502020306" pitchFamily="34" charset="0"/>
                        </a:rPr>
                        <a:t>Saucedo</a:t>
                      </a:r>
                      <a:r>
                        <a:rPr lang="es-MX" sz="1100" b="0" baseline="0" dirty="0">
                          <a:latin typeface="Berlin Sans FB" panose="020E0602020502020306" pitchFamily="34" charset="0"/>
                        </a:rPr>
                        <a:t> Salas Verónica Lizeth </a:t>
                      </a:r>
                      <a:endParaRPr lang="es-MX" sz="1100" b="0" dirty="0">
                        <a:latin typeface="Berlin Sans FB" panose="020E0602020502020306" pitchFamily="34" charset="0"/>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31"/>
                  </a:ext>
                </a:extLst>
              </a:tr>
              <a:tr h="186763">
                <a:tc>
                  <a:txBody>
                    <a:bodyPr/>
                    <a:lstStyle/>
                    <a:p>
                      <a:pPr algn="ctr">
                        <a:lnSpc>
                          <a:spcPct val="115000"/>
                        </a:lnSpc>
                        <a:spcAft>
                          <a:spcPts val="0"/>
                        </a:spcAft>
                      </a:pPr>
                      <a:r>
                        <a:rPr lang="es-ES" sz="1100" dirty="0">
                          <a:solidFill>
                            <a:schemeClr val="accent1"/>
                          </a:solidFill>
                          <a:effectLst/>
                          <a:latin typeface="Berlin Sans FB" panose="020E0602020502020306" pitchFamily="34" charset="0"/>
                          <a:ea typeface="Calibri"/>
                          <a:cs typeface="Times New Roman"/>
                        </a:rPr>
                        <a:t>33.</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MX" sz="1100" b="0" dirty="0">
                          <a:latin typeface="Berlin Sans FB" panose="020E0602020502020306" pitchFamily="34" charset="0"/>
                        </a:rPr>
                        <a:t>Saucedo Viera Asael Alexander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32"/>
                  </a:ext>
                </a:extLst>
              </a:tr>
              <a:tr h="186763">
                <a:tc>
                  <a:txBody>
                    <a:bodyPr/>
                    <a:lstStyle/>
                    <a:p>
                      <a:pPr algn="ctr">
                        <a:lnSpc>
                          <a:spcPct val="115000"/>
                        </a:lnSpc>
                        <a:spcAft>
                          <a:spcPts val="0"/>
                        </a:spcAft>
                      </a:pPr>
                      <a:r>
                        <a:rPr lang="es-ES" sz="1100" dirty="0">
                          <a:solidFill>
                            <a:schemeClr val="accent1"/>
                          </a:solidFill>
                          <a:effectLst/>
                          <a:latin typeface="Berlin Sans FB" panose="020E0602020502020306" pitchFamily="34" charset="0"/>
                          <a:ea typeface="Calibri"/>
                          <a:cs typeface="Times New Roman"/>
                        </a:rPr>
                        <a:t>34.</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609585" marR="0" lvl="1" indent="0" algn="l" defTabSz="1219170" rtl="0" eaLnBrk="1" fontAlgn="auto" latinLnBrk="0" hangingPunct="1">
                        <a:lnSpc>
                          <a:spcPct val="100000"/>
                        </a:lnSpc>
                        <a:spcBef>
                          <a:spcPts val="0"/>
                        </a:spcBef>
                        <a:spcAft>
                          <a:spcPts val="0"/>
                        </a:spcAft>
                        <a:buClrTx/>
                        <a:buSzTx/>
                        <a:buFontTx/>
                        <a:buNone/>
                        <a:tabLst/>
                        <a:defRPr/>
                      </a:pPr>
                      <a:r>
                        <a:rPr lang="es-MX" sz="1100" b="0" dirty="0">
                          <a:latin typeface="Berlin Sans FB" panose="020E0602020502020306" pitchFamily="34" charset="0"/>
                        </a:rPr>
                        <a:t>                     David Armando </a:t>
                      </a: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a:lnSpc>
                          <a:spcPct val="115000"/>
                        </a:lnSpc>
                        <a:spcAft>
                          <a:spcPts val="0"/>
                        </a:spcAft>
                      </a:pPr>
                      <a:endParaRPr lang="es-ES" sz="1100" dirty="0">
                        <a:solidFill>
                          <a:schemeClr val="accent1"/>
                        </a:solidFill>
                        <a:effectLst/>
                        <a:latin typeface="Berlin Sans FB" panose="020E0602020502020306" pitchFamily="34" charset="0"/>
                        <a:ea typeface="Calibri"/>
                        <a:cs typeface="Times New Roman"/>
                      </a:endParaRPr>
                    </a:p>
                  </a:txBody>
                  <a:tcPr marL="66374" marR="6637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33"/>
                  </a:ext>
                </a:extLst>
              </a:tr>
            </a:tbl>
          </a:graphicData>
        </a:graphic>
      </p:graphicFrame>
      <p:sp>
        <p:nvSpPr>
          <p:cNvPr id="7" name="4 Rectángulo">
            <a:extLst>
              <a:ext uri="{FF2B5EF4-FFF2-40B4-BE49-F238E27FC236}">
                <a16:creationId xmlns:a16="http://schemas.microsoft.com/office/drawing/2014/main" id="{00C4B1AF-2C79-4746-AB5B-1B0FFCBC277E}"/>
              </a:ext>
            </a:extLst>
          </p:cNvPr>
          <p:cNvSpPr/>
          <p:nvPr/>
        </p:nvSpPr>
        <p:spPr>
          <a:xfrm>
            <a:off x="921970" y="69819"/>
            <a:ext cx="8387276" cy="6720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1FC066D8-8F9C-4231-9A87-5D7518640805}"/>
              </a:ext>
            </a:extLst>
          </p:cNvPr>
          <p:cNvSpPr/>
          <p:nvPr/>
        </p:nvSpPr>
        <p:spPr>
          <a:xfrm>
            <a:off x="226736" y="1058563"/>
            <a:ext cx="237017" cy="3972914"/>
          </a:xfrm>
          <a:prstGeom prst="rect">
            <a:avLst/>
          </a:prstGeom>
          <a:solidFill>
            <a:srgbClr val="F07CCC">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CuadroTexto 9">
            <a:extLst>
              <a:ext uri="{FF2B5EF4-FFF2-40B4-BE49-F238E27FC236}">
                <a16:creationId xmlns:a16="http://schemas.microsoft.com/office/drawing/2014/main" id="{F8B44C39-B1D6-4273-8F6C-5C8A40B4F450}"/>
              </a:ext>
            </a:extLst>
          </p:cNvPr>
          <p:cNvSpPr txBox="1"/>
          <p:nvPr/>
        </p:nvSpPr>
        <p:spPr>
          <a:xfrm rot="16200000">
            <a:off x="-1668300" y="2835470"/>
            <a:ext cx="3972914" cy="400110"/>
          </a:xfrm>
          <a:prstGeom prst="rect">
            <a:avLst/>
          </a:prstGeom>
          <a:noFill/>
        </p:spPr>
        <p:txBody>
          <a:bodyPr wrap="square" rtlCol="0">
            <a:spAutoFit/>
          </a:bodyPr>
          <a:lstStyle/>
          <a:p>
            <a:pPr algn="ctr"/>
            <a:r>
              <a:rPr lang="es-MX" sz="2000" dirty="0">
                <a:latin typeface="Berlin Sans FB" panose="020E0602020502020306" pitchFamily="34" charset="0"/>
              </a:rPr>
              <a:t>Segundo</a:t>
            </a:r>
            <a:r>
              <a:rPr lang="es-MX" dirty="0">
                <a:latin typeface="Berlin Sans FB" panose="020E0602020502020306" pitchFamily="34" charset="0"/>
              </a:rPr>
              <a:t> </a:t>
            </a:r>
          </a:p>
        </p:txBody>
      </p:sp>
      <p:sp>
        <p:nvSpPr>
          <p:cNvPr id="11" name="Rectángulo 10">
            <a:extLst>
              <a:ext uri="{FF2B5EF4-FFF2-40B4-BE49-F238E27FC236}">
                <a16:creationId xmlns:a16="http://schemas.microsoft.com/office/drawing/2014/main" id="{CDA24BD2-2E09-4BF9-8DA3-153F2F911B7B}"/>
              </a:ext>
            </a:extLst>
          </p:cNvPr>
          <p:cNvSpPr/>
          <p:nvPr/>
        </p:nvSpPr>
        <p:spPr>
          <a:xfrm>
            <a:off x="226736" y="5044440"/>
            <a:ext cx="243873" cy="2371596"/>
          </a:xfrm>
          <a:prstGeom prst="rect">
            <a:avLst/>
          </a:prstGeom>
          <a:solidFill>
            <a:srgbClr val="74CADE">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CuadroTexto 11">
            <a:extLst>
              <a:ext uri="{FF2B5EF4-FFF2-40B4-BE49-F238E27FC236}">
                <a16:creationId xmlns:a16="http://schemas.microsoft.com/office/drawing/2014/main" id="{DBAAC366-A61C-4E24-8A30-862AA82B7916}"/>
              </a:ext>
            </a:extLst>
          </p:cNvPr>
          <p:cNvSpPr txBox="1"/>
          <p:nvPr/>
        </p:nvSpPr>
        <p:spPr>
          <a:xfrm rot="16200000">
            <a:off x="-863077" y="5986440"/>
            <a:ext cx="2371598" cy="461665"/>
          </a:xfrm>
          <a:prstGeom prst="rect">
            <a:avLst/>
          </a:prstGeom>
          <a:noFill/>
        </p:spPr>
        <p:txBody>
          <a:bodyPr wrap="square" rtlCol="0">
            <a:spAutoFit/>
          </a:bodyPr>
          <a:lstStyle/>
          <a:p>
            <a:pPr algn="ctr"/>
            <a:r>
              <a:rPr lang="es-MX" sz="2000" dirty="0">
                <a:latin typeface="Berlin Sans FB" panose="020E0602020502020306" pitchFamily="34" charset="0"/>
              </a:rPr>
              <a:t>Tercero</a:t>
            </a:r>
            <a:r>
              <a:rPr lang="es-MX" sz="2400" dirty="0">
                <a:latin typeface="Berlin Sans FB" panose="020E0602020502020306" pitchFamily="34" charset="0"/>
              </a:rPr>
              <a:t> </a:t>
            </a:r>
            <a:endParaRPr lang="es-MX" dirty="0"/>
          </a:p>
        </p:txBody>
      </p:sp>
      <p:sp>
        <p:nvSpPr>
          <p:cNvPr id="13" name="Rectángulo 12">
            <a:extLst>
              <a:ext uri="{FF2B5EF4-FFF2-40B4-BE49-F238E27FC236}">
                <a16:creationId xmlns:a16="http://schemas.microsoft.com/office/drawing/2014/main" id="{2A3B1C0A-3CDF-4E89-9600-8C0A904766CA}"/>
              </a:ext>
            </a:extLst>
          </p:cNvPr>
          <p:cNvSpPr/>
          <p:nvPr/>
        </p:nvSpPr>
        <p:spPr>
          <a:xfrm>
            <a:off x="3273129" y="843875"/>
            <a:ext cx="4830052" cy="208348"/>
          </a:xfrm>
          <a:prstGeom prst="rect">
            <a:avLst/>
          </a:prstGeom>
          <a:solidFill>
            <a:schemeClr val="accent4">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CuadroTexto 13">
            <a:extLst>
              <a:ext uri="{FF2B5EF4-FFF2-40B4-BE49-F238E27FC236}">
                <a16:creationId xmlns:a16="http://schemas.microsoft.com/office/drawing/2014/main" id="{A11A90D6-11F5-40E6-9D5A-5B56FF01CE14}"/>
              </a:ext>
            </a:extLst>
          </p:cNvPr>
          <p:cNvSpPr txBox="1"/>
          <p:nvPr/>
        </p:nvSpPr>
        <p:spPr>
          <a:xfrm>
            <a:off x="3264667" y="765776"/>
            <a:ext cx="4838514" cy="338554"/>
          </a:xfrm>
          <a:prstGeom prst="rect">
            <a:avLst/>
          </a:prstGeom>
          <a:noFill/>
        </p:spPr>
        <p:txBody>
          <a:bodyPr wrap="square" rtlCol="0">
            <a:spAutoFit/>
          </a:bodyPr>
          <a:lstStyle/>
          <a:p>
            <a:pPr algn="ctr"/>
            <a:r>
              <a:rPr lang="es-MX" sz="1600" dirty="0">
                <a:latin typeface="Berlin Sans FB" panose="020E0602020502020306" pitchFamily="34" charset="0"/>
              </a:rPr>
              <a:t>Enero</a:t>
            </a:r>
          </a:p>
        </p:txBody>
      </p:sp>
      <p:pic>
        <p:nvPicPr>
          <p:cNvPr id="15" name="Picture 2">
            <a:extLst>
              <a:ext uri="{FF2B5EF4-FFF2-40B4-BE49-F238E27FC236}">
                <a16:creationId xmlns:a16="http://schemas.microsoft.com/office/drawing/2014/main" id="{EC8C949E-54FE-4FB7-B00F-451B2B9A583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586" r="100000">
                        <a14:foregroundMark x1="26563" y1="31836" x2="19629" y2="35840"/>
                        <a14:foregroundMark x1="19629" y1="36523" x2="13672" y2="55273"/>
                        <a14:foregroundMark x1="25781" y1="30566" x2="35645" y2="28711"/>
                      </a14:backgroundRemoval>
                    </a14:imgEffect>
                  </a14:imgLayer>
                </a14:imgProps>
              </a:ext>
              <a:ext uri="{28A0092B-C50C-407E-A947-70E740481C1C}">
                <a14:useLocalDpi xmlns:a14="http://schemas.microsoft.com/office/drawing/2010/main" val="0"/>
              </a:ext>
            </a:extLst>
          </a:blip>
          <a:srcRect/>
          <a:stretch>
            <a:fillRect/>
          </a:stretch>
        </p:blipFill>
        <p:spPr bwMode="auto">
          <a:xfrm>
            <a:off x="8626818" y="-62875"/>
            <a:ext cx="977268" cy="95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ángulo 15">
            <a:extLst>
              <a:ext uri="{FF2B5EF4-FFF2-40B4-BE49-F238E27FC236}">
                <a16:creationId xmlns:a16="http://schemas.microsoft.com/office/drawing/2014/main" id="{29859B3B-6A7F-478B-9EB9-06C2780A5E1B}"/>
              </a:ext>
            </a:extLst>
          </p:cNvPr>
          <p:cNvSpPr/>
          <p:nvPr/>
        </p:nvSpPr>
        <p:spPr>
          <a:xfrm>
            <a:off x="8119263" y="836277"/>
            <a:ext cx="1655821" cy="212792"/>
          </a:xfrm>
          <a:prstGeom prst="rect">
            <a:avLst/>
          </a:prstGeom>
          <a:solidFill>
            <a:srgbClr val="74CADE">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CuadroTexto 16">
            <a:extLst>
              <a:ext uri="{FF2B5EF4-FFF2-40B4-BE49-F238E27FC236}">
                <a16:creationId xmlns:a16="http://schemas.microsoft.com/office/drawing/2014/main" id="{81171490-F3F9-4A99-9548-804BB6125005}"/>
              </a:ext>
            </a:extLst>
          </p:cNvPr>
          <p:cNvSpPr txBox="1"/>
          <p:nvPr/>
        </p:nvSpPr>
        <p:spPr>
          <a:xfrm>
            <a:off x="8143224" y="773396"/>
            <a:ext cx="1603769" cy="338554"/>
          </a:xfrm>
          <a:prstGeom prst="rect">
            <a:avLst/>
          </a:prstGeom>
          <a:noFill/>
        </p:spPr>
        <p:txBody>
          <a:bodyPr wrap="square" rtlCol="0">
            <a:spAutoFit/>
          </a:bodyPr>
          <a:lstStyle/>
          <a:p>
            <a:pPr algn="ctr"/>
            <a:r>
              <a:rPr lang="es-MX" sz="1600" dirty="0">
                <a:latin typeface="Berlin Sans FB" panose="020E0602020502020306" pitchFamily="34" charset="0"/>
              </a:rPr>
              <a:t>Febrero</a:t>
            </a:r>
          </a:p>
        </p:txBody>
      </p:sp>
      <p:pic>
        <p:nvPicPr>
          <p:cNvPr id="29" name="Imagen 28">
            <a:extLst>
              <a:ext uri="{FF2B5EF4-FFF2-40B4-BE49-F238E27FC236}">
                <a16:creationId xmlns:a16="http://schemas.microsoft.com/office/drawing/2014/main" id="{E1270089-3C8E-428A-A850-A028A4B3FA32}"/>
              </a:ext>
            </a:extLst>
          </p:cNvPr>
          <p:cNvPicPr>
            <a:picLocks noChangeAspect="1"/>
          </p:cNvPicPr>
          <p:nvPr/>
        </p:nvPicPr>
        <p:blipFill>
          <a:blip r:embed="rId5"/>
          <a:stretch>
            <a:fillRect/>
          </a:stretch>
        </p:blipFill>
        <p:spPr>
          <a:xfrm>
            <a:off x="627130" y="-51476"/>
            <a:ext cx="8388823" cy="1012024"/>
          </a:xfrm>
          <a:prstGeom prst="rect">
            <a:avLst/>
          </a:prstGeom>
        </p:spPr>
      </p:pic>
    </p:spTree>
    <p:extLst>
      <p:ext uri="{BB962C8B-B14F-4D97-AF65-F5344CB8AC3E}">
        <p14:creationId xmlns:p14="http://schemas.microsoft.com/office/powerpoint/2010/main" val="3049667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8F7295D-02A9-4865-9938-22B3D4CBD745}"/>
              </a:ext>
            </a:extLst>
          </p:cNvPr>
          <p:cNvSpPr/>
          <p:nvPr/>
        </p:nvSpPr>
        <p:spPr>
          <a:xfrm>
            <a:off x="-1" y="0"/>
            <a:ext cx="10080625" cy="6842760"/>
          </a:xfrm>
          <a:prstGeom prst="rect">
            <a:avLst/>
          </a:prstGeom>
          <a:solidFill>
            <a:srgbClr val="FCE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9" name="Picture 2">
            <a:extLst>
              <a:ext uri="{FF2B5EF4-FFF2-40B4-BE49-F238E27FC236}">
                <a16:creationId xmlns:a16="http://schemas.microsoft.com/office/drawing/2014/main" id="{582688B0-471A-48E1-8CC3-031B60AFF5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91" t="2543" r="8899" b="60000"/>
          <a:stretch/>
        </p:blipFill>
        <p:spPr bwMode="auto">
          <a:xfrm>
            <a:off x="1476375" y="4762"/>
            <a:ext cx="6943726" cy="3394932"/>
          </a:xfrm>
          <a:prstGeom prst="rect">
            <a:avLst/>
          </a:prstGeom>
          <a:noFill/>
          <a:extLst>
            <a:ext uri="{909E8E84-426E-40DD-AFC4-6F175D3DCCD1}">
              <a14:hiddenFill xmlns:a14="http://schemas.microsoft.com/office/drawing/2010/main">
                <a:solidFill>
                  <a:srgbClr val="FFFFFF"/>
                </a:solidFill>
              </a14:hiddenFill>
            </a:ext>
          </a:extLst>
        </p:spPr>
      </p:pic>
      <p:sp>
        <p:nvSpPr>
          <p:cNvPr id="3" name="Triángulo rectángulo 2">
            <a:extLst>
              <a:ext uri="{FF2B5EF4-FFF2-40B4-BE49-F238E27FC236}">
                <a16:creationId xmlns:a16="http://schemas.microsoft.com/office/drawing/2014/main" id="{F8E6DB3D-6FB8-409D-8BC6-DAFC58EDD904}"/>
              </a:ext>
            </a:extLst>
          </p:cNvPr>
          <p:cNvSpPr/>
          <p:nvPr/>
        </p:nvSpPr>
        <p:spPr>
          <a:xfrm>
            <a:off x="0" y="2594732"/>
            <a:ext cx="9421064" cy="4964943"/>
          </a:xfrm>
          <a:prstGeom prst="rtTriangle">
            <a:avLst/>
          </a:prstGeom>
          <a:solidFill>
            <a:srgbClr val="01A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Triángulo rectángulo 4">
            <a:extLst>
              <a:ext uri="{FF2B5EF4-FFF2-40B4-BE49-F238E27FC236}">
                <a16:creationId xmlns:a16="http://schemas.microsoft.com/office/drawing/2014/main" id="{156043D7-44A4-4A4C-9F56-239CE4E99A0D}"/>
              </a:ext>
            </a:extLst>
          </p:cNvPr>
          <p:cNvSpPr/>
          <p:nvPr/>
        </p:nvSpPr>
        <p:spPr>
          <a:xfrm flipH="1">
            <a:off x="659562" y="2594732"/>
            <a:ext cx="9421063" cy="4964943"/>
          </a:xfrm>
          <a:prstGeom prst="rtTriangle">
            <a:avLst/>
          </a:prstGeom>
          <a:solidFill>
            <a:srgbClr val="01A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10" name="Conector recto 9">
            <a:extLst>
              <a:ext uri="{FF2B5EF4-FFF2-40B4-BE49-F238E27FC236}">
                <a16:creationId xmlns:a16="http://schemas.microsoft.com/office/drawing/2014/main" id="{23E66C82-B971-4695-AD46-4F3428DF7EBE}"/>
              </a:ext>
            </a:extLst>
          </p:cNvPr>
          <p:cNvCxnSpPr>
            <a:cxnSpLocks/>
          </p:cNvCxnSpPr>
          <p:nvPr/>
        </p:nvCxnSpPr>
        <p:spPr>
          <a:xfrm>
            <a:off x="-15241" y="2796540"/>
            <a:ext cx="5055552" cy="2664460"/>
          </a:xfrm>
          <a:prstGeom prst="line">
            <a:avLst/>
          </a:prstGeom>
          <a:ln w="38100">
            <a:solidFill>
              <a:srgbClr val="FCE847"/>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BB4B098A-4742-43DA-BA50-1BBB8341537C}"/>
              </a:ext>
            </a:extLst>
          </p:cNvPr>
          <p:cNvCxnSpPr>
            <a:cxnSpLocks/>
          </p:cNvCxnSpPr>
          <p:nvPr/>
        </p:nvCxnSpPr>
        <p:spPr>
          <a:xfrm flipH="1">
            <a:off x="5027612" y="2796540"/>
            <a:ext cx="5040313" cy="2664460"/>
          </a:xfrm>
          <a:prstGeom prst="line">
            <a:avLst/>
          </a:prstGeom>
          <a:ln w="38100">
            <a:solidFill>
              <a:srgbClr val="FCE847"/>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5E4165EB-C116-4241-AEEB-B0CE4A2D6F17}"/>
              </a:ext>
            </a:extLst>
          </p:cNvPr>
          <p:cNvCxnSpPr>
            <a:cxnSpLocks/>
          </p:cNvCxnSpPr>
          <p:nvPr/>
        </p:nvCxnSpPr>
        <p:spPr>
          <a:xfrm>
            <a:off x="-2541" y="2998348"/>
            <a:ext cx="5055552" cy="2664460"/>
          </a:xfrm>
          <a:prstGeom prst="line">
            <a:avLst/>
          </a:prstGeom>
          <a:ln w="38100">
            <a:solidFill>
              <a:srgbClr val="FCE847"/>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9D63169A-738B-4D72-B6E9-BE589F2B47AD}"/>
              </a:ext>
            </a:extLst>
          </p:cNvPr>
          <p:cNvCxnSpPr>
            <a:cxnSpLocks/>
          </p:cNvCxnSpPr>
          <p:nvPr/>
        </p:nvCxnSpPr>
        <p:spPr>
          <a:xfrm flipH="1">
            <a:off x="5040312" y="2998348"/>
            <a:ext cx="5040313" cy="2664460"/>
          </a:xfrm>
          <a:prstGeom prst="line">
            <a:avLst/>
          </a:prstGeom>
          <a:ln w="38100">
            <a:solidFill>
              <a:srgbClr val="FCE847"/>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67BBC238-9334-458F-968D-D8655058669E}"/>
              </a:ext>
            </a:extLst>
          </p:cNvPr>
          <p:cNvSpPr/>
          <p:nvPr/>
        </p:nvSpPr>
        <p:spPr>
          <a:xfrm>
            <a:off x="2930313" y="4045358"/>
            <a:ext cx="4202287" cy="400110"/>
          </a:xfrm>
          <a:prstGeom prst="rect">
            <a:avLst/>
          </a:prstGeom>
        </p:spPr>
        <p:txBody>
          <a:bodyPr wrap="square">
            <a:spAutoFit/>
          </a:bodyPr>
          <a:lstStyle/>
          <a:p>
            <a:pPr algn="ctr"/>
            <a:r>
              <a:rPr lang="es-MX" sz="2000" dirty="0">
                <a:solidFill>
                  <a:srgbClr val="01AF50"/>
                </a:solidFill>
                <a:latin typeface="Berlin Sans FB" panose="020E0602020502020306" pitchFamily="34" charset="0"/>
              </a:rPr>
              <a:t>Practicante: Belén Zapata Castillo  </a:t>
            </a:r>
          </a:p>
        </p:txBody>
      </p:sp>
      <p:sp>
        <p:nvSpPr>
          <p:cNvPr id="28" name="CuadroTexto 27">
            <a:extLst>
              <a:ext uri="{FF2B5EF4-FFF2-40B4-BE49-F238E27FC236}">
                <a16:creationId xmlns:a16="http://schemas.microsoft.com/office/drawing/2014/main" id="{F9AABAEE-2C74-489F-8B36-655567A14F81}"/>
              </a:ext>
            </a:extLst>
          </p:cNvPr>
          <p:cNvSpPr txBox="1"/>
          <p:nvPr/>
        </p:nvSpPr>
        <p:spPr>
          <a:xfrm>
            <a:off x="3015439" y="3329788"/>
            <a:ext cx="4097677" cy="707886"/>
          </a:xfrm>
          <a:prstGeom prst="rect">
            <a:avLst/>
          </a:prstGeom>
          <a:noFill/>
        </p:spPr>
        <p:txBody>
          <a:bodyPr wrap="square" rtlCol="0">
            <a:spAutoFit/>
          </a:bodyPr>
          <a:lstStyle/>
          <a:p>
            <a:pPr algn="ctr"/>
            <a:r>
              <a:rPr lang="es-MX" sz="2000" dirty="0">
                <a:solidFill>
                  <a:srgbClr val="01AF50"/>
                </a:solidFill>
                <a:latin typeface="Berlin Sans FB" panose="020E0602020502020306" pitchFamily="34" charset="0"/>
              </a:rPr>
              <a:t>Maestra: Erika Gabriela Ruiz Guevara </a:t>
            </a:r>
          </a:p>
        </p:txBody>
      </p:sp>
      <p:pic>
        <p:nvPicPr>
          <p:cNvPr id="2" name="Imagen 1">
            <a:extLst>
              <a:ext uri="{FF2B5EF4-FFF2-40B4-BE49-F238E27FC236}">
                <a16:creationId xmlns:a16="http://schemas.microsoft.com/office/drawing/2014/main" id="{066BC075-D8C1-43DB-B77B-76BA49A4FF55}"/>
              </a:ext>
            </a:extLst>
          </p:cNvPr>
          <p:cNvPicPr>
            <a:picLocks noChangeAspect="1"/>
          </p:cNvPicPr>
          <p:nvPr/>
        </p:nvPicPr>
        <p:blipFill>
          <a:blip r:embed="rId3"/>
          <a:stretch>
            <a:fillRect/>
          </a:stretch>
        </p:blipFill>
        <p:spPr>
          <a:xfrm>
            <a:off x="-396816" y="6264685"/>
            <a:ext cx="1956986" cy="1780186"/>
          </a:xfrm>
          <a:prstGeom prst="rect">
            <a:avLst/>
          </a:prstGeom>
        </p:spPr>
      </p:pic>
      <p:pic>
        <p:nvPicPr>
          <p:cNvPr id="20" name="Picture 4">
            <a:extLst>
              <a:ext uri="{FF2B5EF4-FFF2-40B4-BE49-F238E27FC236}">
                <a16:creationId xmlns:a16="http://schemas.microsoft.com/office/drawing/2014/main" id="{3B529130-1B49-4F2F-B4A4-E2CD30BE528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44" b="93438" l="7393" r="90272">
                        <a14:foregroundMark x1="3502" y1="16094" x2="19066" y2="8750"/>
                        <a14:foregroundMark x1="19066" y1="8750" x2="49027" y2="6250"/>
                        <a14:foregroundMark x1="49027" y1="6250" x2="68872" y2="6719"/>
                        <a14:foregroundMark x1="78988" y1="9375" x2="59922" y2="3281"/>
                        <a14:foregroundMark x1="59922" y1="3281" x2="39689" y2="2344"/>
                        <a14:foregroundMark x1="39689" y1="2344" x2="35409" y2="3125"/>
                        <a14:foregroundMark x1="8171" y1="56875" x2="8171" y2="59375"/>
                        <a14:foregroundMark x1="89883" y1="54219" x2="90661" y2="55000"/>
                        <a14:foregroundMark x1="16732" y1="90938" x2="71984" y2="93438"/>
                      </a14:backgroundRemoval>
                    </a14:imgEffect>
                  </a14:imgLayer>
                </a14:imgProps>
              </a:ext>
              <a:ext uri="{28A0092B-C50C-407E-A947-70E740481C1C}">
                <a14:useLocalDpi xmlns:a14="http://schemas.microsoft.com/office/drawing/2010/main" val="0"/>
              </a:ext>
            </a:extLst>
          </a:blip>
          <a:srcRect/>
          <a:stretch>
            <a:fillRect/>
          </a:stretch>
        </p:blipFill>
        <p:spPr bwMode="auto">
          <a:xfrm>
            <a:off x="8665393" y="4095165"/>
            <a:ext cx="1449117" cy="353890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EB441E94-1638-4C06-A005-2756C28DDA15}"/>
              </a:ext>
            </a:extLst>
          </p:cNvPr>
          <p:cNvPicPr>
            <a:picLocks noChangeAspect="1"/>
          </p:cNvPicPr>
          <p:nvPr/>
        </p:nvPicPr>
        <p:blipFill>
          <a:blip r:embed="rId6"/>
          <a:stretch>
            <a:fillRect/>
          </a:stretch>
        </p:blipFill>
        <p:spPr>
          <a:xfrm>
            <a:off x="1661457" y="5308317"/>
            <a:ext cx="7047587" cy="2786113"/>
          </a:xfrm>
          <a:prstGeom prst="rect">
            <a:avLst/>
          </a:prstGeom>
        </p:spPr>
      </p:pic>
    </p:spTree>
    <p:extLst>
      <p:ext uri="{BB962C8B-B14F-4D97-AF65-F5344CB8AC3E}">
        <p14:creationId xmlns:p14="http://schemas.microsoft.com/office/powerpoint/2010/main" val="80005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FB75CEE-887F-4C9A-A46F-48C2EEF7AA67}"/>
              </a:ext>
            </a:extLst>
          </p:cNvPr>
          <p:cNvPicPr>
            <a:picLocks noChangeAspect="1"/>
          </p:cNvPicPr>
          <p:nvPr/>
        </p:nvPicPr>
        <p:blipFill>
          <a:blip r:embed="rId2"/>
          <a:stretch>
            <a:fillRect/>
          </a:stretch>
        </p:blipFill>
        <p:spPr>
          <a:xfrm rot="16200000">
            <a:off x="1262006" y="-1262006"/>
            <a:ext cx="7559678" cy="10083687"/>
          </a:xfrm>
          <a:prstGeom prst="rect">
            <a:avLst/>
          </a:prstGeom>
        </p:spPr>
      </p:pic>
      <p:graphicFrame>
        <p:nvGraphicFramePr>
          <p:cNvPr id="2" name="Tabla 1">
            <a:extLst>
              <a:ext uri="{FF2B5EF4-FFF2-40B4-BE49-F238E27FC236}">
                <a16:creationId xmlns:a16="http://schemas.microsoft.com/office/drawing/2014/main" id="{1FE78AAB-425B-4185-A1F0-47BEAA43428F}"/>
              </a:ext>
            </a:extLst>
          </p:cNvPr>
          <p:cNvGraphicFramePr>
            <a:graphicFrameLocks noGrp="1"/>
          </p:cNvGraphicFramePr>
          <p:nvPr>
            <p:extLst>
              <p:ext uri="{D42A27DB-BD31-4B8C-83A1-F6EECF244321}">
                <p14:modId xmlns:p14="http://schemas.microsoft.com/office/powerpoint/2010/main" val="2418765867"/>
              </p:ext>
            </p:extLst>
          </p:nvPr>
        </p:nvGraphicFramePr>
        <p:xfrm>
          <a:off x="800868" y="1874648"/>
          <a:ext cx="8317731" cy="800219"/>
        </p:xfrm>
        <a:graphic>
          <a:graphicData uri="http://schemas.openxmlformats.org/drawingml/2006/table">
            <a:tbl>
              <a:tblPr firstRow="1" firstCol="1" bandRow="1">
                <a:tableStyleId>{5940675A-B579-460E-94D1-54222C63F5DA}</a:tableStyleId>
              </a:tblPr>
              <a:tblGrid>
                <a:gridCol w="3886690">
                  <a:extLst>
                    <a:ext uri="{9D8B030D-6E8A-4147-A177-3AD203B41FA5}">
                      <a16:colId xmlns:a16="http://schemas.microsoft.com/office/drawing/2014/main" val="4127072051"/>
                    </a:ext>
                  </a:extLst>
                </a:gridCol>
                <a:gridCol w="4431041">
                  <a:extLst>
                    <a:ext uri="{9D8B030D-6E8A-4147-A177-3AD203B41FA5}">
                      <a16:colId xmlns:a16="http://schemas.microsoft.com/office/drawing/2014/main" val="3464665095"/>
                    </a:ext>
                  </a:extLst>
                </a:gridCol>
              </a:tblGrid>
              <a:tr h="318881">
                <a:tc gridSpan="2">
                  <a:txBody>
                    <a:bodyPr/>
                    <a:lstStyle/>
                    <a:p>
                      <a:pPr algn="ctr"/>
                      <a:r>
                        <a:rPr lang="es-MX" sz="1200" b="0" dirty="0">
                          <a:effectLst/>
                          <a:latin typeface="Berlin Sans FB" panose="020E0602020502020306" pitchFamily="34" charset="0"/>
                        </a:rPr>
                        <a:t>Campo formativo:  </a:t>
                      </a:r>
                      <a:r>
                        <a:rPr lang="es-MX" sz="1200" b="0" dirty="0">
                          <a:latin typeface="Berlin Sans FB" panose="020E0602020502020306" pitchFamily="34" charset="0"/>
                        </a:rPr>
                        <a:t>Pensamiento Matemático</a:t>
                      </a:r>
                    </a:p>
                  </a:txBody>
                  <a:tcPr marL="68580" marR="68580" marT="0" marB="0"/>
                </a:tc>
                <a:tc hMerge="1">
                  <a:txBody>
                    <a:bodyPr/>
                    <a:lstStyle/>
                    <a:p>
                      <a:endParaRPr lang="es-MX"/>
                    </a:p>
                  </a:txBody>
                  <a:tcPr/>
                </a:tc>
                <a:extLst>
                  <a:ext uri="{0D108BD9-81ED-4DB2-BD59-A6C34878D82A}">
                    <a16:rowId xmlns:a16="http://schemas.microsoft.com/office/drawing/2014/main" val="4156151058"/>
                  </a:ext>
                </a:extLst>
              </a:tr>
              <a:tr h="267705">
                <a:tc>
                  <a:txBody>
                    <a:bodyPr/>
                    <a:lstStyle/>
                    <a:p>
                      <a:pPr algn="ctr">
                        <a:lnSpc>
                          <a:spcPct val="107000"/>
                        </a:lnSpc>
                        <a:spcAft>
                          <a:spcPts val="0"/>
                        </a:spcAft>
                      </a:pPr>
                      <a:r>
                        <a:rPr lang="es-MX" sz="1200" b="0" dirty="0">
                          <a:effectLst/>
                          <a:latin typeface="Berlin Sans FB" panose="020E0602020502020306" pitchFamily="34" charset="0"/>
                        </a:rPr>
                        <a:t>Organizador curricular 1: Forma, espacio y medida</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s-MX" sz="1200" b="0" dirty="0">
                          <a:effectLst/>
                          <a:latin typeface="Berlin Sans FB" panose="020E0602020502020306" pitchFamily="34" charset="0"/>
                        </a:rPr>
                        <a:t>Organizador curricular 2: </a:t>
                      </a:r>
                      <a:r>
                        <a:rPr lang="es-MX" sz="1200" b="0" i="0" u="none" strike="noStrike" kern="1200" baseline="0" dirty="0">
                          <a:solidFill>
                            <a:schemeClr val="tx1"/>
                          </a:solidFill>
                          <a:latin typeface="Berlin Sans FB" panose="020E0602020502020306" pitchFamily="34" charset="0"/>
                          <a:ea typeface="+mn-ea"/>
                          <a:cs typeface="+mn-cs"/>
                        </a:rPr>
                        <a:t>Magnitudes y medidas</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2859306"/>
                  </a:ext>
                </a:extLst>
              </a:tr>
              <a:tr h="213633">
                <a:tc gridSpan="2">
                  <a:txBody>
                    <a:bodyPr/>
                    <a:lstStyle/>
                    <a:p>
                      <a:pPr algn="ctr"/>
                      <a:r>
                        <a:rPr lang="es-MX" sz="1200" b="0" dirty="0">
                          <a:effectLst/>
                          <a:latin typeface="Berlin Sans FB" panose="020E0602020502020306" pitchFamily="34" charset="0"/>
                        </a:rPr>
                        <a:t>Aprendizaje esperado: </a:t>
                      </a:r>
                      <a:r>
                        <a:rPr lang="es-MX" sz="1200" b="0" dirty="0">
                          <a:latin typeface="Berlin Sans FB" panose="020E0602020502020306" pitchFamily="34" charset="0"/>
                        </a:rPr>
                        <a:t>Mide objetos o distancias mediante el uso de unidades no convencionales.</a:t>
                      </a:r>
                    </a:p>
                  </a:txBody>
                  <a:tcPr marL="68580" marR="68580" marT="0" marB="0"/>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3" name="Tabla 2">
            <a:extLst>
              <a:ext uri="{FF2B5EF4-FFF2-40B4-BE49-F238E27FC236}">
                <a16:creationId xmlns:a16="http://schemas.microsoft.com/office/drawing/2014/main" id="{9DCD91ED-7DD4-4726-91D5-0950B175CBB5}"/>
              </a:ext>
            </a:extLst>
          </p:cNvPr>
          <p:cNvGraphicFramePr>
            <a:graphicFrameLocks noGrp="1"/>
          </p:cNvGraphicFramePr>
          <p:nvPr>
            <p:extLst>
              <p:ext uri="{D42A27DB-BD31-4B8C-83A1-F6EECF244321}">
                <p14:modId xmlns:p14="http://schemas.microsoft.com/office/powerpoint/2010/main" val="157870633"/>
              </p:ext>
            </p:extLst>
          </p:nvPr>
        </p:nvGraphicFramePr>
        <p:xfrm>
          <a:off x="800868" y="3097255"/>
          <a:ext cx="8317730" cy="2198307"/>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855956509"/>
                    </a:ext>
                  </a:extLst>
                </a:gridCol>
              </a:tblGrid>
              <a:tr h="364363">
                <a:tc>
                  <a:txBody>
                    <a:bodyPr/>
                    <a:lstStyle/>
                    <a:p>
                      <a:pPr algn="ctr">
                        <a:lnSpc>
                          <a:spcPct val="107000"/>
                        </a:lnSpc>
                        <a:spcAft>
                          <a:spcPts val="0"/>
                        </a:spcAft>
                      </a:pPr>
                      <a:r>
                        <a:rPr lang="es-MX" sz="1200" dirty="0">
                          <a:effectLst/>
                          <a:latin typeface="Berlin Sans FB" panose="020E0602020502020306" pitchFamily="34" charset="0"/>
                        </a:rPr>
                        <a:t>Indicadores: (se redactan en base al aprendizaje esperado)</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7622371"/>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Identifica que es una unidad de medida</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356826"/>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Comenta ejemplos de unidades de medida</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2861088"/>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Reconoce la importancia de utilizar unidades de medida. </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9356242"/>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Mide objetos mediante el uso de unidades no convencionales</a:t>
                      </a:r>
                    </a:p>
                  </a:txBody>
                  <a:tcPr marL="68580" marR="68580" marT="0" marB="0"/>
                </a:tc>
                <a:extLst>
                  <a:ext uri="{0D108BD9-81ED-4DB2-BD59-A6C34878D82A}">
                    <a16:rowId xmlns:a16="http://schemas.microsoft.com/office/drawing/2014/main" val="1118137000"/>
                  </a:ext>
                </a:extLst>
              </a:tr>
              <a:tr h="364363">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 cantidad de unidades que se utilizaron para medir </a:t>
                      </a:r>
                    </a:p>
                    <a:p>
                      <a:pPr marL="342900" lvl="0" indent="-342900" algn="just">
                        <a:lnSpc>
                          <a:spcPct val="107000"/>
                        </a:lnSpc>
                        <a:spcAft>
                          <a:spcPts val="0"/>
                        </a:spcAft>
                        <a:buFont typeface="Symbol" panose="05050102010706020507" pitchFamily="18" charset="2"/>
                        <a:buChar char=""/>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9568853"/>
                  </a:ext>
                </a:extLst>
              </a:tr>
            </a:tbl>
          </a:graphicData>
        </a:graphic>
      </p:graphicFrame>
      <p:graphicFrame>
        <p:nvGraphicFramePr>
          <p:cNvPr id="4" name="Tabla 3">
            <a:extLst>
              <a:ext uri="{FF2B5EF4-FFF2-40B4-BE49-F238E27FC236}">
                <a16:creationId xmlns:a16="http://schemas.microsoft.com/office/drawing/2014/main" id="{C542BA43-02C0-44B9-81D1-B20B278C584D}"/>
              </a:ext>
            </a:extLst>
          </p:cNvPr>
          <p:cNvGraphicFramePr>
            <a:graphicFrameLocks noGrp="1"/>
          </p:cNvGraphicFramePr>
          <p:nvPr>
            <p:extLst>
              <p:ext uri="{D42A27DB-BD31-4B8C-83A1-F6EECF244321}">
                <p14:modId xmlns:p14="http://schemas.microsoft.com/office/powerpoint/2010/main" val="540222576"/>
              </p:ext>
            </p:extLst>
          </p:nvPr>
        </p:nvGraphicFramePr>
        <p:xfrm>
          <a:off x="800868" y="5615896"/>
          <a:ext cx="8317730" cy="1802194"/>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3797232304"/>
                    </a:ext>
                  </a:extLst>
                </a:gridCol>
              </a:tblGrid>
              <a:tr h="830359">
                <a:tc>
                  <a:txBody>
                    <a:bodyPr/>
                    <a:lstStyle/>
                    <a:p>
                      <a:pPr algn="ctr">
                        <a:lnSpc>
                          <a:spcPct val="107000"/>
                        </a:lnSpc>
                        <a:spcAft>
                          <a:spcPts val="0"/>
                        </a:spcAft>
                      </a:pPr>
                      <a:r>
                        <a:rPr lang="es-MX" sz="1400" dirty="0">
                          <a:effectLst/>
                          <a:latin typeface="Berlin Sans FB" panose="020E0602020502020306" pitchFamily="34" charset="0"/>
                        </a:rPr>
                        <a:t>Describe el proceso del alumno</a:t>
                      </a:r>
                    </a:p>
                    <a:p>
                      <a:pPr algn="just">
                        <a:lnSpc>
                          <a:spcPct val="107000"/>
                        </a:lnSpc>
                        <a:spcAft>
                          <a:spcPts val="0"/>
                        </a:spcAft>
                      </a:pPr>
                      <a:r>
                        <a:rPr lang="es-MX" sz="1200" dirty="0">
                          <a:effectLst/>
                          <a:latin typeface="Berlin Sans FB" panose="020E0602020502020306" pitchFamily="34" charset="0"/>
                        </a:rPr>
                        <a:t>Responde ante una situación problema, escucha y comenta una solución en torno a las unidades de medida. Comenta que podemos utilizar listones para medir además de señalar que se puede utilizar una cinta para medir, en el desarrollo de la actividad identifica el numero de listones que se utilizaron para medir y elige un zapato tomando como referencia la medida que se tomó con el listón. </a:t>
                      </a:r>
                    </a:p>
                    <a:p>
                      <a:pPr algn="just">
                        <a:lnSpc>
                          <a:spcPct val="107000"/>
                        </a:lnSpc>
                        <a:spcAft>
                          <a:spcPts val="0"/>
                        </a:spcAft>
                      </a:pPr>
                      <a:r>
                        <a:rPr lang="es-MX" sz="1300" dirty="0">
                          <a:effectLst/>
                          <a:latin typeface="Berlin Sans FB" panose="020E0602020502020306" pitchFamily="34" charset="0"/>
                        </a:rPr>
                        <a:t> </a:t>
                      </a:r>
                    </a:p>
                    <a:p>
                      <a:pPr algn="just">
                        <a:lnSpc>
                          <a:spcPct val="107000"/>
                        </a:lnSpc>
                        <a:spcAft>
                          <a:spcPts val="0"/>
                        </a:spcAft>
                      </a:pPr>
                      <a:r>
                        <a:rPr lang="es-MX" sz="1300" dirty="0">
                          <a:effectLst/>
                          <a:latin typeface="Berlin Sans FB" panose="020E0602020502020306" pitchFamily="34" charset="0"/>
                        </a:rPr>
                        <a:t> </a:t>
                      </a:r>
                    </a:p>
                    <a:p>
                      <a:pPr algn="just">
                        <a:lnSpc>
                          <a:spcPct val="107000"/>
                        </a:lnSpc>
                        <a:spcAft>
                          <a:spcPts val="0"/>
                        </a:spcAft>
                      </a:pPr>
                      <a:r>
                        <a:rPr lang="es-MX" sz="1200" dirty="0">
                          <a:effectLst/>
                        </a:rPr>
                        <a:t> </a:t>
                      </a:r>
                      <a:endParaRPr lang="es-MX" sz="1100" dirty="0">
                        <a:effectLst/>
                      </a:endParaRPr>
                    </a:p>
                    <a:p>
                      <a:pPr algn="just">
                        <a:lnSpc>
                          <a:spcPct val="107000"/>
                        </a:lnSpc>
                        <a:spcAft>
                          <a:spcPts val="0"/>
                        </a:spcAft>
                      </a:pPr>
                      <a:endParaRPr lang="es-MX" sz="1100" dirty="0">
                        <a:effectLst/>
                      </a:endParaRPr>
                    </a:p>
                  </a:txBody>
                  <a:tcPr marL="68580" marR="68580" marT="0" marB="0"/>
                </a:tc>
                <a:extLst>
                  <a:ext uri="{0D108BD9-81ED-4DB2-BD59-A6C34878D82A}">
                    <a16:rowId xmlns:a16="http://schemas.microsoft.com/office/drawing/2014/main" val="2785235787"/>
                  </a:ext>
                </a:extLst>
              </a:tr>
            </a:tbl>
          </a:graphicData>
        </a:graphic>
      </p:graphicFrame>
      <p:sp>
        <p:nvSpPr>
          <p:cNvPr id="5" name="Rectangle 1">
            <a:extLst>
              <a:ext uri="{FF2B5EF4-FFF2-40B4-BE49-F238E27FC236}">
                <a16:creationId xmlns:a16="http://schemas.microsoft.com/office/drawing/2014/main" id="{78099FF1-A578-48E6-88D7-12A3606EADC1}"/>
              </a:ext>
            </a:extLst>
          </p:cNvPr>
          <p:cNvSpPr>
            <a:spLocks noChangeArrowheads="1"/>
          </p:cNvSpPr>
          <p:nvPr/>
        </p:nvSpPr>
        <p:spPr bwMode="auto">
          <a:xfrm>
            <a:off x="584962" y="646690"/>
            <a:ext cx="890849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EVALUACIÓN CONTINUA</a:t>
            </a:r>
            <a:endParaRPr kumimoji="0" lang="es-MX" altLang="es-MX" b="0" i="0" u="none" strike="noStrike" cap="none" normalizeH="0" baseline="0" dirty="0">
              <a:ln>
                <a:noFill/>
              </a:ln>
              <a:solidFill>
                <a:schemeClr val="tx1"/>
              </a:solidFill>
              <a:effectLst/>
              <a:latin typeface="Berlin Sans FB" panose="020E06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endParaRPr>
          </a:p>
          <a:p>
            <a:pPr defTabSz="914400"/>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Alumno: </a:t>
            </a:r>
            <a:r>
              <a:rPr lang="es-MX" sz="1400" dirty="0">
                <a:latin typeface="Berlin Sans FB" panose="020E0602020502020306" pitchFamily="34" charset="0"/>
              </a:rPr>
              <a:t>Cardona Flores Amairany Guadalupe  				</a:t>
            </a:r>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Fecha: jueves 21 de enero 2021</a:t>
            </a:r>
            <a:endParaRPr kumimoji="0" lang="es-MX" altLang="es-MX" sz="1400" b="0" i="0" u="none" strike="noStrike" cap="none" normalizeH="0" baseline="0" dirty="0">
              <a:ln>
                <a:noFill/>
              </a:ln>
              <a:solidFill>
                <a:schemeClr val="tx1"/>
              </a:solidFill>
              <a:effectLst/>
              <a:latin typeface="Berlin Sans FB" panose="020E0602020502020306" pitchFamily="34" charset="0"/>
            </a:endParaRPr>
          </a:p>
        </p:txBody>
      </p:sp>
      <p:sp>
        <p:nvSpPr>
          <p:cNvPr id="7" name="Rectángulo 6">
            <a:extLst>
              <a:ext uri="{FF2B5EF4-FFF2-40B4-BE49-F238E27FC236}">
                <a16:creationId xmlns:a16="http://schemas.microsoft.com/office/drawing/2014/main" id="{2314D60A-02F8-4B7D-9036-EE892C005F2F}"/>
              </a:ext>
            </a:extLst>
          </p:cNvPr>
          <p:cNvSpPr/>
          <p:nvPr/>
        </p:nvSpPr>
        <p:spPr>
          <a:xfrm>
            <a:off x="521463" y="539906"/>
            <a:ext cx="9035491" cy="6687309"/>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latin typeface="Berlin Sans FB" panose="020E0602020502020306" pitchFamily="34" charset="0"/>
            </a:endParaRPr>
          </a:p>
        </p:txBody>
      </p:sp>
    </p:spTree>
    <p:extLst>
      <p:ext uri="{BB962C8B-B14F-4D97-AF65-F5344CB8AC3E}">
        <p14:creationId xmlns:p14="http://schemas.microsoft.com/office/powerpoint/2010/main" val="1884867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FB75CEE-887F-4C9A-A46F-48C2EEF7AA67}"/>
              </a:ext>
            </a:extLst>
          </p:cNvPr>
          <p:cNvPicPr>
            <a:picLocks noChangeAspect="1"/>
          </p:cNvPicPr>
          <p:nvPr/>
        </p:nvPicPr>
        <p:blipFill>
          <a:blip r:embed="rId2"/>
          <a:stretch>
            <a:fillRect/>
          </a:stretch>
        </p:blipFill>
        <p:spPr>
          <a:xfrm rot="16200000">
            <a:off x="1262006" y="-1262006"/>
            <a:ext cx="7559678" cy="10083687"/>
          </a:xfrm>
          <a:prstGeom prst="rect">
            <a:avLst/>
          </a:prstGeom>
        </p:spPr>
      </p:pic>
      <p:graphicFrame>
        <p:nvGraphicFramePr>
          <p:cNvPr id="2" name="Tabla 1">
            <a:extLst>
              <a:ext uri="{FF2B5EF4-FFF2-40B4-BE49-F238E27FC236}">
                <a16:creationId xmlns:a16="http://schemas.microsoft.com/office/drawing/2014/main" id="{1FE78AAB-425B-4185-A1F0-47BEAA43428F}"/>
              </a:ext>
            </a:extLst>
          </p:cNvPr>
          <p:cNvGraphicFramePr>
            <a:graphicFrameLocks noGrp="1"/>
          </p:cNvGraphicFramePr>
          <p:nvPr/>
        </p:nvGraphicFramePr>
        <p:xfrm>
          <a:off x="800868" y="1874648"/>
          <a:ext cx="8317731" cy="800219"/>
        </p:xfrm>
        <a:graphic>
          <a:graphicData uri="http://schemas.openxmlformats.org/drawingml/2006/table">
            <a:tbl>
              <a:tblPr firstRow="1" firstCol="1" bandRow="1">
                <a:tableStyleId>{5940675A-B579-460E-94D1-54222C63F5DA}</a:tableStyleId>
              </a:tblPr>
              <a:tblGrid>
                <a:gridCol w="3886690">
                  <a:extLst>
                    <a:ext uri="{9D8B030D-6E8A-4147-A177-3AD203B41FA5}">
                      <a16:colId xmlns:a16="http://schemas.microsoft.com/office/drawing/2014/main" val="4127072051"/>
                    </a:ext>
                  </a:extLst>
                </a:gridCol>
                <a:gridCol w="4431041">
                  <a:extLst>
                    <a:ext uri="{9D8B030D-6E8A-4147-A177-3AD203B41FA5}">
                      <a16:colId xmlns:a16="http://schemas.microsoft.com/office/drawing/2014/main" val="3464665095"/>
                    </a:ext>
                  </a:extLst>
                </a:gridCol>
              </a:tblGrid>
              <a:tr h="318881">
                <a:tc gridSpan="2">
                  <a:txBody>
                    <a:bodyPr/>
                    <a:lstStyle/>
                    <a:p>
                      <a:pPr algn="ctr"/>
                      <a:r>
                        <a:rPr lang="es-MX" sz="1200" b="0" dirty="0">
                          <a:effectLst/>
                          <a:latin typeface="Berlin Sans FB" panose="020E0602020502020306" pitchFamily="34" charset="0"/>
                        </a:rPr>
                        <a:t>Campo formativo:  </a:t>
                      </a:r>
                      <a:r>
                        <a:rPr lang="es-MX" sz="1200" b="0" dirty="0">
                          <a:latin typeface="Berlin Sans FB" panose="020E0602020502020306" pitchFamily="34" charset="0"/>
                        </a:rPr>
                        <a:t>Pensamiento Matemático</a:t>
                      </a:r>
                    </a:p>
                  </a:txBody>
                  <a:tcPr marL="68580" marR="68580" marT="0" marB="0"/>
                </a:tc>
                <a:tc hMerge="1">
                  <a:txBody>
                    <a:bodyPr/>
                    <a:lstStyle/>
                    <a:p>
                      <a:endParaRPr lang="es-MX"/>
                    </a:p>
                  </a:txBody>
                  <a:tcPr/>
                </a:tc>
                <a:extLst>
                  <a:ext uri="{0D108BD9-81ED-4DB2-BD59-A6C34878D82A}">
                    <a16:rowId xmlns:a16="http://schemas.microsoft.com/office/drawing/2014/main" val="4156151058"/>
                  </a:ext>
                </a:extLst>
              </a:tr>
              <a:tr h="267705">
                <a:tc>
                  <a:txBody>
                    <a:bodyPr/>
                    <a:lstStyle/>
                    <a:p>
                      <a:pPr algn="ctr">
                        <a:lnSpc>
                          <a:spcPct val="107000"/>
                        </a:lnSpc>
                        <a:spcAft>
                          <a:spcPts val="0"/>
                        </a:spcAft>
                      </a:pPr>
                      <a:r>
                        <a:rPr lang="es-MX" sz="1200" b="0" dirty="0">
                          <a:effectLst/>
                          <a:latin typeface="Berlin Sans FB" panose="020E0602020502020306" pitchFamily="34" charset="0"/>
                        </a:rPr>
                        <a:t>Organizador curricular 1: Forma, espacio y medida</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s-MX" sz="1200" b="0" dirty="0">
                          <a:effectLst/>
                          <a:latin typeface="Berlin Sans FB" panose="020E0602020502020306" pitchFamily="34" charset="0"/>
                        </a:rPr>
                        <a:t>Organizador curricular 2: </a:t>
                      </a:r>
                      <a:r>
                        <a:rPr lang="es-MX" sz="1200" b="0" i="0" u="none" strike="noStrike" kern="1200" baseline="0" dirty="0">
                          <a:solidFill>
                            <a:schemeClr val="tx1"/>
                          </a:solidFill>
                          <a:latin typeface="Berlin Sans FB" panose="020E0602020502020306" pitchFamily="34" charset="0"/>
                          <a:ea typeface="+mn-ea"/>
                          <a:cs typeface="+mn-cs"/>
                        </a:rPr>
                        <a:t>Magnitudes y medidas</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2859306"/>
                  </a:ext>
                </a:extLst>
              </a:tr>
              <a:tr h="213633">
                <a:tc gridSpan="2">
                  <a:txBody>
                    <a:bodyPr/>
                    <a:lstStyle/>
                    <a:p>
                      <a:pPr algn="ctr"/>
                      <a:r>
                        <a:rPr lang="es-MX" sz="1200" b="0" dirty="0">
                          <a:effectLst/>
                          <a:latin typeface="Berlin Sans FB" panose="020E0602020502020306" pitchFamily="34" charset="0"/>
                        </a:rPr>
                        <a:t>Aprendizaje esperado: </a:t>
                      </a:r>
                      <a:r>
                        <a:rPr lang="es-MX" sz="1200" b="0" dirty="0">
                          <a:latin typeface="Berlin Sans FB" panose="020E0602020502020306" pitchFamily="34" charset="0"/>
                        </a:rPr>
                        <a:t>Mide objetos o distancias mediante el uso de unidades no convencionales.</a:t>
                      </a:r>
                    </a:p>
                  </a:txBody>
                  <a:tcPr marL="68580" marR="68580" marT="0" marB="0"/>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3" name="Tabla 2">
            <a:extLst>
              <a:ext uri="{FF2B5EF4-FFF2-40B4-BE49-F238E27FC236}">
                <a16:creationId xmlns:a16="http://schemas.microsoft.com/office/drawing/2014/main" id="{9DCD91ED-7DD4-4726-91D5-0950B175CBB5}"/>
              </a:ext>
            </a:extLst>
          </p:cNvPr>
          <p:cNvGraphicFramePr>
            <a:graphicFrameLocks noGrp="1"/>
          </p:cNvGraphicFramePr>
          <p:nvPr>
            <p:extLst>
              <p:ext uri="{D42A27DB-BD31-4B8C-83A1-F6EECF244321}">
                <p14:modId xmlns:p14="http://schemas.microsoft.com/office/powerpoint/2010/main" val="4118269145"/>
              </p:ext>
            </p:extLst>
          </p:nvPr>
        </p:nvGraphicFramePr>
        <p:xfrm>
          <a:off x="800868" y="3097255"/>
          <a:ext cx="8317730" cy="2198307"/>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855956509"/>
                    </a:ext>
                  </a:extLst>
                </a:gridCol>
              </a:tblGrid>
              <a:tr h="364363">
                <a:tc>
                  <a:txBody>
                    <a:bodyPr/>
                    <a:lstStyle/>
                    <a:p>
                      <a:pPr algn="ctr">
                        <a:lnSpc>
                          <a:spcPct val="107000"/>
                        </a:lnSpc>
                        <a:spcAft>
                          <a:spcPts val="0"/>
                        </a:spcAft>
                      </a:pPr>
                      <a:r>
                        <a:rPr lang="es-MX" sz="1200" dirty="0">
                          <a:effectLst/>
                          <a:latin typeface="Berlin Sans FB" panose="020E0602020502020306" pitchFamily="34" charset="0"/>
                        </a:rPr>
                        <a:t>Indicadores: (se redactan en base al aprendizaje esperado)</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7622371"/>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Identifica que es una unidad de medida</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356826"/>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Comenta ejemplos de unidades de medida</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2861088"/>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Reconoce la importancia de utilizar unidades de medida.  </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9356242"/>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Mide objetos mediante el uso de unidades no convencionales</a:t>
                      </a:r>
                    </a:p>
                  </a:txBody>
                  <a:tcPr marL="68580" marR="68580" marT="0" marB="0"/>
                </a:tc>
                <a:extLst>
                  <a:ext uri="{0D108BD9-81ED-4DB2-BD59-A6C34878D82A}">
                    <a16:rowId xmlns:a16="http://schemas.microsoft.com/office/drawing/2014/main" val="1118137000"/>
                  </a:ext>
                </a:extLst>
              </a:tr>
              <a:tr h="364363">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 cantidad de unidades que se utilizaron  para medir </a:t>
                      </a:r>
                    </a:p>
                    <a:p>
                      <a:pPr marL="342900" lvl="0" indent="-342900" algn="just">
                        <a:lnSpc>
                          <a:spcPct val="107000"/>
                        </a:lnSpc>
                        <a:spcAft>
                          <a:spcPts val="0"/>
                        </a:spcAft>
                        <a:buFont typeface="Symbol" panose="05050102010706020507" pitchFamily="18" charset="2"/>
                        <a:buChar char=""/>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9568853"/>
                  </a:ext>
                </a:extLst>
              </a:tr>
            </a:tbl>
          </a:graphicData>
        </a:graphic>
      </p:graphicFrame>
      <p:graphicFrame>
        <p:nvGraphicFramePr>
          <p:cNvPr id="4" name="Tabla 3">
            <a:extLst>
              <a:ext uri="{FF2B5EF4-FFF2-40B4-BE49-F238E27FC236}">
                <a16:creationId xmlns:a16="http://schemas.microsoft.com/office/drawing/2014/main" id="{C542BA43-02C0-44B9-81D1-B20B278C584D}"/>
              </a:ext>
            </a:extLst>
          </p:cNvPr>
          <p:cNvGraphicFramePr>
            <a:graphicFrameLocks noGrp="1"/>
          </p:cNvGraphicFramePr>
          <p:nvPr>
            <p:extLst>
              <p:ext uri="{D42A27DB-BD31-4B8C-83A1-F6EECF244321}">
                <p14:modId xmlns:p14="http://schemas.microsoft.com/office/powerpoint/2010/main" val="2290737253"/>
              </p:ext>
            </p:extLst>
          </p:nvPr>
        </p:nvGraphicFramePr>
        <p:xfrm>
          <a:off x="800868" y="5615896"/>
          <a:ext cx="8317730" cy="1247648"/>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3797232304"/>
                    </a:ext>
                  </a:extLst>
                </a:gridCol>
              </a:tblGrid>
              <a:tr h="830359">
                <a:tc>
                  <a:txBody>
                    <a:bodyPr/>
                    <a:lstStyle/>
                    <a:p>
                      <a:pPr algn="ctr">
                        <a:lnSpc>
                          <a:spcPct val="107000"/>
                        </a:lnSpc>
                        <a:spcAft>
                          <a:spcPts val="0"/>
                        </a:spcAft>
                      </a:pPr>
                      <a:r>
                        <a:rPr lang="es-MX" sz="1400" dirty="0">
                          <a:effectLst/>
                          <a:latin typeface="Berlin Sans FB" panose="020E0602020502020306" pitchFamily="34" charset="0"/>
                        </a:rPr>
                        <a:t>Describe el proceso del alumno</a:t>
                      </a:r>
                    </a:p>
                    <a:p>
                      <a:pPr algn="l">
                        <a:lnSpc>
                          <a:spcPct val="107000"/>
                        </a:lnSpc>
                        <a:spcAft>
                          <a:spcPts val="0"/>
                        </a:spcAft>
                      </a:pPr>
                      <a:r>
                        <a:rPr lang="es-MX" sz="1400" dirty="0">
                          <a:effectLst/>
                          <a:latin typeface="Berlin Sans FB" panose="020E0602020502020306" pitchFamily="34" charset="0"/>
                        </a:rPr>
                        <a:t>Comenta que para medir podemos utilizar listones, cuenta e identifica el número de listones que se utilizaron.   </a:t>
                      </a:r>
                    </a:p>
                    <a:p>
                      <a:pPr algn="just">
                        <a:lnSpc>
                          <a:spcPct val="107000"/>
                        </a:lnSpc>
                        <a:spcAft>
                          <a:spcPts val="0"/>
                        </a:spcAft>
                      </a:pPr>
                      <a:r>
                        <a:rPr lang="es-MX" sz="1300" dirty="0">
                          <a:effectLst/>
                          <a:latin typeface="Berlin Sans FB" panose="020E0602020502020306" pitchFamily="34" charset="0"/>
                        </a:rPr>
                        <a:t> </a:t>
                      </a:r>
                    </a:p>
                    <a:p>
                      <a:pPr algn="just">
                        <a:lnSpc>
                          <a:spcPct val="107000"/>
                        </a:lnSpc>
                        <a:spcAft>
                          <a:spcPts val="0"/>
                        </a:spcAft>
                      </a:pPr>
                      <a:r>
                        <a:rPr lang="es-MX" sz="1300" dirty="0">
                          <a:effectLst/>
                          <a:latin typeface="Berlin Sans FB" panose="020E0602020502020306" pitchFamily="34" charset="0"/>
                        </a:rPr>
                        <a:t> </a:t>
                      </a:r>
                    </a:p>
                    <a:p>
                      <a:pPr algn="just">
                        <a:lnSpc>
                          <a:spcPct val="107000"/>
                        </a:lnSpc>
                        <a:spcAft>
                          <a:spcPts val="0"/>
                        </a:spcAft>
                      </a:pPr>
                      <a:r>
                        <a:rPr lang="es-MX" sz="1200" dirty="0">
                          <a:effectLst/>
                        </a:rPr>
                        <a:t> </a:t>
                      </a:r>
                      <a:endParaRPr lang="es-MX" sz="1100" dirty="0">
                        <a:effectLst/>
                      </a:endParaRPr>
                    </a:p>
                    <a:p>
                      <a:pPr algn="just">
                        <a:lnSpc>
                          <a:spcPct val="107000"/>
                        </a:lnSpc>
                        <a:spcAft>
                          <a:spcPts val="0"/>
                        </a:spcAft>
                      </a:pPr>
                      <a:endParaRPr lang="es-MX" sz="1100" dirty="0">
                        <a:effectLst/>
                      </a:endParaRPr>
                    </a:p>
                  </a:txBody>
                  <a:tcPr marL="68580" marR="68580" marT="0" marB="0"/>
                </a:tc>
                <a:extLst>
                  <a:ext uri="{0D108BD9-81ED-4DB2-BD59-A6C34878D82A}">
                    <a16:rowId xmlns:a16="http://schemas.microsoft.com/office/drawing/2014/main" val="2785235787"/>
                  </a:ext>
                </a:extLst>
              </a:tr>
            </a:tbl>
          </a:graphicData>
        </a:graphic>
      </p:graphicFrame>
      <p:sp>
        <p:nvSpPr>
          <p:cNvPr id="5" name="Rectangle 1">
            <a:extLst>
              <a:ext uri="{FF2B5EF4-FFF2-40B4-BE49-F238E27FC236}">
                <a16:creationId xmlns:a16="http://schemas.microsoft.com/office/drawing/2014/main" id="{78099FF1-A578-48E6-88D7-12A3606EADC1}"/>
              </a:ext>
            </a:extLst>
          </p:cNvPr>
          <p:cNvSpPr>
            <a:spLocks noChangeArrowheads="1"/>
          </p:cNvSpPr>
          <p:nvPr/>
        </p:nvSpPr>
        <p:spPr bwMode="auto">
          <a:xfrm>
            <a:off x="584962" y="646690"/>
            <a:ext cx="890849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EVALUACIÓN CONTINUA</a:t>
            </a:r>
            <a:endParaRPr kumimoji="0" lang="es-MX" altLang="es-MX" b="0" i="0" u="none" strike="noStrike" cap="none" normalizeH="0" baseline="0" dirty="0">
              <a:ln>
                <a:noFill/>
              </a:ln>
              <a:solidFill>
                <a:schemeClr val="tx1"/>
              </a:solidFill>
              <a:effectLst/>
              <a:latin typeface="Berlin Sans FB" panose="020E06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endParaRPr>
          </a:p>
          <a:p>
            <a:pPr defTabSz="914400"/>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Alumno: </a:t>
            </a:r>
            <a:r>
              <a:rPr lang="es-MX" sz="1400" dirty="0">
                <a:latin typeface="Berlin Sans FB" panose="020E0602020502020306" pitchFamily="34" charset="0"/>
              </a:rPr>
              <a:t>Coronado Calderón Isaac Alejandro 				</a:t>
            </a:r>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Fecha: jueves 21 de enero 2021</a:t>
            </a:r>
            <a:endParaRPr kumimoji="0" lang="es-MX" altLang="es-MX" sz="1400" b="0" i="0" u="none" strike="noStrike" cap="none" normalizeH="0" baseline="0" dirty="0">
              <a:ln>
                <a:noFill/>
              </a:ln>
              <a:solidFill>
                <a:schemeClr val="tx1"/>
              </a:solidFill>
              <a:effectLst/>
              <a:latin typeface="Berlin Sans FB" panose="020E0602020502020306" pitchFamily="34" charset="0"/>
            </a:endParaRPr>
          </a:p>
        </p:txBody>
      </p:sp>
      <p:sp>
        <p:nvSpPr>
          <p:cNvPr id="7" name="Rectángulo 6">
            <a:extLst>
              <a:ext uri="{FF2B5EF4-FFF2-40B4-BE49-F238E27FC236}">
                <a16:creationId xmlns:a16="http://schemas.microsoft.com/office/drawing/2014/main" id="{2314D60A-02F8-4B7D-9036-EE892C005F2F}"/>
              </a:ext>
            </a:extLst>
          </p:cNvPr>
          <p:cNvSpPr/>
          <p:nvPr/>
        </p:nvSpPr>
        <p:spPr>
          <a:xfrm>
            <a:off x="521463" y="539906"/>
            <a:ext cx="9035491" cy="6687309"/>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latin typeface="Berlin Sans FB" panose="020E0602020502020306" pitchFamily="34" charset="0"/>
            </a:endParaRPr>
          </a:p>
        </p:txBody>
      </p:sp>
    </p:spTree>
    <p:extLst>
      <p:ext uri="{BB962C8B-B14F-4D97-AF65-F5344CB8AC3E}">
        <p14:creationId xmlns:p14="http://schemas.microsoft.com/office/powerpoint/2010/main" val="351109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FB75CEE-887F-4C9A-A46F-48C2EEF7AA67}"/>
              </a:ext>
            </a:extLst>
          </p:cNvPr>
          <p:cNvPicPr>
            <a:picLocks noChangeAspect="1"/>
          </p:cNvPicPr>
          <p:nvPr/>
        </p:nvPicPr>
        <p:blipFill>
          <a:blip r:embed="rId2"/>
          <a:stretch>
            <a:fillRect/>
          </a:stretch>
        </p:blipFill>
        <p:spPr>
          <a:xfrm rot="16200000">
            <a:off x="1262006" y="-1262006"/>
            <a:ext cx="7559678" cy="10083687"/>
          </a:xfrm>
          <a:prstGeom prst="rect">
            <a:avLst/>
          </a:prstGeom>
        </p:spPr>
      </p:pic>
      <p:graphicFrame>
        <p:nvGraphicFramePr>
          <p:cNvPr id="2" name="Tabla 1">
            <a:extLst>
              <a:ext uri="{FF2B5EF4-FFF2-40B4-BE49-F238E27FC236}">
                <a16:creationId xmlns:a16="http://schemas.microsoft.com/office/drawing/2014/main" id="{1FE78AAB-425B-4185-A1F0-47BEAA43428F}"/>
              </a:ext>
            </a:extLst>
          </p:cNvPr>
          <p:cNvGraphicFramePr>
            <a:graphicFrameLocks noGrp="1"/>
          </p:cNvGraphicFramePr>
          <p:nvPr/>
        </p:nvGraphicFramePr>
        <p:xfrm>
          <a:off x="800868" y="1874648"/>
          <a:ext cx="8317731" cy="800219"/>
        </p:xfrm>
        <a:graphic>
          <a:graphicData uri="http://schemas.openxmlformats.org/drawingml/2006/table">
            <a:tbl>
              <a:tblPr firstRow="1" firstCol="1" bandRow="1">
                <a:tableStyleId>{5940675A-B579-460E-94D1-54222C63F5DA}</a:tableStyleId>
              </a:tblPr>
              <a:tblGrid>
                <a:gridCol w="3886690">
                  <a:extLst>
                    <a:ext uri="{9D8B030D-6E8A-4147-A177-3AD203B41FA5}">
                      <a16:colId xmlns:a16="http://schemas.microsoft.com/office/drawing/2014/main" val="4127072051"/>
                    </a:ext>
                  </a:extLst>
                </a:gridCol>
                <a:gridCol w="4431041">
                  <a:extLst>
                    <a:ext uri="{9D8B030D-6E8A-4147-A177-3AD203B41FA5}">
                      <a16:colId xmlns:a16="http://schemas.microsoft.com/office/drawing/2014/main" val="3464665095"/>
                    </a:ext>
                  </a:extLst>
                </a:gridCol>
              </a:tblGrid>
              <a:tr h="318881">
                <a:tc gridSpan="2">
                  <a:txBody>
                    <a:bodyPr/>
                    <a:lstStyle/>
                    <a:p>
                      <a:pPr algn="ctr"/>
                      <a:r>
                        <a:rPr lang="es-MX" sz="1200" b="0" dirty="0">
                          <a:effectLst/>
                          <a:latin typeface="Berlin Sans FB" panose="020E0602020502020306" pitchFamily="34" charset="0"/>
                        </a:rPr>
                        <a:t>Campo formativo:  </a:t>
                      </a:r>
                      <a:r>
                        <a:rPr lang="es-MX" sz="1200" b="0" dirty="0">
                          <a:latin typeface="Berlin Sans FB" panose="020E0602020502020306" pitchFamily="34" charset="0"/>
                        </a:rPr>
                        <a:t>Pensamiento Matemático</a:t>
                      </a:r>
                    </a:p>
                  </a:txBody>
                  <a:tcPr marL="68580" marR="68580" marT="0" marB="0"/>
                </a:tc>
                <a:tc hMerge="1">
                  <a:txBody>
                    <a:bodyPr/>
                    <a:lstStyle/>
                    <a:p>
                      <a:endParaRPr lang="es-MX"/>
                    </a:p>
                  </a:txBody>
                  <a:tcPr/>
                </a:tc>
                <a:extLst>
                  <a:ext uri="{0D108BD9-81ED-4DB2-BD59-A6C34878D82A}">
                    <a16:rowId xmlns:a16="http://schemas.microsoft.com/office/drawing/2014/main" val="4156151058"/>
                  </a:ext>
                </a:extLst>
              </a:tr>
              <a:tr h="267705">
                <a:tc>
                  <a:txBody>
                    <a:bodyPr/>
                    <a:lstStyle/>
                    <a:p>
                      <a:pPr algn="ctr">
                        <a:lnSpc>
                          <a:spcPct val="107000"/>
                        </a:lnSpc>
                        <a:spcAft>
                          <a:spcPts val="0"/>
                        </a:spcAft>
                      </a:pPr>
                      <a:r>
                        <a:rPr lang="es-MX" sz="1200" b="0" dirty="0">
                          <a:effectLst/>
                          <a:latin typeface="Berlin Sans FB" panose="020E0602020502020306" pitchFamily="34" charset="0"/>
                        </a:rPr>
                        <a:t>Organizador curricular 1: Forma, espacio y medida</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s-MX" sz="1200" b="0" dirty="0">
                          <a:effectLst/>
                          <a:latin typeface="Berlin Sans FB" panose="020E0602020502020306" pitchFamily="34" charset="0"/>
                        </a:rPr>
                        <a:t>Organizador curricular 2: </a:t>
                      </a:r>
                      <a:r>
                        <a:rPr lang="es-MX" sz="1200" b="0" i="0" u="none" strike="noStrike" kern="1200" baseline="0" dirty="0">
                          <a:solidFill>
                            <a:schemeClr val="tx1"/>
                          </a:solidFill>
                          <a:latin typeface="Berlin Sans FB" panose="020E0602020502020306" pitchFamily="34" charset="0"/>
                          <a:ea typeface="+mn-ea"/>
                          <a:cs typeface="+mn-cs"/>
                        </a:rPr>
                        <a:t>Magnitudes y medidas</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2859306"/>
                  </a:ext>
                </a:extLst>
              </a:tr>
              <a:tr h="213633">
                <a:tc gridSpan="2">
                  <a:txBody>
                    <a:bodyPr/>
                    <a:lstStyle/>
                    <a:p>
                      <a:pPr algn="ctr"/>
                      <a:r>
                        <a:rPr lang="es-MX" sz="1200" b="0" dirty="0">
                          <a:effectLst/>
                          <a:latin typeface="Berlin Sans FB" panose="020E0602020502020306" pitchFamily="34" charset="0"/>
                        </a:rPr>
                        <a:t>Aprendizaje esperado: </a:t>
                      </a:r>
                      <a:r>
                        <a:rPr lang="es-MX" sz="1200" b="0" dirty="0">
                          <a:latin typeface="Berlin Sans FB" panose="020E0602020502020306" pitchFamily="34" charset="0"/>
                        </a:rPr>
                        <a:t>Mide objetos o distancias mediante el uso de unidades no convencionales.</a:t>
                      </a:r>
                    </a:p>
                  </a:txBody>
                  <a:tcPr marL="68580" marR="68580" marT="0" marB="0"/>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3" name="Tabla 2">
            <a:extLst>
              <a:ext uri="{FF2B5EF4-FFF2-40B4-BE49-F238E27FC236}">
                <a16:creationId xmlns:a16="http://schemas.microsoft.com/office/drawing/2014/main" id="{9DCD91ED-7DD4-4726-91D5-0950B175CBB5}"/>
              </a:ext>
            </a:extLst>
          </p:cNvPr>
          <p:cNvGraphicFramePr>
            <a:graphicFrameLocks noGrp="1"/>
          </p:cNvGraphicFramePr>
          <p:nvPr>
            <p:extLst>
              <p:ext uri="{D42A27DB-BD31-4B8C-83A1-F6EECF244321}">
                <p14:modId xmlns:p14="http://schemas.microsoft.com/office/powerpoint/2010/main" val="1634851403"/>
              </p:ext>
            </p:extLst>
          </p:nvPr>
        </p:nvGraphicFramePr>
        <p:xfrm>
          <a:off x="800868" y="3097255"/>
          <a:ext cx="8317730" cy="2198307"/>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855956509"/>
                    </a:ext>
                  </a:extLst>
                </a:gridCol>
              </a:tblGrid>
              <a:tr h="364363">
                <a:tc>
                  <a:txBody>
                    <a:bodyPr/>
                    <a:lstStyle/>
                    <a:p>
                      <a:pPr algn="ctr">
                        <a:lnSpc>
                          <a:spcPct val="107000"/>
                        </a:lnSpc>
                        <a:spcAft>
                          <a:spcPts val="0"/>
                        </a:spcAft>
                      </a:pPr>
                      <a:r>
                        <a:rPr lang="es-MX" sz="1200" dirty="0">
                          <a:effectLst/>
                          <a:latin typeface="Berlin Sans FB" panose="020E0602020502020306" pitchFamily="34" charset="0"/>
                        </a:rPr>
                        <a:t>Indicadores: (se redactan en base al aprendizaje esperado)</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7622371"/>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Identifica que es una unidad de medida</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356826"/>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Comenta ejemplos de unidades de medida</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2861088"/>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Reconoce la importancia de utilizar unidades de medida.  </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9356242"/>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Mide objetos mediante el uso de unidades no convencionales</a:t>
                      </a:r>
                    </a:p>
                  </a:txBody>
                  <a:tcPr marL="68580" marR="68580" marT="0" marB="0"/>
                </a:tc>
                <a:extLst>
                  <a:ext uri="{0D108BD9-81ED-4DB2-BD59-A6C34878D82A}">
                    <a16:rowId xmlns:a16="http://schemas.microsoft.com/office/drawing/2014/main" val="1118137000"/>
                  </a:ext>
                </a:extLst>
              </a:tr>
              <a:tr h="364363">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 cantidad de unidades que se utilizaron para medir </a:t>
                      </a:r>
                    </a:p>
                    <a:p>
                      <a:pPr marL="342900" lvl="0" indent="-342900" algn="just">
                        <a:lnSpc>
                          <a:spcPct val="107000"/>
                        </a:lnSpc>
                        <a:spcAft>
                          <a:spcPts val="0"/>
                        </a:spcAft>
                        <a:buFont typeface="Symbol" panose="05050102010706020507" pitchFamily="18" charset="2"/>
                        <a:buChar char=""/>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9568853"/>
                  </a:ext>
                </a:extLst>
              </a:tr>
            </a:tbl>
          </a:graphicData>
        </a:graphic>
      </p:graphicFrame>
      <p:graphicFrame>
        <p:nvGraphicFramePr>
          <p:cNvPr id="4" name="Tabla 3">
            <a:extLst>
              <a:ext uri="{FF2B5EF4-FFF2-40B4-BE49-F238E27FC236}">
                <a16:creationId xmlns:a16="http://schemas.microsoft.com/office/drawing/2014/main" id="{C542BA43-02C0-44B9-81D1-B20B278C584D}"/>
              </a:ext>
            </a:extLst>
          </p:cNvPr>
          <p:cNvGraphicFramePr>
            <a:graphicFrameLocks noGrp="1"/>
          </p:cNvGraphicFramePr>
          <p:nvPr>
            <p:extLst>
              <p:ext uri="{D42A27DB-BD31-4B8C-83A1-F6EECF244321}">
                <p14:modId xmlns:p14="http://schemas.microsoft.com/office/powerpoint/2010/main" val="481064831"/>
              </p:ext>
            </p:extLst>
          </p:nvPr>
        </p:nvGraphicFramePr>
        <p:xfrm>
          <a:off x="800868" y="5615896"/>
          <a:ext cx="8317730" cy="1231329"/>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3797232304"/>
                    </a:ext>
                  </a:extLst>
                </a:gridCol>
              </a:tblGrid>
              <a:tr h="830359">
                <a:tc>
                  <a:txBody>
                    <a:bodyPr/>
                    <a:lstStyle/>
                    <a:p>
                      <a:pPr algn="ctr">
                        <a:lnSpc>
                          <a:spcPct val="107000"/>
                        </a:lnSpc>
                        <a:spcAft>
                          <a:spcPts val="0"/>
                        </a:spcAft>
                      </a:pPr>
                      <a:r>
                        <a:rPr lang="es-MX" sz="1400" dirty="0">
                          <a:effectLst/>
                          <a:latin typeface="Berlin Sans FB" panose="020E0602020502020306" pitchFamily="34" charset="0"/>
                        </a:rPr>
                        <a:t>Describe el proceso del alumno</a:t>
                      </a:r>
                    </a:p>
                    <a:p>
                      <a:pPr algn="just">
                        <a:lnSpc>
                          <a:spcPct val="107000"/>
                        </a:lnSpc>
                        <a:spcAft>
                          <a:spcPts val="0"/>
                        </a:spcAft>
                      </a:pPr>
                      <a:r>
                        <a:rPr lang="es-MX" sz="1300" dirty="0">
                          <a:effectLst/>
                          <a:latin typeface="Berlin Sans FB" panose="020E0602020502020306" pitchFamily="34" charset="0"/>
                        </a:rPr>
                        <a:t> Cuenta los listones que se utilizaron para medir el pie, identifica cual zapato corresponde tomando en cuenta la medida y comenta que fue importante medir el pie para saber que zapato le podía quedar al personaje. </a:t>
                      </a:r>
                    </a:p>
                    <a:p>
                      <a:pPr algn="just">
                        <a:lnSpc>
                          <a:spcPct val="107000"/>
                        </a:lnSpc>
                        <a:spcAft>
                          <a:spcPts val="0"/>
                        </a:spcAft>
                      </a:pPr>
                      <a:r>
                        <a:rPr lang="es-MX" sz="1300" dirty="0">
                          <a:effectLst/>
                          <a:latin typeface="Berlin Sans FB" panose="020E0602020502020306" pitchFamily="34" charset="0"/>
                        </a:rPr>
                        <a:t> </a:t>
                      </a:r>
                    </a:p>
                    <a:p>
                      <a:pPr algn="just">
                        <a:lnSpc>
                          <a:spcPct val="107000"/>
                        </a:lnSpc>
                        <a:spcAft>
                          <a:spcPts val="0"/>
                        </a:spcAft>
                      </a:pPr>
                      <a:r>
                        <a:rPr lang="es-MX" sz="1200" dirty="0">
                          <a:effectLst/>
                        </a:rPr>
                        <a:t> </a:t>
                      </a:r>
                      <a:endParaRPr lang="es-MX" sz="1100" dirty="0">
                        <a:effectLst/>
                      </a:endParaRPr>
                    </a:p>
                    <a:p>
                      <a:pPr algn="just">
                        <a:lnSpc>
                          <a:spcPct val="107000"/>
                        </a:lnSpc>
                        <a:spcAft>
                          <a:spcPts val="0"/>
                        </a:spcAft>
                      </a:pPr>
                      <a:endParaRPr lang="es-MX" sz="1100" dirty="0">
                        <a:effectLst/>
                      </a:endParaRPr>
                    </a:p>
                  </a:txBody>
                  <a:tcPr marL="68580" marR="68580" marT="0" marB="0"/>
                </a:tc>
                <a:extLst>
                  <a:ext uri="{0D108BD9-81ED-4DB2-BD59-A6C34878D82A}">
                    <a16:rowId xmlns:a16="http://schemas.microsoft.com/office/drawing/2014/main" val="2785235787"/>
                  </a:ext>
                </a:extLst>
              </a:tr>
            </a:tbl>
          </a:graphicData>
        </a:graphic>
      </p:graphicFrame>
      <p:sp>
        <p:nvSpPr>
          <p:cNvPr id="5" name="Rectangle 1">
            <a:extLst>
              <a:ext uri="{FF2B5EF4-FFF2-40B4-BE49-F238E27FC236}">
                <a16:creationId xmlns:a16="http://schemas.microsoft.com/office/drawing/2014/main" id="{78099FF1-A578-48E6-88D7-12A3606EADC1}"/>
              </a:ext>
            </a:extLst>
          </p:cNvPr>
          <p:cNvSpPr>
            <a:spLocks noChangeArrowheads="1"/>
          </p:cNvSpPr>
          <p:nvPr/>
        </p:nvSpPr>
        <p:spPr bwMode="auto">
          <a:xfrm>
            <a:off x="584962" y="646690"/>
            <a:ext cx="890849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EVALUACIÓN CONTINUA</a:t>
            </a:r>
            <a:endParaRPr kumimoji="0" lang="es-MX" altLang="es-MX" b="0" i="0" u="none" strike="noStrike" cap="none" normalizeH="0" baseline="0" dirty="0">
              <a:ln>
                <a:noFill/>
              </a:ln>
              <a:solidFill>
                <a:schemeClr val="tx1"/>
              </a:solidFill>
              <a:effectLst/>
              <a:latin typeface="Berlin Sans FB" panose="020E06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endParaRPr>
          </a:p>
          <a:p>
            <a:pPr defTabSz="914400"/>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Alumno: </a:t>
            </a:r>
            <a:r>
              <a:rPr lang="es-MX" sz="1400" dirty="0">
                <a:latin typeface="Berlin Sans FB" panose="020E0602020502020306" pitchFamily="34" charset="0"/>
              </a:rPr>
              <a:t>García Espinoza Mateo   					</a:t>
            </a:r>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Fecha: jueves 21 de enero 2021</a:t>
            </a:r>
            <a:endParaRPr kumimoji="0" lang="es-MX" altLang="es-MX" sz="1400" b="0" i="0" u="none" strike="noStrike" cap="none" normalizeH="0" baseline="0" dirty="0">
              <a:ln>
                <a:noFill/>
              </a:ln>
              <a:solidFill>
                <a:schemeClr val="tx1"/>
              </a:solidFill>
              <a:effectLst/>
              <a:latin typeface="Berlin Sans FB" panose="020E0602020502020306" pitchFamily="34" charset="0"/>
            </a:endParaRPr>
          </a:p>
        </p:txBody>
      </p:sp>
      <p:sp>
        <p:nvSpPr>
          <p:cNvPr id="7" name="Rectángulo 6">
            <a:extLst>
              <a:ext uri="{FF2B5EF4-FFF2-40B4-BE49-F238E27FC236}">
                <a16:creationId xmlns:a16="http://schemas.microsoft.com/office/drawing/2014/main" id="{2314D60A-02F8-4B7D-9036-EE892C005F2F}"/>
              </a:ext>
            </a:extLst>
          </p:cNvPr>
          <p:cNvSpPr/>
          <p:nvPr/>
        </p:nvSpPr>
        <p:spPr>
          <a:xfrm>
            <a:off x="521463" y="539906"/>
            <a:ext cx="9035491" cy="6687309"/>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latin typeface="Berlin Sans FB" panose="020E0602020502020306" pitchFamily="34" charset="0"/>
            </a:endParaRPr>
          </a:p>
        </p:txBody>
      </p:sp>
    </p:spTree>
    <p:extLst>
      <p:ext uri="{BB962C8B-B14F-4D97-AF65-F5344CB8AC3E}">
        <p14:creationId xmlns:p14="http://schemas.microsoft.com/office/powerpoint/2010/main" val="32212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FB75CEE-887F-4C9A-A46F-48C2EEF7AA67}"/>
              </a:ext>
            </a:extLst>
          </p:cNvPr>
          <p:cNvPicPr>
            <a:picLocks noChangeAspect="1"/>
          </p:cNvPicPr>
          <p:nvPr/>
        </p:nvPicPr>
        <p:blipFill>
          <a:blip r:embed="rId2"/>
          <a:stretch>
            <a:fillRect/>
          </a:stretch>
        </p:blipFill>
        <p:spPr>
          <a:xfrm rot="16200000">
            <a:off x="1262006" y="-1262006"/>
            <a:ext cx="7559678" cy="10083687"/>
          </a:xfrm>
          <a:prstGeom prst="rect">
            <a:avLst/>
          </a:prstGeom>
        </p:spPr>
      </p:pic>
      <p:graphicFrame>
        <p:nvGraphicFramePr>
          <p:cNvPr id="2" name="Tabla 1">
            <a:extLst>
              <a:ext uri="{FF2B5EF4-FFF2-40B4-BE49-F238E27FC236}">
                <a16:creationId xmlns:a16="http://schemas.microsoft.com/office/drawing/2014/main" id="{1FE78AAB-425B-4185-A1F0-47BEAA43428F}"/>
              </a:ext>
            </a:extLst>
          </p:cNvPr>
          <p:cNvGraphicFramePr>
            <a:graphicFrameLocks noGrp="1"/>
          </p:cNvGraphicFramePr>
          <p:nvPr/>
        </p:nvGraphicFramePr>
        <p:xfrm>
          <a:off x="800868" y="1874648"/>
          <a:ext cx="8317731" cy="800219"/>
        </p:xfrm>
        <a:graphic>
          <a:graphicData uri="http://schemas.openxmlformats.org/drawingml/2006/table">
            <a:tbl>
              <a:tblPr firstRow="1" firstCol="1" bandRow="1">
                <a:tableStyleId>{5940675A-B579-460E-94D1-54222C63F5DA}</a:tableStyleId>
              </a:tblPr>
              <a:tblGrid>
                <a:gridCol w="3886690">
                  <a:extLst>
                    <a:ext uri="{9D8B030D-6E8A-4147-A177-3AD203B41FA5}">
                      <a16:colId xmlns:a16="http://schemas.microsoft.com/office/drawing/2014/main" val="4127072051"/>
                    </a:ext>
                  </a:extLst>
                </a:gridCol>
                <a:gridCol w="4431041">
                  <a:extLst>
                    <a:ext uri="{9D8B030D-6E8A-4147-A177-3AD203B41FA5}">
                      <a16:colId xmlns:a16="http://schemas.microsoft.com/office/drawing/2014/main" val="3464665095"/>
                    </a:ext>
                  </a:extLst>
                </a:gridCol>
              </a:tblGrid>
              <a:tr h="318881">
                <a:tc gridSpan="2">
                  <a:txBody>
                    <a:bodyPr/>
                    <a:lstStyle/>
                    <a:p>
                      <a:pPr algn="ctr"/>
                      <a:r>
                        <a:rPr lang="es-MX" sz="1200" b="0" dirty="0">
                          <a:effectLst/>
                          <a:latin typeface="Berlin Sans FB" panose="020E0602020502020306" pitchFamily="34" charset="0"/>
                        </a:rPr>
                        <a:t>Campo formativo:  </a:t>
                      </a:r>
                      <a:r>
                        <a:rPr lang="es-MX" sz="1200" b="0" dirty="0">
                          <a:latin typeface="Berlin Sans FB" panose="020E0602020502020306" pitchFamily="34" charset="0"/>
                        </a:rPr>
                        <a:t>Pensamiento Matemático</a:t>
                      </a:r>
                    </a:p>
                  </a:txBody>
                  <a:tcPr marL="68580" marR="68580" marT="0" marB="0"/>
                </a:tc>
                <a:tc hMerge="1">
                  <a:txBody>
                    <a:bodyPr/>
                    <a:lstStyle/>
                    <a:p>
                      <a:endParaRPr lang="es-MX"/>
                    </a:p>
                  </a:txBody>
                  <a:tcPr/>
                </a:tc>
                <a:extLst>
                  <a:ext uri="{0D108BD9-81ED-4DB2-BD59-A6C34878D82A}">
                    <a16:rowId xmlns:a16="http://schemas.microsoft.com/office/drawing/2014/main" val="4156151058"/>
                  </a:ext>
                </a:extLst>
              </a:tr>
              <a:tr h="267705">
                <a:tc>
                  <a:txBody>
                    <a:bodyPr/>
                    <a:lstStyle/>
                    <a:p>
                      <a:pPr algn="ctr">
                        <a:lnSpc>
                          <a:spcPct val="107000"/>
                        </a:lnSpc>
                        <a:spcAft>
                          <a:spcPts val="0"/>
                        </a:spcAft>
                      </a:pPr>
                      <a:r>
                        <a:rPr lang="es-MX" sz="1200" b="0" dirty="0">
                          <a:effectLst/>
                          <a:latin typeface="Berlin Sans FB" panose="020E0602020502020306" pitchFamily="34" charset="0"/>
                        </a:rPr>
                        <a:t>Organizador curricular 1: Forma, espacio y medida</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s-MX" sz="1200" b="0" dirty="0">
                          <a:effectLst/>
                          <a:latin typeface="Berlin Sans FB" panose="020E0602020502020306" pitchFamily="34" charset="0"/>
                        </a:rPr>
                        <a:t>Organizador curricular 2: </a:t>
                      </a:r>
                      <a:r>
                        <a:rPr lang="es-MX" sz="1200" b="0" i="0" u="none" strike="noStrike" kern="1200" baseline="0" dirty="0">
                          <a:solidFill>
                            <a:schemeClr val="tx1"/>
                          </a:solidFill>
                          <a:latin typeface="Berlin Sans FB" panose="020E0602020502020306" pitchFamily="34" charset="0"/>
                          <a:ea typeface="+mn-ea"/>
                          <a:cs typeface="+mn-cs"/>
                        </a:rPr>
                        <a:t>Magnitudes y medidas</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2859306"/>
                  </a:ext>
                </a:extLst>
              </a:tr>
              <a:tr h="213633">
                <a:tc gridSpan="2">
                  <a:txBody>
                    <a:bodyPr/>
                    <a:lstStyle/>
                    <a:p>
                      <a:pPr algn="ctr"/>
                      <a:r>
                        <a:rPr lang="es-MX" sz="1200" b="0" dirty="0">
                          <a:effectLst/>
                          <a:latin typeface="Berlin Sans FB" panose="020E0602020502020306" pitchFamily="34" charset="0"/>
                        </a:rPr>
                        <a:t>Aprendizaje esperado: </a:t>
                      </a:r>
                      <a:r>
                        <a:rPr lang="es-MX" sz="1200" b="0" dirty="0">
                          <a:latin typeface="Berlin Sans FB" panose="020E0602020502020306" pitchFamily="34" charset="0"/>
                        </a:rPr>
                        <a:t>Mide objetos o distancias mediante el uso de unidades no convencionales.</a:t>
                      </a:r>
                    </a:p>
                  </a:txBody>
                  <a:tcPr marL="68580" marR="68580" marT="0" marB="0"/>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3" name="Tabla 2">
            <a:extLst>
              <a:ext uri="{FF2B5EF4-FFF2-40B4-BE49-F238E27FC236}">
                <a16:creationId xmlns:a16="http://schemas.microsoft.com/office/drawing/2014/main" id="{9DCD91ED-7DD4-4726-91D5-0950B175CBB5}"/>
              </a:ext>
            </a:extLst>
          </p:cNvPr>
          <p:cNvGraphicFramePr>
            <a:graphicFrameLocks noGrp="1"/>
          </p:cNvGraphicFramePr>
          <p:nvPr>
            <p:extLst>
              <p:ext uri="{D42A27DB-BD31-4B8C-83A1-F6EECF244321}">
                <p14:modId xmlns:p14="http://schemas.microsoft.com/office/powerpoint/2010/main" val="2172323596"/>
              </p:ext>
            </p:extLst>
          </p:nvPr>
        </p:nvGraphicFramePr>
        <p:xfrm>
          <a:off x="800868" y="3097255"/>
          <a:ext cx="8317730" cy="2198307"/>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855956509"/>
                    </a:ext>
                  </a:extLst>
                </a:gridCol>
              </a:tblGrid>
              <a:tr h="364363">
                <a:tc>
                  <a:txBody>
                    <a:bodyPr/>
                    <a:lstStyle/>
                    <a:p>
                      <a:pPr algn="ctr">
                        <a:lnSpc>
                          <a:spcPct val="107000"/>
                        </a:lnSpc>
                        <a:spcAft>
                          <a:spcPts val="0"/>
                        </a:spcAft>
                      </a:pPr>
                      <a:r>
                        <a:rPr lang="es-MX" sz="1200" dirty="0">
                          <a:effectLst/>
                          <a:latin typeface="Berlin Sans FB" panose="020E0602020502020306" pitchFamily="34" charset="0"/>
                        </a:rPr>
                        <a:t>Indicadores: (se redactan en base al aprendizaje esperado)</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7622371"/>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Identifica que es una unidad de medida</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356826"/>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Comenta ejemplos de unidades de medida</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2861088"/>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Reconoce la importancia de utilizar unidades de medida.  </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9356242"/>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Mide objetos mediante el uso de unidades no convencionales</a:t>
                      </a:r>
                    </a:p>
                  </a:txBody>
                  <a:tcPr marL="68580" marR="68580" marT="0" marB="0"/>
                </a:tc>
                <a:extLst>
                  <a:ext uri="{0D108BD9-81ED-4DB2-BD59-A6C34878D82A}">
                    <a16:rowId xmlns:a16="http://schemas.microsoft.com/office/drawing/2014/main" val="1118137000"/>
                  </a:ext>
                </a:extLst>
              </a:tr>
              <a:tr h="364363">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 cantidad de unidades que se utilizaron  para medir </a:t>
                      </a:r>
                    </a:p>
                    <a:p>
                      <a:pPr marL="342900" lvl="0" indent="-342900" algn="just">
                        <a:lnSpc>
                          <a:spcPct val="107000"/>
                        </a:lnSpc>
                        <a:spcAft>
                          <a:spcPts val="0"/>
                        </a:spcAft>
                        <a:buFont typeface="Symbol" panose="05050102010706020507" pitchFamily="18" charset="2"/>
                        <a:buChar char=""/>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9568853"/>
                  </a:ext>
                </a:extLst>
              </a:tr>
            </a:tbl>
          </a:graphicData>
        </a:graphic>
      </p:graphicFrame>
      <p:graphicFrame>
        <p:nvGraphicFramePr>
          <p:cNvPr id="4" name="Tabla 3">
            <a:extLst>
              <a:ext uri="{FF2B5EF4-FFF2-40B4-BE49-F238E27FC236}">
                <a16:creationId xmlns:a16="http://schemas.microsoft.com/office/drawing/2014/main" id="{C542BA43-02C0-44B9-81D1-B20B278C584D}"/>
              </a:ext>
            </a:extLst>
          </p:cNvPr>
          <p:cNvGraphicFramePr>
            <a:graphicFrameLocks noGrp="1"/>
          </p:cNvGraphicFramePr>
          <p:nvPr>
            <p:extLst>
              <p:ext uri="{D42A27DB-BD31-4B8C-83A1-F6EECF244321}">
                <p14:modId xmlns:p14="http://schemas.microsoft.com/office/powerpoint/2010/main" val="3573456954"/>
              </p:ext>
            </p:extLst>
          </p:nvPr>
        </p:nvGraphicFramePr>
        <p:xfrm>
          <a:off x="800868" y="5615896"/>
          <a:ext cx="8317730" cy="1492250"/>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3797232304"/>
                    </a:ext>
                  </a:extLst>
                </a:gridCol>
              </a:tblGrid>
              <a:tr h="830359">
                <a:tc>
                  <a:txBody>
                    <a:bodyPr/>
                    <a:lstStyle/>
                    <a:p>
                      <a:pPr algn="ctr">
                        <a:lnSpc>
                          <a:spcPct val="107000"/>
                        </a:lnSpc>
                        <a:spcAft>
                          <a:spcPts val="0"/>
                        </a:spcAft>
                      </a:pPr>
                      <a:r>
                        <a:rPr lang="es-MX" sz="1400" dirty="0">
                          <a:effectLst/>
                          <a:latin typeface="Berlin Sans FB" panose="020E0602020502020306" pitchFamily="34" charset="0"/>
                        </a:rPr>
                        <a:t>Describe el proceso del alumno</a:t>
                      </a:r>
                    </a:p>
                    <a:p>
                      <a:pPr marL="0" marR="0" lvl="0" indent="0" algn="just" defTabSz="1007943" rtl="0" eaLnBrk="1" fontAlgn="auto" latinLnBrk="0" hangingPunct="1">
                        <a:lnSpc>
                          <a:spcPct val="107000"/>
                        </a:lnSpc>
                        <a:spcBef>
                          <a:spcPts val="0"/>
                        </a:spcBef>
                        <a:spcAft>
                          <a:spcPts val="0"/>
                        </a:spcAft>
                        <a:buClrTx/>
                        <a:buSzTx/>
                        <a:buFontTx/>
                        <a:buNone/>
                        <a:tabLst/>
                        <a:defRPr/>
                      </a:pPr>
                      <a:r>
                        <a:rPr lang="es-MX" sz="1400" dirty="0">
                          <a:effectLst/>
                          <a:latin typeface="Berlin Sans FB" panose="020E0602020502020306" pitchFamily="34" charset="0"/>
                        </a:rPr>
                        <a:t>Escucha un situación problema y comenta una solución en torno a las unidades de medida. Comenta que podemos utilizar listones para medir, identifica el numero de listones que se utilizaron para medir y elige un zapato tomando como referencia la medida que se tomó con el listón. </a:t>
                      </a:r>
                    </a:p>
                    <a:p>
                      <a:pPr algn="just">
                        <a:lnSpc>
                          <a:spcPct val="107000"/>
                        </a:lnSpc>
                        <a:spcAft>
                          <a:spcPts val="0"/>
                        </a:spcAft>
                      </a:pPr>
                      <a:r>
                        <a:rPr lang="es-MX" sz="1300" dirty="0">
                          <a:effectLst/>
                          <a:latin typeface="Berlin Sans FB" panose="020E0602020502020306" pitchFamily="34" charset="0"/>
                        </a:rPr>
                        <a:t> </a:t>
                      </a:r>
                    </a:p>
                    <a:p>
                      <a:pPr algn="just">
                        <a:lnSpc>
                          <a:spcPct val="107000"/>
                        </a:lnSpc>
                        <a:spcAft>
                          <a:spcPts val="0"/>
                        </a:spcAft>
                      </a:pPr>
                      <a:r>
                        <a:rPr lang="es-MX" sz="1200" dirty="0">
                          <a:effectLst/>
                        </a:rPr>
                        <a:t> </a:t>
                      </a:r>
                      <a:endParaRPr lang="es-MX" sz="1100" dirty="0">
                        <a:effectLst/>
                      </a:endParaRPr>
                    </a:p>
                    <a:p>
                      <a:pPr algn="just">
                        <a:lnSpc>
                          <a:spcPct val="107000"/>
                        </a:lnSpc>
                        <a:spcAft>
                          <a:spcPts val="0"/>
                        </a:spcAft>
                      </a:pPr>
                      <a:endParaRPr lang="es-MX" sz="1100" dirty="0">
                        <a:effectLst/>
                      </a:endParaRPr>
                    </a:p>
                  </a:txBody>
                  <a:tcPr marL="68580" marR="68580" marT="0" marB="0"/>
                </a:tc>
                <a:extLst>
                  <a:ext uri="{0D108BD9-81ED-4DB2-BD59-A6C34878D82A}">
                    <a16:rowId xmlns:a16="http://schemas.microsoft.com/office/drawing/2014/main" val="2785235787"/>
                  </a:ext>
                </a:extLst>
              </a:tr>
            </a:tbl>
          </a:graphicData>
        </a:graphic>
      </p:graphicFrame>
      <p:sp>
        <p:nvSpPr>
          <p:cNvPr id="5" name="Rectangle 1">
            <a:extLst>
              <a:ext uri="{FF2B5EF4-FFF2-40B4-BE49-F238E27FC236}">
                <a16:creationId xmlns:a16="http://schemas.microsoft.com/office/drawing/2014/main" id="{78099FF1-A578-48E6-88D7-12A3606EADC1}"/>
              </a:ext>
            </a:extLst>
          </p:cNvPr>
          <p:cNvSpPr>
            <a:spLocks noChangeArrowheads="1"/>
          </p:cNvSpPr>
          <p:nvPr/>
        </p:nvSpPr>
        <p:spPr bwMode="auto">
          <a:xfrm>
            <a:off x="584962" y="646690"/>
            <a:ext cx="890849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EVALUACIÓN CONTINUA</a:t>
            </a:r>
            <a:endParaRPr kumimoji="0" lang="es-MX" altLang="es-MX" b="0" i="0" u="none" strike="noStrike" cap="none" normalizeH="0" baseline="0" dirty="0">
              <a:ln>
                <a:noFill/>
              </a:ln>
              <a:solidFill>
                <a:schemeClr val="tx1"/>
              </a:solidFill>
              <a:effectLst/>
              <a:latin typeface="Berlin Sans FB" panose="020E06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endParaRPr>
          </a:p>
          <a:p>
            <a:pPr defTabSz="914400"/>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Alumno: </a:t>
            </a:r>
            <a:r>
              <a:rPr lang="es-MX" sz="1400" dirty="0">
                <a:latin typeface="Berlin Sans FB" panose="020E0602020502020306" pitchFamily="34" charset="0"/>
              </a:rPr>
              <a:t>Macias Martínez Dylan Adolfo				</a:t>
            </a:r>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Fecha: jueves 21 de enero 2021</a:t>
            </a:r>
            <a:endParaRPr kumimoji="0" lang="es-MX" altLang="es-MX" sz="1400" b="0" i="0" u="none" strike="noStrike" cap="none" normalizeH="0" baseline="0" dirty="0">
              <a:ln>
                <a:noFill/>
              </a:ln>
              <a:solidFill>
                <a:schemeClr val="tx1"/>
              </a:solidFill>
              <a:effectLst/>
              <a:latin typeface="Berlin Sans FB" panose="020E0602020502020306" pitchFamily="34" charset="0"/>
            </a:endParaRPr>
          </a:p>
        </p:txBody>
      </p:sp>
      <p:sp>
        <p:nvSpPr>
          <p:cNvPr id="7" name="Rectángulo 6">
            <a:extLst>
              <a:ext uri="{FF2B5EF4-FFF2-40B4-BE49-F238E27FC236}">
                <a16:creationId xmlns:a16="http://schemas.microsoft.com/office/drawing/2014/main" id="{2314D60A-02F8-4B7D-9036-EE892C005F2F}"/>
              </a:ext>
            </a:extLst>
          </p:cNvPr>
          <p:cNvSpPr/>
          <p:nvPr/>
        </p:nvSpPr>
        <p:spPr>
          <a:xfrm>
            <a:off x="521463" y="539906"/>
            <a:ext cx="9035491" cy="6687309"/>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latin typeface="Berlin Sans FB" panose="020E0602020502020306" pitchFamily="34" charset="0"/>
            </a:endParaRPr>
          </a:p>
        </p:txBody>
      </p:sp>
    </p:spTree>
    <p:extLst>
      <p:ext uri="{BB962C8B-B14F-4D97-AF65-F5344CB8AC3E}">
        <p14:creationId xmlns:p14="http://schemas.microsoft.com/office/powerpoint/2010/main" val="128078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FB75CEE-887F-4C9A-A46F-48C2EEF7AA67}"/>
              </a:ext>
            </a:extLst>
          </p:cNvPr>
          <p:cNvPicPr>
            <a:picLocks noChangeAspect="1"/>
          </p:cNvPicPr>
          <p:nvPr/>
        </p:nvPicPr>
        <p:blipFill>
          <a:blip r:embed="rId2"/>
          <a:stretch>
            <a:fillRect/>
          </a:stretch>
        </p:blipFill>
        <p:spPr>
          <a:xfrm rot="16200000">
            <a:off x="1262006" y="-1262006"/>
            <a:ext cx="7559678" cy="10083687"/>
          </a:xfrm>
          <a:prstGeom prst="rect">
            <a:avLst/>
          </a:prstGeom>
        </p:spPr>
      </p:pic>
      <p:graphicFrame>
        <p:nvGraphicFramePr>
          <p:cNvPr id="2" name="Tabla 1">
            <a:extLst>
              <a:ext uri="{FF2B5EF4-FFF2-40B4-BE49-F238E27FC236}">
                <a16:creationId xmlns:a16="http://schemas.microsoft.com/office/drawing/2014/main" id="{1FE78AAB-425B-4185-A1F0-47BEAA43428F}"/>
              </a:ext>
            </a:extLst>
          </p:cNvPr>
          <p:cNvGraphicFramePr>
            <a:graphicFrameLocks noGrp="1"/>
          </p:cNvGraphicFramePr>
          <p:nvPr/>
        </p:nvGraphicFramePr>
        <p:xfrm>
          <a:off x="800868" y="1874648"/>
          <a:ext cx="8317731" cy="800219"/>
        </p:xfrm>
        <a:graphic>
          <a:graphicData uri="http://schemas.openxmlformats.org/drawingml/2006/table">
            <a:tbl>
              <a:tblPr firstRow="1" firstCol="1" bandRow="1">
                <a:tableStyleId>{5940675A-B579-460E-94D1-54222C63F5DA}</a:tableStyleId>
              </a:tblPr>
              <a:tblGrid>
                <a:gridCol w="3886690">
                  <a:extLst>
                    <a:ext uri="{9D8B030D-6E8A-4147-A177-3AD203B41FA5}">
                      <a16:colId xmlns:a16="http://schemas.microsoft.com/office/drawing/2014/main" val="4127072051"/>
                    </a:ext>
                  </a:extLst>
                </a:gridCol>
                <a:gridCol w="4431041">
                  <a:extLst>
                    <a:ext uri="{9D8B030D-6E8A-4147-A177-3AD203B41FA5}">
                      <a16:colId xmlns:a16="http://schemas.microsoft.com/office/drawing/2014/main" val="3464665095"/>
                    </a:ext>
                  </a:extLst>
                </a:gridCol>
              </a:tblGrid>
              <a:tr h="318881">
                <a:tc gridSpan="2">
                  <a:txBody>
                    <a:bodyPr/>
                    <a:lstStyle/>
                    <a:p>
                      <a:pPr algn="ctr"/>
                      <a:r>
                        <a:rPr lang="es-MX" sz="1200" b="0" dirty="0">
                          <a:effectLst/>
                          <a:latin typeface="Berlin Sans FB" panose="020E0602020502020306" pitchFamily="34" charset="0"/>
                        </a:rPr>
                        <a:t>Campo formativo:  </a:t>
                      </a:r>
                      <a:r>
                        <a:rPr lang="es-MX" sz="1200" b="0" dirty="0">
                          <a:latin typeface="Berlin Sans FB" panose="020E0602020502020306" pitchFamily="34" charset="0"/>
                        </a:rPr>
                        <a:t>Pensamiento Matemático</a:t>
                      </a:r>
                    </a:p>
                  </a:txBody>
                  <a:tcPr marL="68580" marR="68580" marT="0" marB="0"/>
                </a:tc>
                <a:tc hMerge="1">
                  <a:txBody>
                    <a:bodyPr/>
                    <a:lstStyle/>
                    <a:p>
                      <a:endParaRPr lang="es-MX"/>
                    </a:p>
                  </a:txBody>
                  <a:tcPr/>
                </a:tc>
                <a:extLst>
                  <a:ext uri="{0D108BD9-81ED-4DB2-BD59-A6C34878D82A}">
                    <a16:rowId xmlns:a16="http://schemas.microsoft.com/office/drawing/2014/main" val="4156151058"/>
                  </a:ext>
                </a:extLst>
              </a:tr>
              <a:tr h="267705">
                <a:tc>
                  <a:txBody>
                    <a:bodyPr/>
                    <a:lstStyle/>
                    <a:p>
                      <a:pPr algn="ctr">
                        <a:lnSpc>
                          <a:spcPct val="107000"/>
                        </a:lnSpc>
                        <a:spcAft>
                          <a:spcPts val="0"/>
                        </a:spcAft>
                      </a:pPr>
                      <a:r>
                        <a:rPr lang="es-MX" sz="1200" b="0" dirty="0">
                          <a:effectLst/>
                          <a:latin typeface="Berlin Sans FB" panose="020E0602020502020306" pitchFamily="34" charset="0"/>
                        </a:rPr>
                        <a:t>Organizador curricular 1: Forma, espacio y medida</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s-MX" sz="1200" b="0" dirty="0">
                          <a:effectLst/>
                          <a:latin typeface="Berlin Sans FB" panose="020E0602020502020306" pitchFamily="34" charset="0"/>
                        </a:rPr>
                        <a:t>Organizador curricular 2: </a:t>
                      </a:r>
                      <a:r>
                        <a:rPr lang="es-MX" sz="1200" b="0" i="0" u="none" strike="noStrike" kern="1200" baseline="0" dirty="0">
                          <a:solidFill>
                            <a:schemeClr val="tx1"/>
                          </a:solidFill>
                          <a:latin typeface="Berlin Sans FB" panose="020E0602020502020306" pitchFamily="34" charset="0"/>
                          <a:ea typeface="+mn-ea"/>
                          <a:cs typeface="+mn-cs"/>
                        </a:rPr>
                        <a:t>Magnitudes y medidas</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2859306"/>
                  </a:ext>
                </a:extLst>
              </a:tr>
              <a:tr h="213633">
                <a:tc gridSpan="2">
                  <a:txBody>
                    <a:bodyPr/>
                    <a:lstStyle/>
                    <a:p>
                      <a:pPr algn="ctr"/>
                      <a:r>
                        <a:rPr lang="es-MX" sz="1200" b="0" dirty="0">
                          <a:effectLst/>
                          <a:latin typeface="Berlin Sans FB" panose="020E0602020502020306" pitchFamily="34" charset="0"/>
                        </a:rPr>
                        <a:t>Aprendizaje esperado: </a:t>
                      </a:r>
                      <a:r>
                        <a:rPr lang="es-MX" sz="1200" b="0" dirty="0">
                          <a:latin typeface="Berlin Sans FB" panose="020E0602020502020306" pitchFamily="34" charset="0"/>
                        </a:rPr>
                        <a:t>Mide objetos o distancias mediante el uso de unidades no convencionales.</a:t>
                      </a:r>
                    </a:p>
                  </a:txBody>
                  <a:tcPr marL="68580" marR="68580" marT="0" marB="0"/>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3" name="Tabla 2">
            <a:extLst>
              <a:ext uri="{FF2B5EF4-FFF2-40B4-BE49-F238E27FC236}">
                <a16:creationId xmlns:a16="http://schemas.microsoft.com/office/drawing/2014/main" id="{9DCD91ED-7DD4-4726-91D5-0950B175CBB5}"/>
              </a:ext>
            </a:extLst>
          </p:cNvPr>
          <p:cNvGraphicFramePr>
            <a:graphicFrameLocks noGrp="1"/>
          </p:cNvGraphicFramePr>
          <p:nvPr>
            <p:extLst>
              <p:ext uri="{D42A27DB-BD31-4B8C-83A1-F6EECF244321}">
                <p14:modId xmlns:p14="http://schemas.microsoft.com/office/powerpoint/2010/main" val="594953133"/>
              </p:ext>
            </p:extLst>
          </p:nvPr>
        </p:nvGraphicFramePr>
        <p:xfrm>
          <a:off x="800868" y="3097255"/>
          <a:ext cx="8317730" cy="2198307"/>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855956509"/>
                    </a:ext>
                  </a:extLst>
                </a:gridCol>
              </a:tblGrid>
              <a:tr h="364363">
                <a:tc>
                  <a:txBody>
                    <a:bodyPr/>
                    <a:lstStyle/>
                    <a:p>
                      <a:pPr algn="ctr">
                        <a:lnSpc>
                          <a:spcPct val="107000"/>
                        </a:lnSpc>
                        <a:spcAft>
                          <a:spcPts val="0"/>
                        </a:spcAft>
                      </a:pPr>
                      <a:r>
                        <a:rPr lang="es-MX" sz="1200" dirty="0">
                          <a:effectLst/>
                          <a:latin typeface="Berlin Sans FB" panose="020E0602020502020306" pitchFamily="34" charset="0"/>
                        </a:rPr>
                        <a:t>Indicadores: (se redactan en base al aprendizaje esperado)</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7622371"/>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Identifica que es una unidad de medida</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356826"/>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Comenta ejemplos de unidades de medida</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2861088"/>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Reconoce la importancia de utilizar unidades de medida.  </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9356242"/>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Mide objetos mediante el uso de unidades no convencionales</a:t>
                      </a:r>
                    </a:p>
                  </a:txBody>
                  <a:tcPr marL="68580" marR="68580" marT="0" marB="0"/>
                </a:tc>
                <a:extLst>
                  <a:ext uri="{0D108BD9-81ED-4DB2-BD59-A6C34878D82A}">
                    <a16:rowId xmlns:a16="http://schemas.microsoft.com/office/drawing/2014/main" val="1118137000"/>
                  </a:ext>
                </a:extLst>
              </a:tr>
              <a:tr h="364363">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 cantidad de unidades que se utilizaron para medir </a:t>
                      </a:r>
                    </a:p>
                    <a:p>
                      <a:pPr marL="342900" lvl="0" indent="-342900" algn="just">
                        <a:lnSpc>
                          <a:spcPct val="107000"/>
                        </a:lnSpc>
                        <a:spcAft>
                          <a:spcPts val="0"/>
                        </a:spcAft>
                        <a:buFont typeface="Symbol" panose="05050102010706020507" pitchFamily="18" charset="2"/>
                        <a:buChar char=""/>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9568853"/>
                  </a:ext>
                </a:extLst>
              </a:tr>
            </a:tbl>
          </a:graphicData>
        </a:graphic>
      </p:graphicFrame>
      <p:graphicFrame>
        <p:nvGraphicFramePr>
          <p:cNvPr id="4" name="Tabla 3">
            <a:extLst>
              <a:ext uri="{FF2B5EF4-FFF2-40B4-BE49-F238E27FC236}">
                <a16:creationId xmlns:a16="http://schemas.microsoft.com/office/drawing/2014/main" id="{C542BA43-02C0-44B9-81D1-B20B278C584D}"/>
              </a:ext>
            </a:extLst>
          </p:cNvPr>
          <p:cNvGraphicFramePr>
            <a:graphicFrameLocks noGrp="1"/>
          </p:cNvGraphicFramePr>
          <p:nvPr>
            <p:extLst>
              <p:ext uri="{D42A27DB-BD31-4B8C-83A1-F6EECF244321}">
                <p14:modId xmlns:p14="http://schemas.microsoft.com/office/powerpoint/2010/main" val="1076064971"/>
              </p:ext>
            </p:extLst>
          </p:nvPr>
        </p:nvGraphicFramePr>
        <p:xfrm>
          <a:off x="800868" y="5615896"/>
          <a:ext cx="8317730" cy="1231329"/>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3797232304"/>
                    </a:ext>
                  </a:extLst>
                </a:gridCol>
              </a:tblGrid>
              <a:tr h="830359">
                <a:tc>
                  <a:txBody>
                    <a:bodyPr/>
                    <a:lstStyle/>
                    <a:p>
                      <a:pPr algn="ctr">
                        <a:lnSpc>
                          <a:spcPct val="107000"/>
                        </a:lnSpc>
                        <a:spcAft>
                          <a:spcPts val="0"/>
                        </a:spcAft>
                      </a:pPr>
                      <a:r>
                        <a:rPr lang="es-MX" sz="1400" dirty="0">
                          <a:effectLst/>
                          <a:latin typeface="Berlin Sans FB" panose="020E0602020502020306" pitchFamily="34" charset="0"/>
                        </a:rPr>
                        <a:t>Describe el proceso del alumno</a:t>
                      </a:r>
                    </a:p>
                    <a:p>
                      <a:pPr algn="just">
                        <a:lnSpc>
                          <a:spcPct val="107000"/>
                        </a:lnSpc>
                        <a:spcAft>
                          <a:spcPts val="0"/>
                        </a:spcAft>
                      </a:pPr>
                      <a:r>
                        <a:rPr lang="es-MX" sz="1300" dirty="0">
                          <a:effectLst/>
                          <a:latin typeface="Berlin Sans FB" panose="020E0602020502020306" pitchFamily="34" charset="0"/>
                        </a:rPr>
                        <a:t> </a:t>
                      </a:r>
                    </a:p>
                    <a:p>
                      <a:pPr algn="just">
                        <a:lnSpc>
                          <a:spcPct val="107000"/>
                        </a:lnSpc>
                        <a:spcAft>
                          <a:spcPts val="0"/>
                        </a:spcAft>
                      </a:pPr>
                      <a:r>
                        <a:rPr lang="es-MX" sz="1300" dirty="0">
                          <a:effectLst/>
                          <a:latin typeface="Berlin Sans FB" panose="020E0602020502020306" pitchFamily="34" charset="0"/>
                        </a:rPr>
                        <a:t>Comenta que para medir podemos utilizar un listón, observa y cuenta los listones que se necesitaron para medir el pie busca e identifica el zapato que le queda al personaje según la medida.</a:t>
                      </a:r>
                    </a:p>
                    <a:p>
                      <a:pPr algn="just">
                        <a:lnSpc>
                          <a:spcPct val="107000"/>
                        </a:lnSpc>
                        <a:spcAft>
                          <a:spcPts val="0"/>
                        </a:spcAft>
                      </a:pPr>
                      <a:r>
                        <a:rPr lang="es-MX" sz="1200" dirty="0">
                          <a:effectLst/>
                        </a:rPr>
                        <a:t> </a:t>
                      </a:r>
                      <a:endParaRPr lang="es-MX" sz="1100" dirty="0">
                        <a:effectLst/>
                      </a:endParaRPr>
                    </a:p>
                    <a:p>
                      <a:pPr algn="just">
                        <a:lnSpc>
                          <a:spcPct val="107000"/>
                        </a:lnSpc>
                        <a:spcAft>
                          <a:spcPts val="0"/>
                        </a:spcAft>
                      </a:pPr>
                      <a:endParaRPr lang="es-MX" sz="1100" dirty="0">
                        <a:effectLst/>
                      </a:endParaRPr>
                    </a:p>
                  </a:txBody>
                  <a:tcPr marL="68580" marR="68580" marT="0" marB="0"/>
                </a:tc>
                <a:extLst>
                  <a:ext uri="{0D108BD9-81ED-4DB2-BD59-A6C34878D82A}">
                    <a16:rowId xmlns:a16="http://schemas.microsoft.com/office/drawing/2014/main" val="2785235787"/>
                  </a:ext>
                </a:extLst>
              </a:tr>
            </a:tbl>
          </a:graphicData>
        </a:graphic>
      </p:graphicFrame>
      <p:sp>
        <p:nvSpPr>
          <p:cNvPr id="5" name="Rectangle 1">
            <a:extLst>
              <a:ext uri="{FF2B5EF4-FFF2-40B4-BE49-F238E27FC236}">
                <a16:creationId xmlns:a16="http://schemas.microsoft.com/office/drawing/2014/main" id="{78099FF1-A578-48E6-88D7-12A3606EADC1}"/>
              </a:ext>
            </a:extLst>
          </p:cNvPr>
          <p:cNvSpPr>
            <a:spLocks noChangeArrowheads="1"/>
          </p:cNvSpPr>
          <p:nvPr/>
        </p:nvSpPr>
        <p:spPr bwMode="auto">
          <a:xfrm>
            <a:off x="584962" y="646690"/>
            <a:ext cx="890849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EVALUACIÓN CONTINUA</a:t>
            </a:r>
            <a:endParaRPr kumimoji="0" lang="es-MX" altLang="es-MX" b="0" i="0" u="none" strike="noStrike" cap="none" normalizeH="0" baseline="0" dirty="0">
              <a:ln>
                <a:noFill/>
              </a:ln>
              <a:solidFill>
                <a:schemeClr val="tx1"/>
              </a:solidFill>
              <a:effectLst/>
              <a:latin typeface="Berlin Sans FB" panose="020E06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endParaRPr>
          </a:p>
          <a:p>
            <a:pPr defTabSz="914400"/>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Alumno: </a:t>
            </a:r>
            <a:r>
              <a:rPr lang="es-MX" sz="1400" dirty="0">
                <a:latin typeface="Berlin Sans FB" panose="020E0602020502020306" pitchFamily="34" charset="0"/>
              </a:rPr>
              <a:t>Ramírez Carrizales Iker Daniel 				</a:t>
            </a:r>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Fecha: jueves 21 de enero 2021</a:t>
            </a:r>
            <a:endParaRPr kumimoji="0" lang="es-MX" altLang="es-MX" sz="1400" b="0" i="0" u="none" strike="noStrike" cap="none" normalizeH="0" baseline="0" dirty="0">
              <a:ln>
                <a:noFill/>
              </a:ln>
              <a:solidFill>
                <a:schemeClr val="tx1"/>
              </a:solidFill>
              <a:effectLst/>
              <a:latin typeface="Berlin Sans FB" panose="020E0602020502020306" pitchFamily="34" charset="0"/>
            </a:endParaRPr>
          </a:p>
        </p:txBody>
      </p:sp>
      <p:sp>
        <p:nvSpPr>
          <p:cNvPr id="7" name="Rectángulo 6">
            <a:extLst>
              <a:ext uri="{FF2B5EF4-FFF2-40B4-BE49-F238E27FC236}">
                <a16:creationId xmlns:a16="http://schemas.microsoft.com/office/drawing/2014/main" id="{2314D60A-02F8-4B7D-9036-EE892C005F2F}"/>
              </a:ext>
            </a:extLst>
          </p:cNvPr>
          <p:cNvSpPr/>
          <p:nvPr/>
        </p:nvSpPr>
        <p:spPr>
          <a:xfrm>
            <a:off x="521463" y="539906"/>
            <a:ext cx="9035491" cy="6687309"/>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latin typeface="Berlin Sans FB" panose="020E0602020502020306" pitchFamily="34" charset="0"/>
            </a:endParaRPr>
          </a:p>
        </p:txBody>
      </p:sp>
    </p:spTree>
    <p:extLst>
      <p:ext uri="{BB962C8B-B14F-4D97-AF65-F5344CB8AC3E}">
        <p14:creationId xmlns:p14="http://schemas.microsoft.com/office/powerpoint/2010/main" val="126137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FB75CEE-887F-4C9A-A46F-48C2EEF7AA67}"/>
              </a:ext>
            </a:extLst>
          </p:cNvPr>
          <p:cNvPicPr>
            <a:picLocks noChangeAspect="1"/>
          </p:cNvPicPr>
          <p:nvPr/>
        </p:nvPicPr>
        <p:blipFill>
          <a:blip r:embed="rId2"/>
          <a:stretch>
            <a:fillRect/>
          </a:stretch>
        </p:blipFill>
        <p:spPr>
          <a:xfrm rot="16200000">
            <a:off x="1262006" y="-1262006"/>
            <a:ext cx="7559678" cy="10083687"/>
          </a:xfrm>
          <a:prstGeom prst="rect">
            <a:avLst/>
          </a:prstGeom>
        </p:spPr>
      </p:pic>
      <p:graphicFrame>
        <p:nvGraphicFramePr>
          <p:cNvPr id="2" name="Tabla 1">
            <a:extLst>
              <a:ext uri="{FF2B5EF4-FFF2-40B4-BE49-F238E27FC236}">
                <a16:creationId xmlns:a16="http://schemas.microsoft.com/office/drawing/2014/main" id="{1FE78AAB-425B-4185-A1F0-47BEAA43428F}"/>
              </a:ext>
            </a:extLst>
          </p:cNvPr>
          <p:cNvGraphicFramePr>
            <a:graphicFrameLocks noGrp="1"/>
          </p:cNvGraphicFramePr>
          <p:nvPr/>
        </p:nvGraphicFramePr>
        <p:xfrm>
          <a:off x="800868" y="1874648"/>
          <a:ext cx="8317731" cy="800219"/>
        </p:xfrm>
        <a:graphic>
          <a:graphicData uri="http://schemas.openxmlformats.org/drawingml/2006/table">
            <a:tbl>
              <a:tblPr firstRow="1" firstCol="1" bandRow="1">
                <a:tableStyleId>{5940675A-B579-460E-94D1-54222C63F5DA}</a:tableStyleId>
              </a:tblPr>
              <a:tblGrid>
                <a:gridCol w="3886690">
                  <a:extLst>
                    <a:ext uri="{9D8B030D-6E8A-4147-A177-3AD203B41FA5}">
                      <a16:colId xmlns:a16="http://schemas.microsoft.com/office/drawing/2014/main" val="4127072051"/>
                    </a:ext>
                  </a:extLst>
                </a:gridCol>
                <a:gridCol w="4431041">
                  <a:extLst>
                    <a:ext uri="{9D8B030D-6E8A-4147-A177-3AD203B41FA5}">
                      <a16:colId xmlns:a16="http://schemas.microsoft.com/office/drawing/2014/main" val="3464665095"/>
                    </a:ext>
                  </a:extLst>
                </a:gridCol>
              </a:tblGrid>
              <a:tr h="318881">
                <a:tc gridSpan="2">
                  <a:txBody>
                    <a:bodyPr/>
                    <a:lstStyle/>
                    <a:p>
                      <a:pPr algn="ctr"/>
                      <a:r>
                        <a:rPr lang="es-MX" sz="1200" b="0" dirty="0">
                          <a:effectLst/>
                          <a:latin typeface="Berlin Sans FB" panose="020E0602020502020306" pitchFamily="34" charset="0"/>
                        </a:rPr>
                        <a:t>Campo formativo:  </a:t>
                      </a:r>
                      <a:r>
                        <a:rPr lang="es-MX" sz="1200" b="0" dirty="0">
                          <a:latin typeface="Berlin Sans FB" panose="020E0602020502020306" pitchFamily="34" charset="0"/>
                        </a:rPr>
                        <a:t>Pensamiento Matemático</a:t>
                      </a:r>
                    </a:p>
                  </a:txBody>
                  <a:tcPr marL="68580" marR="68580" marT="0" marB="0"/>
                </a:tc>
                <a:tc hMerge="1">
                  <a:txBody>
                    <a:bodyPr/>
                    <a:lstStyle/>
                    <a:p>
                      <a:endParaRPr lang="es-MX"/>
                    </a:p>
                  </a:txBody>
                  <a:tcPr/>
                </a:tc>
                <a:extLst>
                  <a:ext uri="{0D108BD9-81ED-4DB2-BD59-A6C34878D82A}">
                    <a16:rowId xmlns:a16="http://schemas.microsoft.com/office/drawing/2014/main" val="4156151058"/>
                  </a:ext>
                </a:extLst>
              </a:tr>
              <a:tr h="267705">
                <a:tc>
                  <a:txBody>
                    <a:bodyPr/>
                    <a:lstStyle/>
                    <a:p>
                      <a:pPr algn="ctr">
                        <a:lnSpc>
                          <a:spcPct val="107000"/>
                        </a:lnSpc>
                        <a:spcAft>
                          <a:spcPts val="0"/>
                        </a:spcAft>
                      </a:pPr>
                      <a:r>
                        <a:rPr lang="es-MX" sz="1200" b="0" dirty="0">
                          <a:effectLst/>
                          <a:latin typeface="Berlin Sans FB" panose="020E0602020502020306" pitchFamily="34" charset="0"/>
                        </a:rPr>
                        <a:t>Organizador curricular 1: Forma, espacio y medida</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s-MX" sz="1200" b="0" dirty="0">
                          <a:effectLst/>
                          <a:latin typeface="Berlin Sans FB" panose="020E0602020502020306" pitchFamily="34" charset="0"/>
                        </a:rPr>
                        <a:t>Organizador curricular 2: </a:t>
                      </a:r>
                      <a:r>
                        <a:rPr lang="es-MX" sz="1200" b="0" i="0" u="none" strike="noStrike" kern="1200" baseline="0" dirty="0">
                          <a:solidFill>
                            <a:schemeClr val="tx1"/>
                          </a:solidFill>
                          <a:latin typeface="Berlin Sans FB" panose="020E0602020502020306" pitchFamily="34" charset="0"/>
                          <a:ea typeface="+mn-ea"/>
                          <a:cs typeface="+mn-cs"/>
                        </a:rPr>
                        <a:t>Magnitudes y medidas</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2859306"/>
                  </a:ext>
                </a:extLst>
              </a:tr>
              <a:tr h="213633">
                <a:tc gridSpan="2">
                  <a:txBody>
                    <a:bodyPr/>
                    <a:lstStyle/>
                    <a:p>
                      <a:pPr algn="ctr"/>
                      <a:r>
                        <a:rPr lang="es-MX" sz="1200" b="0" dirty="0">
                          <a:effectLst/>
                          <a:latin typeface="Berlin Sans FB" panose="020E0602020502020306" pitchFamily="34" charset="0"/>
                        </a:rPr>
                        <a:t>Aprendizaje esperado: </a:t>
                      </a:r>
                      <a:r>
                        <a:rPr lang="es-MX" sz="1200" b="0" dirty="0">
                          <a:latin typeface="Berlin Sans FB" panose="020E0602020502020306" pitchFamily="34" charset="0"/>
                        </a:rPr>
                        <a:t>Mide objetos o distancias mediante el uso de unidades no convencionales.</a:t>
                      </a:r>
                    </a:p>
                  </a:txBody>
                  <a:tcPr marL="68580" marR="68580" marT="0" marB="0"/>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3" name="Tabla 2">
            <a:extLst>
              <a:ext uri="{FF2B5EF4-FFF2-40B4-BE49-F238E27FC236}">
                <a16:creationId xmlns:a16="http://schemas.microsoft.com/office/drawing/2014/main" id="{9DCD91ED-7DD4-4726-91D5-0950B175CBB5}"/>
              </a:ext>
            </a:extLst>
          </p:cNvPr>
          <p:cNvGraphicFramePr>
            <a:graphicFrameLocks noGrp="1"/>
          </p:cNvGraphicFramePr>
          <p:nvPr/>
        </p:nvGraphicFramePr>
        <p:xfrm>
          <a:off x="800868" y="3097255"/>
          <a:ext cx="8317730" cy="2198307"/>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855956509"/>
                    </a:ext>
                  </a:extLst>
                </a:gridCol>
              </a:tblGrid>
              <a:tr h="364363">
                <a:tc>
                  <a:txBody>
                    <a:bodyPr/>
                    <a:lstStyle/>
                    <a:p>
                      <a:pPr algn="ctr">
                        <a:lnSpc>
                          <a:spcPct val="107000"/>
                        </a:lnSpc>
                        <a:spcAft>
                          <a:spcPts val="0"/>
                        </a:spcAft>
                      </a:pPr>
                      <a:r>
                        <a:rPr lang="es-MX" sz="1200" dirty="0">
                          <a:effectLst/>
                          <a:latin typeface="Berlin Sans FB" panose="020E0602020502020306" pitchFamily="34" charset="0"/>
                        </a:rPr>
                        <a:t>Indicadores: (se redactan en base al aprendizaje esperado)</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7622371"/>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Identifica que es una unidad de medida</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356826"/>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Comenta ejemplos de unidades de medida</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2861088"/>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Reconoce la importancia de utilizar unidades de medida.  Para medir y saber que zapato le queda</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9356242"/>
                  </a:ext>
                </a:extLst>
              </a:tr>
              <a:tr h="364363">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Mide objetos mediante el uso de unidades no convencionales</a:t>
                      </a:r>
                    </a:p>
                  </a:txBody>
                  <a:tcPr marL="68580" marR="68580" marT="0" marB="0"/>
                </a:tc>
                <a:extLst>
                  <a:ext uri="{0D108BD9-81ED-4DB2-BD59-A6C34878D82A}">
                    <a16:rowId xmlns:a16="http://schemas.microsoft.com/office/drawing/2014/main" val="1118137000"/>
                  </a:ext>
                </a:extLst>
              </a:tr>
              <a:tr h="364363">
                <a:tc>
                  <a:txBody>
                    <a:bodyPr/>
                    <a:lstStyle/>
                    <a:p>
                      <a:pPr marL="342900" marR="0" lvl="0" indent="-342900" algn="just" defTabSz="1007943"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 cantidad de unidades para medir </a:t>
                      </a:r>
                    </a:p>
                    <a:p>
                      <a:pPr marL="342900" lvl="0" indent="-342900" algn="just">
                        <a:lnSpc>
                          <a:spcPct val="107000"/>
                        </a:lnSpc>
                        <a:spcAft>
                          <a:spcPts val="0"/>
                        </a:spcAft>
                        <a:buFont typeface="Symbol" panose="05050102010706020507" pitchFamily="18" charset="2"/>
                        <a:buChar char=""/>
                      </a:pP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9568853"/>
                  </a:ext>
                </a:extLst>
              </a:tr>
            </a:tbl>
          </a:graphicData>
        </a:graphic>
      </p:graphicFrame>
      <p:graphicFrame>
        <p:nvGraphicFramePr>
          <p:cNvPr id="4" name="Tabla 3">
            <a:extLst>
              <a:ext uri="{FF2B5EF4-FFF2-40B4-BE49-F238E27FC236}">
                <a16:creationId xmlns:a16="http://schemas.microsoft.com/office/drawing/2014/main" id="{C542BA43-02C0-44B9-81D1-B20B278C584D}"/>
              </a:ext>
            </a:extLst>
          </p:cNvPr>
          <p:cNvGraphicFramePr>
            <a:graphicFrameLocks noGrp="1"/>
          </p:cNvGraphicFramePr>
          <p:nvPr>
            <p:extLst>
              <p:ext uri="{D42A27DB-BD31-4B8C-83A1-F6EECF244321}">
                <p14:modId xmlns:p14="http://schemas.microsoft.com/office/powerpoint/2010/main" val="3558480554"/>
              </p:ext>
            </p:extLst>
          </p:nvPr>
        </p:nvGraphicFramePr>
        <p:xfrm>
          <a:off x="800868" y="5615896"/>
          <a:ext cx="8317730" cy="1459611"/>
        </p:xfrm>
        <a:graphic>
          <a:graphicData uri="http://schemas.openxmlformats.org/drawingml/2006/table">
            <a:tbl>
              <a:tblPr firstRow="1" firstCol="1" bandRow="1">
                <a:tableStyleId>{5940675A-B579-460E-94D1-54222C63F5DA}</a:tableStyleId>
              </a:tblPr>
              <a:tblGrid>
                <a:gridCol w="8317730">
                  <a:extLst>
                    <a:ext uri="{9D8B030D-6E8A-4147-A177-3AD203B41FA5}">
                      <a16:colId xmlns:a16="http://schemas.microsoft.com/office/drawing/2014/main" val="3797232304"/>
                    </a:ext>
                  </a:extLst>
                </a:gridCol>
              </a:tblGrid>
              <a:tr h="830359">
                <a:tc>
                  <a:txBody>
                    <a:bodyPr/>
                    <a:lstStyle/>
                    <a:p>
                      <a:pPr algn="ctr">
                        <a:lnSpc>
                          <a:spcPct val="107000"/>
                        </a:lnSpc>
                        <a:spcAft>
                          <a:spcPts val="0"/>
                        </a:spcAft>
                      </a:pPr>
                      <a:r>
                        <a:rPr lang="es-MX" sz="1400" dirty="0">
                          <a:effectLst/>
                          <a:latin typeface="Berlin Sans FB" panose="020E0602020502020306" pitchFamily="34" charset="0"/>
                        </a:rPr>
                        <a:t>Describe el proceso del alumno</a:t>
                      </a:r>
                    </a:p>
                    <a:p>
                      <a:pPr algn="ctr">
                        <a:lnSpc>
                          <a:spcPct val="107000"/>
                        </a:lnSpc>
                        <a:spcAft>
                          <a:spcPts val="0"/>
                        </a:spcAft>
                      </a:pPr>
                      <a:endParaRPr lang="es-MX" sz="1400" dirty="0">
                        <a:effectLst/>
                        <a:latin typeface="Berlin Sans FB" panose="020E0602020502020306" pitchFamily="34" charset="0"/>
                      </a:endParaRPr>
                    </a:p>
                    <a:p>
                      <a:pPr algn="just">
                        <a:lnSpc>
                          <a:spcPct val="107000"/>
                        </a:lnSpc>
                        <a:spcAft>
                          <a:spcPts val="0"/>
                        </a:spcAft>
                      </a:pPr>
                      <a:r>
                        <a:rPr lang="es-MX" sz="1300" dirty="0">
                          <a:effectLst/>
                          <a:latin typeface="Berlin Sans FB" panose="020E0602020502020306" pitchFamily="34" charset="0"/>
                        </a:rPr>
                        <a:t> Cuando se conectó a la clase virtual ya habíamos concluido la actividad de pensamiento matemático, en las evidencias fotográficas enviadas al grupo de Whats App no se logra percibir el desarrollo del aprendizaje. </a:t>
                      </a:r>
                    </a:p>
                    <a:p>
                      <a:pPr algn="just">
                        <a:lnSpc>
                          <a:spcPct val="107000"/>
                        </a:lnSpc>
                        <a:spcAft>
                          <a:spcPts val="0"/>
                        </a:spcAft>
                      </a:pPr>
                      <a:r>
                        <a:rPr lang="es-MX" sz="1300" dirty="0">
                          <a:effectLst/>
                          <a:latin typeface="Berlin Sans FB" panose="020E0602020502020306" pitchFamily="34" charset="0"/>
                        </a:rPr>
                        <a:t> </a:t>
                      </a:r>
                    </a:p>
                    <a:p>
                      <a:pPr algn="just">
                        <a:lnSpc>
                          <a:spcPct val="107000"/>
                        </a:lnSpc>
                        <a:spcAft>
                          <a:spcPts val="0"/>
                        </a:spcAft>
                      </a:pPr>
                      <a:r>
                        <a:rPr lang="es-MX" sz="1200" dirty="0">
                          <a:effectLst/>
                        </a:rPr>
                        <a:t> </a:t>
                      </a:r>
                      <a:endParaRPr lang="es-MX" sz="1100" dirty="0">
                        <a:effectLst/>
                      </a:endParaRPr>
                    </a:p>
                    <a:p>
                      <a:pPr algn="just">
                        <a:lnSpc>
                          <a:spcPct val="107000"/>
                        </a:lnSpc>
                        <a:spcAft>
                          <a:spcPts val="0"/>
                        </a:spcAft>
                      </a:pPr>
                      <a:endParaRPr lang="es-MX" sz="1100" dirty="0">
                        <a:effectLst/>
                      </a:endParaRPr>
                    </a:p>
                  </a:txBody>
                  <a:tcPr marL="68580" marR="68580" marT="0" marB="0"/>
                </a:tc>
                <a:extLst>
                  <a:ext uri="{0D108BD9-81ED-4DB2-BD59-A6C34878D82A}">
                    <a16:rowId xmlns:a16="http://schemas.microsoft.com/office/drawing/2014/main" val="2785235787"/>
                  </a:ext>
                </a:extLst>
              </a:tr>
            </a:tbl>
          </a:graphicData>
        </a:graphic>
      </p:graphicFrame>
      <p:sp>
        <p:nvSpPr>
          <p:cNvPr id="5" name="Rectangle 1">
            <a:extLst>
              <a:ext uri="{FF2B5EF4-FFF2-40B4-BE49-F238E27FC236}">
                <a16:creationId xmlns:a16="http://schemas.microsoft.com/office/drawing/2014/main" id="{78099FF1-A578-48E6-88D7-12A3606EADC1}"/>
              </a:ext>
            </a:extLst>
          </p:cNvPr>
          <p:cNvSpPr>
            <a:spLocks noChangeArrowheads="1"/>
          </p:cNvSpPr>
          <p:nvPr/>
        </p:nvSpPr>
        <p:spPr bwMode="auto">
          <a:xfrm>
            <a:off x="584962" y="646690"/>
            <a:ext cx="890849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EVALUACIÓN CONTINUA</a:t>
            </a:r>
            <a:endParaRPr kumimoji="0" lang="es-MX" altLang="es-MX" b="0" i="0" u="none" strike="noStrike" cap="none" normalizeH="0" baseline="0" dirty="0">
              <a:ln>
                <a:noFill/>
              </a:ln>
              <a:solidFill>
                <a:schemeClr val="tx1"/>
              </a:solidFill>
              <a:effectLst/>
              <a:latin typeface="Berlin Sans FB" panose="020E06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endParaRPr>
          </a:p>
          <a:p>
            <a:pPr defTabSz="914400"/>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Alumno: </a:t>
            </a:r>
            <a:r>
              <a:rPr lang="es-MX" sz="1400" dirty="0">
                <a:latin typeface="Berlin Sans FB" panose="020E0602020502020306" pitchFamily="34" charset="0"/>
              </a:rPr>
              <a:t>Solís Valdés Brillith 				</a:t>
            </a:r>
            <a:r>
              <a:rPr kumimoji="0" lang="es-MX" altLang="es-MX" sz="14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Fecha: jueves 21 de enero 2021</a:t>
            </a:r>
            <a:endParaRPr kumimoji="0" lang="es-MX" altLang="es-MX" sz="1400" b="0" i="0" u="none" strike="noStrike" cap="none" normalizeH="0" baseline="0" dirty="0">
              <a:ln>
                <a:noFill/>
              </a:ln>
              <a:solidFill>
                <a:schemeClr val="tx1"/>
              </a:solidFill>
              <a:effectLst/>
              <a:latin typeface="Berlin Sans FB" panose="020E0602020502020306" pitchFamily="34" charset="0"/>
            </a:endParaRPr>
          </a:p>
        </p:txBody>
      </p:sp>
      <p:sp>
        <p:nvSpPr>
          <p:cNvPr id="7" name="Rectángulo 6">
            <a:extLst>
              <a:ext uri="{FF2B5EF4-FFF2-40B4-BE49-F238E27FC236}">
                <a16:creationId xmlns:a16="http://schemas.microsoft.com/office/drawing/2014/main" id="{2314D60A-02F8-4B7D-9036-EE892C005F2F}"/>
              </a:ext>
            </a:extLst>
          </p:cNvPr>
          <p:cNvSpPr/>
          <p:nvPr/>
        </p:nvSpPr>
        <p:spPr>
          <a:xfrm>
            <a:off x="521463" y="539906"/>
            <a:ext cx="9035491" cy="6687309"/>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latin typeface="Berlin Sans FB" panose="020E0602020502020306" pitchFamily="34" charset="0"/>
            </a:endParaRPr>
          </a:p>
        </p:txBody>
      </p:sp>
    </p:spTree>
    <p:extLst>
      <p:ext uri="{BB962C8B-B14F-4D97-AF65-F5344CB8AC3E}">
        <p14:creationId xmlns:p14="http://schemas.microsoft.com/office/powerpoint/2010/main" val="148586792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463</TotalTime>
  <Words>2785</Words>
  <Application>Microsoft Office PowerPoint</Application>
  <PresentationFormat>Personalizado</PresentationFormat>
  <Paragraphs>614</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Berlin Sans FB</vt:lpstr>
      <vt:lpstr>Calibri</vt:lpstr>
      <vt:lpstr>Calibri Light</vt:lpstr>
      <vt:lpstr>Showcard Gothic</vt:lpstr>
      <vt:lpstr>Symbol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BELEN ZAPATA CASTILLO</dc:creator>
  <cp:lastModifiedBy>BELEN ZAPATA CASTILLO</cp:lastModifiedBy>
  <cp:revision>42</cp:revision>
  <dcterms:created xsi:type="dcterms:W3CDTF">2021-01-24T23:53:26Z</dcterms:created>
  <dcterms:modified xsi:type="dcterms:W3CDTF">2021-01-25T07:36:39Z</dcterms:modified>
</cp:coreProperties>
</file>