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6858000" cy="9144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E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822" autoAdjust="0"/>
  </p:normalViewPr>
  <p:slideViewPr>
    <p:cSldViewPr>
      <p:cViewPr>
        <p:scale>
          <a:sx n="160" d="100"/>
          <a:sy n="160" d="100"/>
        </p:scale>
        <p:origin x="66" y="293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3B42-FD67-42D2-9DD2-B546757714A2}" type="datetimeFigureOut">
              <a:rPr lang="es-MX" smtClean="0"/>
              <a:t>22/01/2021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5EA1-BDA4-4FDA-BC7E-199A4A9B25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6877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3B42-FD67-42D2-9DD2-B546757714A2}" type="datetimeFigureOut">
              <a:rPr lang="es-MX" smtClean="0"/>
              <a:t>22/01/2021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5EA1-BDA4-4FDA-BC7E-199A4A9B25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6269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3B42-FD67-42D2-9DD2-B546757714A2}" type="datetimeFigureOut">
              <a:rPr lang="es-MX" smtClean="0"/>
              <a:t>22/01/2021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5EA1-BDA4-4FDA-BC7E-199A4A9B25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9219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3B42-FD67-42D2-9DD2-B546757714A2}" type="datetimeFigureOut">
              <a:rPr lang="es-MX" smtClean="0"/>
              <a:t>22/01/2021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5EA1-BDA4-4FDA-BC7E-199A4A9B25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4026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3B42-FD67-42D2-9DD2-B546757714A2}" type="datetimeFigureOut">
              <a:rPr lang="es-MX" smtClean="0"/>
              <a:t>22/01/2021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5EA1-BDA4-4FDA-BC7E-199A4A9B25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0463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3B42-FD67-42D2-9DD2-B546757714A2}" type="datetimeFigureOut">
              <a:rPr lang="es-MX" smtClean="0"/>
              <a:t>22/01/2021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5EA1-BDA4-4FDA-BC7E-199A4A9B25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6226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3B42-FD67-42D2-9DD2-B546757714A2}" type="datetimeFigureOut">
              <a:rPr lang="es-MX" smtClean="0"/>
              <a:t>22/01/2021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5EA1-BDA4-4FDA-BC7E-199A4A9B25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5377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3B42-FD67-42D2-9DD2-B546757714A2}" type="datetimeFigureOut">
              <a:rPr lang="es-MX" smtClean="0"/>
              <a:t>22/01/2021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5EA1-BDA4-4FDA-BC7E-199A4A9B25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77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3B42-FD67-42D2-9DD2-B546757714A2}" type="datetimeFigureOut">
              <a:rPr lang="es-MX" smtClean="0"/>
              <a:t>22/01/2021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5EA1-BDA4-4FDA-BC7E-199A4A9B25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0583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3B42-FD67-42D2-9DD2-B546757714A2}" type="datetimeFigureOut">
              <a:rPr lang="es-MX" smtClean="0"/>
              <a:t>22/01/2021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5EA1-BDA4-4FDA-BC7E-199A4A9B25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2986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3B42-FD67-42D2-9DD2-B546757714A2}" type="datetimeFigureOut">
              <a:rPr lang="es-MX" smtClean="0"/>
              <a:t>22/01/2021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5EA1-BDA4-4FDA-BC7E-199A4A9B25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4536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C3B42-FD67-42D2-9DD2-B546757714A2}" type="datetimeFigureOut">
              <a:rPr lang="es-MX" smtClean="0"/>
              <a:t>22/01/2021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25EA1-BDA4-4FDA-BC7E-199A4A9B25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271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18" Type="http://schemas.microsoft.com/office/2007/relationships/hdphoto" Target="../media/hdphoto5.wdp"/><Relationship Id="rId26" Type="http://schemas.microsoft.com/office/2007/relationships/hdphoto" Target="../media/hdphoto9.wdp"/><Relationship Id="rId3" Type="http://schemas.openxmlformats.org/officeDocument/2006/relationships/image" Target="../media/image2.png"/><Relationship Id="rId21" Type="http://schemas.openxmlformats.org/officeDocument/2006/relationships/image" Target="../media/image14.png"/><Relationship Id="rId34" Type="http://schemas.microsoft.com/office/2007/relationships/hdphoto" Target="../media/hdphoto13.wdp"/><Relationship Id="rId7" Type="http://schemas.microsoft.com/office/2007/relationships/hdphoto" Target="../media/hdphoto2.wdp"/><Relationship Id="rId12" Type="http://schemas.microsoft.com/office/2007/relationships/hdphoto" Target="../media/hdphoto3.wdp"/><Relationship Id="rId17" Type="http://schemas.openxmlformats.org/officeDocument/2006/relationships/image" Target="../media/image12.png"/><Relationship Id="rId25" Type="http://schemas.openxmlformats.org/officeDocument/2006/relationships/image" Target="../media/image16.png"/><Relationship Id="rId33" Type="http://schemas.openxmlformats.org/officeDocument/2006/relationships/image" Target="../media/image20.png"/><Relationship Id="rId2" Type="http://schemas.openxmlformats.org/officeDocument/2006/relationships/image" Target="../media/image1.jpeg"/><Relationship Id="rId16" Type="http://schemas.openxmlformats.org/officeDocument/2006/relationships/image" Target="../media/image11.png"/><Relationship Id="rId20" Type="http://schemas.microsoft.com/office/2007/relationships/hdphoto" Target="../media/hdphoto6.wdp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microsoft.com/office/2007/relationships/hdphoto" Target="../media/hdphoto8.wdp"/><Relationship Id="rId32" Type="http://schemas.microsoft.com/office/2007/relationships/hdphoto" Target="../media/hdphoto12.wdp"/><Relationship Id="rId37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23" Type="http://schemas.openxmlformats.org/officeDocument/2006/relationships/image" Target="../media/image15.png"/><Relationship Id="rId28" Type="http://schemas.microsoft.com/office/2007/relationships/hdphoto" Target="../media/hdphoto10.wdp"/><Relationship Id="rId36" Type="http://schemas.microsoft.com/office/2007/relationships/hdphoto" Target="../media/hdphoto14.wdp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31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4.wdp"/><Relationship Id="rId22" Type="http://schemas.microsoft.com/office/2007/relationships/hdphoto" Target="../media/hdphoto7.wdp"/><Relationship Id="rId27" Type="http://schemas.openxmlformats.org/officeDocument/2006/relationships/image" Target="../media/image17.png"/><Relationship Id="rId30" Type="http://schemas.microsoft.com/office/2007/relationships/hdphoto" Target="../media/hdphoto11.wdp"/><Relationship Id="rId35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2.wdp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33 Rectángulo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E2C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2073" name="Picture 25" descr="https://i.pinimg.com/564x/70/a1/28/70a12860d0b80a72747ec9fe8b0701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86" y="315348"/>
            <a:ext cx="6274998" cy="858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63 Rectángulo redondeado"/>
          <p:cNvSpPr/>
          <p:nvPr/>
        </p:nvSpPr>
        <p:spPr>
          <a:xfrm>
            <a:off x="924666" y="1648349"/>
            <a:ext cx="5143839" cy="2608308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2052" name="Picture 4" descr="https://i.pinimg.com/564x/aa/6c/53/aa6c5327863f9f634ef4e3579e2f4dd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593" b="36301" l="7800" r="26975">
                        <a14:foregroundMark x1="15780" y1="25095" x2="19681" y2="35741"/>
                        <a14:foregroundMark x1="13121" y1="27630" x2="16844" y2="346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3" t="20881" r="70628" b="58890"/>
          <a:stretch/>
        </p:blipFill>
        <p:spPr bwMode="auto">
          <a:xfrm>
            <a:off x="1256769" y="2072378"/>
            <a:ext cx="569116" cy="6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.pinimg.com/564x/aa/6c/53/aa6c5327863f9f634ef4e3579e2f4dd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84" b="21800" l="48050" r="72518">
                        <a14:foregroundMark x1="57979" y1="10646" x2="61879" y2="18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54" t="4401" r="27906" b="77892"/>
          <a:stretch/>
        </p:blipFill>
        <p:spPr bwMode="auto">
          <a:xfrm>
            <a:off x="1412775" y="2781474"/>
            <a:ext cx="677738" cy="75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.pinimg.com/564x/21/d2/e7/21d2e7f32bbdd50753c50160ae83a13e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25" b="20664" l="29325" r="50000">
                        <a14:foregroundMark x1="35654" y1="10558" x2="39873" y2="17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95" t="4799" r="50000" b="79610"/>
          <a:stretch/>
        </p:blipFill>
        <p:spPr bwMode="auto">
          <a:xfrm>
            <a:off x="1735189" y="2163234"/>
            <a:ext cx="459435" cy="48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i.pinimg.com/564x/aa/6c/53/aa6c5327863f9f634ef4e3579e2f4dda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50" b="22180" l="8511" r="32624">
                        <a14:foregroundMark x1="13475" y1="9252" x2="18440" y2="15589"/>
                        <a14:foregroundMark x1="18085" y1="10773" x2="23050" y2="16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2" t="5003" r="70504" b="79612"/>
          <a:stretch/>
        </p:blipFill>
        <p:spPr bwMode="auto">
          <a:xfrm>
            <a:off x="2154911" y="2019981"/>
            <a:ext cx="491104" cy="51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i.pinimg.com/564x/aa/6c/53/aa6c5327863f9f634ef4e3579e2f4dda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698" b="57541" l="73759" r="92730">
                        <a14:foregroundMark x1="79965" y1="48162" x2="83511" y2="51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417" t="40002" r="4824" b="42254"/>
          <a:stretch/>
        </p:blipFill>
        <p:spPr bwMode="auto">
          <a:xfrm>
            <a:off x="2444989" y="2106603"/>
            <a:ext cx="564135" cy="58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i.pinimg.com/564x/aa/6c/53/aa6c5327863f9f634ef4e3579e2f4dda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450" b="57697" l="8456" r="27180">
                        <a14:foregroundMark x1="17730" y1="45120" x2="18085" y2="542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6" t="40544" r="70480" b="40397"/>
          <a:stretch/>
        </p:blipFill>
        <p:spPr bwMode="auto">
          <a:xfrm>
            <a:off x="4238163" y="2089814"/>
            <a:ext cx="555714" cy="63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i.pinimg.com/564x/aa/6c/53/aa6c5327863f9f634ef4e3579e2f4dda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8428" b="77060" l="49291" r="74113">
                        <a14:foregroundMark x1="53901" y1="62991" x2="63121" y2="69835"/>
                        <a14:foregroundMark x1="59220" y1="62738" x2="63475" y2="66286"/>
                        <a14:foregroundMark x1="61348" y1="61724" x2="58511" y2="67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63" t="56754" r="29345" b="24234"/>
          <a:stretch/>
        </p:blipFill>
        <p:spPr bwMode="auto">
          <a:xfrm>
            <a:off x="4698173" y="2043196"/>
            <a:ext cx="530805" cy="60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s://i.pinimg.com/564x/aa/6c/53/aa6c5327863f9f634ef4e3579e2f4dda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8555" b="75665" l="28723" r="45745">
                        <a14:foregroundMark x1="36879" y1="65779" x2="39007" y2="70342"/>
                        <a14:foregroundMark x1="34397" y1="64512" x2="35106" y2="68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84" t="56754" r="52837" b="24234"/>
          <a:stretch/>
        </p:blipFill>
        <p:spPr bwMode="auto">
          <a:xfrm>
            <a:off x="5156915" y="2090654"/>
            <a:ext cx="457545" cy="59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i.pinimg.com/564x/21/d2/e7/21d2e7f32bbdd50753c50160ae83a13e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25" b="20362" l="8650" r="27004">
                        <a14:foregroundMark x1="13291" y1="10106" x2="22363" y2="15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98" t="4283" r="70295" b="79126"/>
          <a:stretch/>
        </p:blipFill>
        <p:spPr bwMode="auto">
          <a:xfrm>
            <a:off x="2856558" y="2052697"/>
            <a:ext cx="713181" cy="71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s://i.pinimg.com/564x/aa/6c/53/aa6c5327863f9f634ef4e3579e2f4dda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062" b="75032" l="49113" r="69681">
                        <a14:foregroundMark x1="54787" y1="64132" x2="62943" y2="68948"/>
                        <a14:foregroundMark x1="53723" y1="61850" x2="63298" y2="65399"/>
                        <a14:foregroundMark x1="57270" y1="64385" x2="55851" y2="70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29" t="57334" r="29899" b="24162"/>
          <a:stretch/>
        </p:blipFill>
        <p:spPr bwMode="auto">
          <a:xfrm>
            <a:off x="1889474" y="2740232"/>
            <a:ext cx="705983" cy="78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58394" b="75345" l="25964" r="49660">
                        <a14:foregroundMark x1="30839" y1="64234" x2="40476" y2="70560"/>
                        <a14:foregroundMark x1="36961" y1="64720" x2="41497" y2="69262"/>
                        <a14:foregroundMark x1="31973" y1="63909" x2="34467" y2="70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56" t="59134" r="51492" b="24393"/>
          <a:stretch/>
        </p:blipFill>
        <p:spPr bwMode="auto">
          <a:xfrm>
            <a:off x="2524797" y="2852927"/>
            <a:ext cx="663522" cy="69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79232" b="92004" l="75795" r="92136">
                        <a14:foregroundMark x1="80499" y1="82157" x2="85828" y2="89051"/>
                        <a14:foregroundMark x1="81859" y1="82968" x2="85488" y2="84996"/>
                        <a14:foregroundMark x1="85034" y1="82157" x2="85034" y2="82157"/>
                        <a14:foregroundMark x1="86848" y1="82725" x2="87528" y2="816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752" t="77635" r="5821" b="6399"/>
          <a:stretch/>
        </p:blipFill>
        <p:spPr bwMode="auto">
          <a:xfrm>
            <a:off x="3046490" y="2863684"/>
            <a:ext cx="620261" cy="67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6" descr="https://i.pinimg.com/564x/21/d2/e7/21d2e7f32bbdd50753c50160ae83a13e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25" b="20362" l="8650" r="27004">
                        <a14:foregroundMark x1="13291" y1="10106" x2="22363" y2="15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98" t="4283" r="70295" b="79126"/>
          <a:stretch/>
        </p:blipFill>
        <p:spPr bwMode="auto">
          <a:xfrm>
            <a:off x="4342516" y="2920364"/>
            <a:ext cx="621059" cy="62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s://i.pinimg.com/564x/aa/6c/53/aa6c5327863f9f634ef4e3579e2f4dda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42450" b="57697" l="8456" r="27180">
                        <a14:foregroundMark x1="17730" y1="45120" x2="18085" y2="542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6" t="40544" r="70480" b="40397"/>
          <a:stretch/>
        </p:blipFill>
        <p:spPr bwMode="auto">
          <a:xfrm>
            <a:off x="3492401" y="2974239"/>
            <a:ext cx="483932" cy="55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7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58394" b="75345" l="25964" r="49660">
                        <a14:foregroundMark x1="30839" y1="64234" x2="40476" y2="70560"/>
                        <a14:foregroundMark x1="36961" y1="64720" x2="41497" y2="69262"/>
                        <a14:foregroundMark x1="31973" y1="63909" x2="34467" y2="70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56" t="59134" r="51492" b="24393"/>
          <a:stretch/>
        </p:blipFill>
        <p:spPr bwMode="auto">
          <a:xfrm>
            <a:off x="3865148" y="2952503"/>
            <a:ext cx="663522" cy="69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 descr="https://i.pinimg.com/564x/aa/6c/53/aa6c5327863f9f634ef4e3579e2f4dda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50" b="22180" l="8511" r="32624">
                        <a14:foregroundMark x1="13475" y1="9252" x2="18440" y2="15589"/>
                        <a14:foregroundMark x1="18085" y1="10773" x2="23050" y2="16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2" t="5003" r="70504" b="79612"/>
          <a:stretch/>
        </p:blipFill>
        <p:spPr bwMode="auto">
          <a:xfrm>
            <a:off x="4872682" y="2904417"/>
            <a:ext cx="568465" cy="59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Triángulo isósceles"/>
          <p:cNvSpPr/>
          <p:nvPr/>
        </p:nvSpPr>
        <p:spPr>
          <a:xfrm rot="12043063">
            <a:off x="5918882" y="1882175"/>
            <a:ext cx="45719" cy="164410"/>
          </a:xfrm>
          <a:prstGeom prst="triangle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35" name="Picture 6" descr="https://i.pinimg.com/564x/aa/6c/53/aa6c5327863f9f634ef4e3579e2f4dda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50" b="22180" l="8511" r="32624">
                        <a14:foregroundMark x1="13475" y1="9252" x2="18440" y2="15589"/>
                        <a14:foregroundMark x1="18085" y1="10773" x2="23050" y2="16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2" t="5003" r="70504" b="79612"/>
          <a:stretch/>
        </p:blipFill>
        <p:spPr bwMode="auto">
          <a:xfrm>
            <a:off x="3474014" y="2125675"/>
            <a:ext cx="568465" cy="59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9" descr=" 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301" y="7940254"/>
            <a:ext cx="1157121" cy="115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1" descr=" "/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974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22" y="6104923"/>
            <a:ext cx="3077557" cy="305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9" descr=" 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474" y="7946438"/>
            <a:ext cx="1152128" cy="11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31" descr="https://i.pinimg.com/564x/31/76/65/317665456505a145723bb6c6c8248400.jpg"/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79211" b="100000" l="8750" r="8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130" r="10886"/>
          <a:stretch/>
        </p:blipFill>
        <p:spPr bwMode="auto">
          <a:xfrm>
            <a:off x="2636278" y="1537011"/>
            <a:ext cx="1585443" cy="3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37" descr=" "/>
          <p:cNvPicPr>
            <a:picLocks noChangeAspect="1" noChangeArrowheads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0000" b="90000" l="4091" r="95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63" y="234672"/>
            <a:ext cx="1507217" cy="150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39" descr=" "/>
          <p:cNvPicPr>
            <a:picLocks noChangeAspect="1" noChangeArrowheads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970" y="811725"/>
            <a:ext cx="1578908" cy="157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74 Elipse"/>
          <p:cNvSpPr/>
          <p:nvPr/>
        </p:nvSpPr>
        <p:spPr>
          <a:xfrm>
            <a:off x="1091716" y="2136446"/>
            <a:ext cx="139023" cy="13905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76" name="75 Elipse"/>
          <p:cNvSpPr/>
          <p:nvPr/>
        </p:nvSpPr>
        <p:spPr>
          <a:xfrm>
            <a:off x="1078555" y="2967153"/>
            <a:ext cx="139023" cy="13905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77" name="76 Elipse"/>
          <p:cNvSpPr/>
          <p:nvPr/>
        </p:nvSpPr>
        <p:spPr>
          <a:xfrm>
            <a:off x="1100442" y="3740639"/>
            <a:ext cx="139023" cy="13905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80" name="Picture 23" descr=" "/>
          <p:cNvPicPr>
            <a:picLocks noChangeAspect="1" noChangeArrowheads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2119" b="99153" l="9746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051" y="5886345"/>
            <a:ext cx="3257653" cy="325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81 Elipse"/>
          <p:cNvSpPr/>
          <p:nvPr/>
        </p:nvSpPr>
        <p:spPr>
          <a:xfrm>
            <a:off x="6372200" y="4856086"/>
            <a:ext cx="45719" cy="4866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84" name="83 Elipse"/>
          <p:cNvSpPr/>
          <p:nvPr/>
        </p:nvSpPr>
        <p:spPr>
          <a:xfrm>
            <a:off x="369247" y="3132890"/>
            <a:ext cx="45719" cy="4866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89" name="88 Elipse"/>
          <p:cNvSpPr/>
          <p:nvPr/>
        </p:nvSpPr>
        <p:spPr>
          <a:xfrm>
            <a:off x="5591601" y="406031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18" name="Picture 6" descr="https://i.pinimg.com/564x/aa/6c/53/aa6c5327863f9f634ef4e3579e2f4dda.jpg"/>
          <p:cNvPicPr>
            <a:picLocks noChangeAspect="1" noChangeArrowheads="1"/>
          </p:cNvPicPr>
          <p:nvPr/>
        </p:nvPicPr>
        <p:blipFill rotWithShape="1">
          <a:blip r:embed="rId3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37" b="21673" l="51773" r="70567">
                        <a14:foregroundMark x1="55851" y1="11534" x2="64007" y2="17871"/>
                        <a14:foregroundMark x1="56915" y1="10520" x2="62589" y2="143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77" t="4790" r="27018" b="78936"/>
          <a:stretch/>
        </p:blipFill>
        <p:spPr bwMode="auto">
          <a:xfrm>
            <a:off x="3865148" y="2144260"/>
            <a:ext cx="558098" cy="54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726505" y="4476815"/>
            <a:ext cx="36155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accent4">
                    <a:lumMod val="75000"/>
                  </a:schemeClr>
                </a:solidFill>
              </a:rPr>
              <a:t>Semana del 18 al 22 de enero</a:t>
            </a:r>
            <a:endParaRPr lang="es-MX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9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E2C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462012"/>
              </p:ext>
            </p:extLst>
          </p:nvPr>
        </p:nvGraphicFramePr>
        <p:xfrm>
          <a:off x="754185" y="1187624"/>
          <a:ext cx="5214558" cy="1431544"/>
        </p:xfrm>
        <a:graphic>
          <a:graphicData uri="http://schemas.openxmlformats.org/drawingml/2006/table">
            <a:tbl>
              <a:tblPr firstRow="1" bandRow="1"/>
              <a:tblGrid>
                <a:gridCol w="1300572"/>
                <a:gridCol w="1300572"/>
                <a:gridCol w="1300572"/>
                <a:gridCol w="1312842"/>
              </a:tblGrid>
              <a:tr h="150504">
                <a:tc gridSpan="4">
                  <a:txBody>
                    <a:bodyPr/>
                    <a:lstStyle/>
                    <a:p>
                      <a:pPr algn="ctr">
                        <a:lnSpc>
                          <a:spcPts val="1025"/>
                        </a:lnSpc>
                        <a:spcAft>
                          <a:spcPts val="0"/>
                        </a:spcAft>
                      </a:pPr>
                      <a:r>
                        <a:rPr lang="es-MX" sz="800" b="1" kern="1200" dirty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INDICADORES</a:t>
                      </a:r>
                      <a:endParaRPr lang="es-MX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35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R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REQUIERE APOYO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NI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No se observa progreso y requiere ayuda de un adulto.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B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BÁSICO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NII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Tiene un desempeño regular pero aún requiere el apoyo de un adulto.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S </a:t>
                      </a:r>
                      <a:endParaRPr lang="es-MX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SATISFACTORIO</a:t>
                      </a:r>
                      <a:endParaRPr lang="es-MX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NIII</a:t>
                      </a:r>
                      <a:endParaRPr lang="es-MX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No requiere apoyo para seguir indicaciones y su desempeño es el esperado.</a:t>
                      </a:r>
                      <a:endParaRPr lang="es-MX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D </a:t>
                      </a:r>
                      <a:endParaRPr lang="es-MX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DESTACADO</a:t>
                      </a:r>
                      <a:endParaRPr lang="es-MX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NIV</a:t>
                      </a:r>
                      <a:endParaRPr lang="es-MX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Se desempeña de una manera sobresaliente, autónoma y reflexiva.</a:t>
                      </a:r>
                      <a:endParaRPr lang="es-MX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83970" y="409777"/>
            <a:ext cx="3490059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Instrumento de evaluaci</a:t>
            </a:r>
            <a:r>
              <a:rPr kumimoji="0" lang="es-MX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n</a:t>
            </a:r>
            <a:endParaRPr kumimoji="0" lang="es-MX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9" descr=" 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050" y="54837"/>
            <a:ext cx="1101691" cy="110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7" descr=" 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091" r="95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39" y="109997"/>
            <a:ext cx="1046531" cy="104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151692"/>
              </p:ext>
            </p:extLst>
          </p:nvPr>
        </p:nvGraphicFramePr>
        <p:xfrm>
          <a:off x="342899" y="3491880"/>
          <a:ext cx="6172200" cy="2630691"/>
        </p:xfrm>
        <a:graphic>
          <a:graphicData uri="http://schemas.openxmlformats.org/drawingml/2006/table">
            <a:tbl>
              <a:tblPr firstRow="1" bandRow="1"/>
              <a:tblGrid>
                <a:gridCol w="1245493"/>
                <a:gridCol w="1211308"/>
                <a:gridCol w="1246633"/>
                <a:gridCol w="1211308"/>
                <a:gridCol w="1257458"/>
              </a:tblGrid>
              <a:tr h="2839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Artes en Preescolar</a:t>
                      </a:r>
                      <a:endParaRPr lang="es-MX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13" marR="63813" marT="31907" marB="319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 b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Pensamiento matemático</a:t>
                      </a:r>
                      <a:endParaRPr lang="es-MX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13" marR="63813" marT="31907" marB="319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 b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Lenguaje y comunicación</a:t>
                      </a:r>
                      <a:endParaRPr lang="es-MX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13" marR="63813" marT="31907" marB="319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 b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Pensamiento matemático</a:t>
                      </a:r>
                      <a:endParaRPr lang="es-MX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13" marR="63813" marT="31907" marB="319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 b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Comprensión del Mundo</a:t>
                      </a:r>
                      <a:endParaRPr lang="es-MX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 b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Natural y Social</a:t>
                      </a:r>
                      <a:endParaRPr lang="es-MX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13" marR="63813" marT="31907" marB="319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2839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 b="1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alibri"/>
                        </a:rPr>
                        <a:t>Organizador1:</a:t>
                      </a:r>
                      <a:endParaRPr lang="es-MX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alibri"/>
                        </a:rPr>
                        <a:t>Apreciación artística</a:t>
                      </a:r>
                      <a:endParaRPr lang="es-MX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13" marR="63813" marT="31907" marB="319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 b="1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alibri"/>
                        </a:rPr>
                        <a:t>Organizador1:</a:t>
                      </a:r>
                      <a:r>
                        <a:rPr lang="es-MX" sz="6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alibri"/>
                        </a:rPr>
                        <a:t> Número, álgebra y variación</a:t>
                      </a:r>
                      <a:endParaRPr lang="es-MX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13" marR="63813" marT="31907" marB="319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 b="1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alibri"/>
                        </a:rPr>
                        <a:t>Organizador1:</a:t>
                      </a:r>
                      <a:r>
                        <a:rPr lang="es-MX" sz="6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alibri"/>
                        </a:rPr>
                        <a:t> Literatura</a:t>
                      </a:r>
                      <a:endParaRPr lang="es-MX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13" marR="63813" marT="31907" marB="319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 b="1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alibri"/>
                        </a:rPr>
                        <a:t>Organizador1:</a:t>
                      </a:r>
                      <a:r>
                        <a:rPr lang="es-MX" sz="6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alibri"/>
                        </a:rPr>
                        <a:t> Forma , espacio y medida</a:t>
                      </a:r>
                      <a:endParaRPr lang="es-MX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13" marR="63813" marT="31907" marB="319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 b="1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alibri"/>
                        </a:rPr>
                        <a:t>Organizador1:</a:t>
                      </a:r>
                      <a:r>
                        <a:rPr lang="es-MX" sz="6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alibri"/>
                        </a:rPr>
                        <a:t> Mundo natural</a:t>
                      </a:r>
                      <a:endParaRPr lang="es-MX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13" marR="63813" marT="31907" marB="319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4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 b="1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alibri"/>
                        </a:rPr>
                        <a:t>Organizador2:</a:t>
                      </a:r>
                      <a:endParaRPr lang="es-MX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alibri"/>
                        </a:rPr>
                        <a:t>Sensibilidad, percepción e interpretación de manifestaciones</a:t>
                      </a:r>
                      <a:endParaRPr lang="es-MX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alibri"/>
                        </a:rPr>
                        <a:t>Artísticas.</a:t>
                      </a:r>
                      <a:endParaRPr lang="es-MX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13" marR="63813" marT="31907" marB="319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 b="1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alibri"/>
                        </a:rPr>
                        <a:t>Organizador 2:</a:t>
                      </a:r>
                      <a:r>
                        <a:rPr lang="es-MX" sz="6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alibri"/>
                        </a:rPr>
                        <a:t> </a:t>
                      </a:r>
                      <a:endParaRPr lang="es-MX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alibri"/>
                        </a:rPr>
                        <a:t>Número</a:t>
                      </a:r>
                      <a:endParaRPr lang="es-MX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13" marR="63813" marT="31907" marB="319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 b="1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alibri"/>
                        </a:rPr>
                        <a:t>Organizador 2:</a:t>
                      </a:r>
                      <a:r>
                        <a:rPr lang="es-MX" sz="6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alibri"/>
                        </a:rPr>
                        <a:t> </a:t>
                      </a:r>
                      <a:endParaRPr lang="es-MX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alibri"/>
                        </a:rPr>
                        <a:t>Producción,</a:t>
                      </a:r>
                      <a:endParaRPr lang="es-MX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alibri"/>
                        </a:rPr>
                        <a:t>interpretación e intercambio de narraciones</a:t>
                      </a:r>
                      <a:endParaRPr lang="es-MX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13" marR="63813" marT="31907" marB="319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 b="1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alibri"/>
                        </a:rPr>
                        <a:t>Organizador 2:</a:t>
                      </a:r>
                      <a:r>
                        <a:rPr lang="es-MX" sz="6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alibri"/>
                        </a:rPr>
                        <a:t> </a:t>
                      </a:r>
                      <a:endParaRPr lang="es-MX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alibri"/>
                        </a:rPr>
                        <a:t>Magnitudes</a:t>
                      </a:r>
                      <a:endParaRPr lang="es-MX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alibri"/>
                        </a:rPr>
                        <a:t>y medidas</a:t>
                      </a:r>
                      <a:endParaRPr lang="es-MX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13" marR="63813" marT="31907" marB="319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 b="1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alibri"/>
                        </a:rPr>
                        <a:t>Organizador 2:</a:t>
                      </a:r>
                      <a:endParaRPr lang="es-MX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Exploración de la naturaleza</a:t>
                      </a:r>
                      <a:endParaRPr lang="es-MX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13" marR="63813" marT="31907" marB="319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4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 b="1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Aprendizaje esperado:</a:t>
                      </a:r>
                      <a:r>
                        <a:rPr lang="es-MX" sz="600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 Conoce y describe obras artísticas, y manifiesta opiniones sobre ellas.</a:t>
                      </a:r>
                      <a:endParaRPr lang="es-MX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13" marR="63813" marT="31907" marB="319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 b="1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Aprendizaje esperado:</a:t>
                      </a:r>
                      <a:r>
                        <a:rPr lang="es-MX" sz="6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endParaRPr lang="es-MX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Resuelve problemas a través del conteo y con acciones sobre las colecciones.</a:t>
                      </a:r>
                      <a:endParaRPr lang="es-MX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13" marR="63813" marT="31907" marB="319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 b="1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Aprendizaje esperado:</a:t>
                      </a:r>
                      <a:r>
                        <a:rPr lang="es-MX" sz="600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 Expresa gráficamente narraciones con recursos personales.</a:t>
                      </a:r>
                      <a:endParaRPr lang="es-MX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13" marR="63813" marT="31907" marB="319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 b="1" kern="120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Aprendizaje esperado:</a:t>
                      </a:r>
                      <a:r>
                        <a:rPr lang="es-MX" sz="600" kern="120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 Mide objetos o distancias mediante el uso de unidades no convencionales.</a:t>
                      </a:r>
                      <a:endParaRPr lang="es-MX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13" marR="63813" marT="31907" marB="319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 b="1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Aprendizaje esperado:</a:t>
                      </a:r>
                      <a:endParaRPr lang="es-MX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Experimenta con objetos y materiales para poner aprueba ideas y supuestos.</a:t>
                      </a:r>
                      <a:endParaRPr lang="es-MX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13" marR="63813" marT="31907" marB="319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4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 b="1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Indicadores: </a:t>
                      </a:r>
                      <a:endParaRPr lang="es-MX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-Describe/nombra características.</a:t>
                      </a:r>
                      <a:endParaRPr lang="es-MX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-Responde porque le gusta una obra</a:t>
                      </a:r>
                      <a:endParaRPr lang="es-MX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13" marR="63813" marT="31907" marB="319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 b="1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Indicadores:</a:t>
                      </a:r>
                      <a:endParaRPr lang="es-MX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-Asigna un número a un objeto.</a:t>
                      </a:r>
                      <a:endParaRPr lang="es-MX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- Representa una cantidad de forma escrita.</a:t>
                      </a:r>
                      <a:endParaRPr lang="es-MX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13" marR="63813" marT="31907" marB="319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 b="1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Indicadores:</a:t>
                      </a:r>
                      <a:endParaRPr lang="es-MX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-Dibuja elementos relevantes de un escenario.</a:t>
                      </a:r>
                      <a:endParaRPr lang="es-MX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13" marR="63813" marT="31907" marB="319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 b="1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Indicadores</a:t>
                      </a:r>
                      <a:endParaRPr lang="es-MX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-Identifica cual objeto es el más grande o más pequeño después de medirlo.</a:t>
                      </a:r>
                      <a:endParaRPr lang="es-MX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-Mide y compara objetos reales</a:t>
                      </a:r>
                      <a:endParaRPr lang="es-MX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13" marR="63813" marT="31907" marB="319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 b="1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Indicadores:</a:t>
                      </a:r>
                      <a:endParaRPr lang="es-MX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-Identifica que sonidos son de su agrado.</a:t>
                      </a:r>
                      <a:endParaRPr lang="es-MX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-Responde la utilidad de algún sonido.</a:t>
                      </a:r>
                      <a:endParaRPr lang="es-MX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13" marR="63813" marT="31907" marB="319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2018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E2C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042755"/>
              </p:ext>
            </p:extLst>
          </p:nvPr>
        </p:nvGraphicFramePr>
        <p:xfrm>
          <a:off x="692696" y="251520"/>
          <a:ext cx="5588121" cy="8595660"/>
        </p:xfrm>
        <a:graphic>
          <a:graphicData uri="http://schemas.openxmlformats.org/drawingml/2006/table">
            <a:tbl>
              <a:tblPr firstRow="1" bandRow="1"/>
              <a:tblGrid>
                <a:gridCol w="171343"/>
                <a:gridCol w="1129924"/>
                <a:gridCol w="167587"/>
                <a:gridCol w="167587"/>
                <a:gridCol w="168996"/>
                <a:gridCol w="168526"/>
                <a:gridCol w="167587"/>
                <a:gridCol w="150218"/>
                <a:gridCol w="168996"/>
                <a:gridCol w="167587"/>
                <a:gridCol w="167587"/>
                <a:gridCol w="167587"/>
                <a:gridCol w="168996"/>
                <a:gridCol w="168526"/>
                <a:gridCol w="167587"/>
                <a:gridCol w="167587"/>
                <a:gridCol w="150218"/>
                <a:gridCol w="167587"/>
                <a:gridCol w="167587"/>
                <a:gridCol w="149280"/>
                <a:gridCol w="149280"/>
                <a:gridCol w="204203"/>
                <a:gridCol w="963745"/>
              </a:tblGrid>
              <a:tr h="158668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N.L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Nombre 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8" marR="26758" marT="46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s-MX" sz="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Lunes </a:t>
                      </a:r>
                      <a:r>
                        <a:rPr lang="es-MX" sz="5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paleoarte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s-MX" sz="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Martes  </a:t>
                      </a:r>
                      <a:r>
                        <a:rPr lang="es-MX" sz="5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numeros</a:t>
                      </a:r>
                      <a:r>
                        <a:rPr lang="es-MX" sz="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5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dino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s-MX" sz="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Miércoles maqueta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s-MX" sz="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Jueves medir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s-MX" sz="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Viernes sonidos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Observaciones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8668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8" marR="26758" marT="46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R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B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S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D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R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B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S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D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R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B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S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D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R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B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S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D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R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B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S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D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136">
                <a:tc>
                  <a:txBody>
                    <a:bodyPr/>
                    <a:lstStyle/>
                    <a:p>
                      <a:pPr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1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s-MX" sz="5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Almanza </a:t>
                      </a:r>
                      <a:r>
                        <a:rPr lang="es-MX" sz="500" dirty="0" err="1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Leza</a:t>
                      </a:r>
                      <a:r>
                        <a:rPr lang="es-MX" sz="5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Santiago.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8" marR="26758" marT="46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136">
                <a:tc>
                  <a:txBody>
                    <a:bodyPr/>
                    <a:lstStyle/>
                    <a:p>
                      <a:pPr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2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s-MX" sz="5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Calderón Saucedo </a:t>
                      </a:r>
                      <a:r>
                        <a:rPr lang="es-MX" sz="500" dirty="0" err="1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Brayan</a:t>
                      </a:r>
                      <a:r>
                        <a:rPr lang="es-MX" sz="5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MX" sz="500" dirty="0" err="1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Aaron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8" marR="26758" marT="46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136">
                <a:tc>
                  <a:txBody>
                    <a:bodyPr/>
                    <a:lstStyle/>
                    <a:p>
                      <a:pPr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3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s-MX" sz="5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Cardona Hernández </a:t>
                      </a:r>
                      <a:r>
                        <a:rPr lang="es-MX" sz="500" dirty="0" err="1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Mia</a:t>
                      </a:r>
                      <a:r>
                        <a:rPr lang="es-MX" sz="5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MX" sz="500" dirty="0" err="1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Isabella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8" marR="26758" marT="46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smtClean="0">
                          <a:effectLst/>
                          <a:latin typeface="+mn-lt"/>
                          <a:cs typeface="Times New Roman"/>
                        </a:rPr>
                        <a:t>✔</a:t>
                      </a: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s-MX" sz="5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smtClean="0">
                          <a:effectLst/>
                          <a:latin typeface="+mn-lt"/>
                          <a:cs typeface="Times New Roman"/>
                        </a:rPr>
                        <a:t>✔</a:t>
                      </a: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smtClean="0">
                          <a:effectLst/>
                          <a:latin typeface="+mn-lt"/>
                          <a:cs typeface="Times New Roman"/>
                        </a:rPr>
                        <a:t>✔</a:t>
                      </a: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smtClean="0">
                          <a:effectLst/>
                          <a:latin typeface="+mn-lt"/>
                          <a:cs typeface="Times New Roman"/>
                        </a:rPr>
                        <a:t>✔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smtClean="0">
                          <a:effectLst/>
                          <a:latin typeface="+mn-lt"/>
                          <a:cs typeface="Times New Roman"/>
                        </a:rPr>
                        <a:t>✔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smtClean="0">
                          <a:effectLst/>
                          <a:latin typeface="Calibri"/>
                          <a:cs typeface="Times New Roman"/>
                        </a:rPr>
                        <a:t>Menciono el entorno imaginario: imagino montañas y muchas cosas más</a:t>
                      </a:r>
                      <a:r>
                        <a:rPr lang="es-MX" sz="500" baseline="0" dirty="0" smtClean="0">
                          <a:effectLst/>
                          <a:latin typeface="Calibri"/>
                          <a:cs typeface="Times New Roman"/>
                        </a:rPr>
                        <a:t> busco comparar/medir ella sola un objeto (tetera</a:t>
                      </a:r>
                      <a:r>
                        <a:rPr lang="es-MX" sz="500" baseline="0" dirty="0" smtClean="0">
                          <a:effectLst/>
                          <a:latin typeface="Calibri"/>
                          <a:cs typeface="Times New Roman"/>
                        </a:rPr>
                        <a:t>). Ya copia oraciones grandes  </a:t>
                      </a: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136">
                <a:tc>
                  <a:txBody>
                    <a:bodyPr/>
                    <a:lstStyle/>
                    <a:p>
                      <a:pPr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4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s-MX" sz="5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Cardona Mata Alexa Guadalupe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8" marR="26758" marT="46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136">
                <a:tc>
                  <a:txBody>
                    <a:bodyPr/>
                    <a:lstStyle/>
                    <a:p>
                      <a:pPr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5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s-MX" sz="5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Cardona Nuncio Arleth </a:t>
                      </a:r>
                      <a:r>
                        <a:rPr lang="es-MX" sz="500" dirty="0" err="1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Yoaly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8" marR="26758" marT="46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smtClean="0">
                          <a:effectLst/>
                          <a:latin typeface="+mn-lt"/>
                          <a:cs typeface="Times New Roman"/>
                        </a:rPr>
                        <a:t>✔</a:t>
                      </a: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 smtClean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smtClean="0">
                          <a:effectLst/>
                          <a:latin typeface="+mn-lt"/>
                          <a:cs typeface="Times New Roman"/>
                        </a:rPr>
                        <a:t>✔</a:t>
                      </a: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smtClean="0">
                          <a:effectLst/>
                          <a:latin typeface="+mn-lt"/>
                          <a:cs typeface="Times New Roman"/>
                        </a:rPr>
                        <a:t>✔</a:t>
                      </a: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smtClean="0">
                          <a:effectLst/>
                          <a:latin typeface="+mn-lt"/>
                          <a:cs typeface="Times New Roman"/>
                        </a:rPr>
                        <a:t>✔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smtClean="0">
                          <a:effectLst/>
                          <a:latin typeface="+mn-lt"/>
                          <a:cs typeface="Times New Roman"/>
                        </a:rPr>
                        <a:t>✔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smtClean="0">
                          <a:effectLst/>
                          <a:latin typeface="Calibri"/>
                          <a:cs typeface="Times New Roman"/>
                        </a:rPr>
                        <a:t>Escribió las cantidades y palabras(frasco)</a:t>
                      </a: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136">
                <a:tc>
                  <a:txBody>
                    <a:bodyPr/>
                    <a:lstStyle/>
                    <a:p>
                      <a:pPr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6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s-MX" sz="5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Cardona Rodríguez Allison Yamileth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8" marR="26758" marT="46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smtClean="0">
                          <a:effectLst/>
                          <a:latin typeface="+mn-lt"/>
                          <a:cs typeface="Times New Roman"/>
                        </a:rPr>
                        <a:t>✔</a:t>
                      </a: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Hizo muchos aportes a la clase.</a:t>
                      </a:r>
                      <a:r>
                        <a:rPr lang="es-MX" sz="5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Describió elementos como cara, nariz y boca e imagino que había nubes y aves voladoras</a:t>
                      </a:r>
                      <a:endParaRPr lang="es-MX" sz="5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136">
                <a:tc>
                  <a:txBody>
                    <a:bodyPr/>
                    <a:lstStyle/>
                    <a:p>
                      <a:pPr algn="ctr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7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es-MX" sz="5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Casas García Ángel Esteban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8" marR="26758" marT="46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136"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8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s-MX" sz="5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Cortez Ramírez Aldo Damián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8" marR="26758" marT="46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smtClean="0">
                          <a:effectLst/>
                          <a:latin typeface="+mn-lt"/>
                          <a:cs typeface="Times New Roman"/>
                        </a:rPr>
                        <a:t>✔</a:t>
                      </a: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smtClean="0">
                          <a:effectLst/>
                          <a:latin typeface="+mn-lt"/>
                          <a:cs typeface="Times New Roman"/>
                        </a:rPr>
                        <a:t>✔</a:t>
                      </a: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smtClean="0">
                          <a:effectLst/>
                          <a:latin typeface="+mn-lt"/>
                          <a:cs typeface="Times New Roman"/>
                        </a:rPr>
                        <a:t>✔</a:t>
                      </a: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 smtClean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smtClean="0">
                          <a:effectLst/>
                          <a:latin typeface="+mn-lt"/>
                          <a:cs typeface="Times New Roman"/>
                        </a:rPr>
                        <a:t>✔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smtClean="0">
                          <a:effectLst/>
                          <a:latin typeface="+mn-lt"/>
                          <a:cs typeface="Times New Roman"/>
                        </a:rPr>
                        <a:t>✔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smtClean="0">
                          <a:effectLst/>
                          <a:latin typeface="Calibri"/>
                          <a:cs typeface="Times New Roman"/>
                        </a:rPr>
                        <a:t>Parece</a:t>
                      </a:r>
                      <a:r>
                        <a:rPr lang="es-MX" sz="500" baseline="0" dirty="0" smtClean="0">
                          <a:effectLst/>
                          <a:latin typeface="Calibri"/>
                          <a:cs typeface="Times New Roman"/>
                        </a:rPr>
                        <a:t> ser que recibió ayuda para expresar gráficamente </a:t>
                      </a:r>
                      <a:r>
                        <a:rPr lang="es-MX" sz="500" baseline="0" dirty="0" err="1" smtClean="0">
                          <a:effectLst/>
                          <a:latin typeface="Calibri"/>
                          <a:cs typeface="Times New Roman"/>
                        </a:rPr>
                        <a:t>info</a:t>
                      </a:r>
                      <a:r>
                        <a:rPr lang="es-MX" sz="500" baseline="0" dirty="0" smtClean="0">
                          <a:effectLst/>
                          <a:latin typeface="Calibri"/>
                          <a:cs typeface="Times New Roman"/>
                        </a:rPr>
                        <a:t> del cuento(llaves)</a:t>
                      </a: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136"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9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es-MX" sz="5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Enríquez Vázquez Fernando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8" marR="26758" marT="46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smtClean="0">
                          <a:effectLst/>
                          <a:latin typeface="+mn-lt"/>
                          <a:cs typeface="Times New Roman"/>
                        </a:rPr>
                        <a:t>✔</a:t>
                      </a: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136"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10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Flores Valdés Iker Alfredo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8" marR="26758" marT="46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smtClean="0">
                          <a:effectLst/>
                          <a:latin typeface="+mn-lt"/>
                          <a:cs typeface="Times New Roman"/>
                        </a:rPr>
                        <a:t>✔</a:t>
                      </a: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smtClean="0">
                          <a:effectLst/>
                          <a:latin typeface="+mn-lt"/>
                          <a:cs typeface="Times New Roman"/>
                        </a:rPr>
                        <a:t>✔</a:t>
                      </a: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smtClean="0">
                          <a:effectLst/>
                          <a:latin typeface="+mn-lt"/>
                          <a:cs typeface="Times New Roman"/>
                        </a:rPr>
                        <a:t>✔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smtClean="0">
                          <a:effectLst/>
                          <a:latin typeface="Calibri"/>
                          <a:cs typeface="Times New Roman"/>
                        </a:rPr>
                        <a:t>Registro</a:t>
                      </a:r>
                      <a:r>
                        <a:rPr lang="es-MX" sz="500" baseline="0" dirty="0" smtClean="0">
                          <a:effectLst/>
                          <a:latin typeface="Calibri"/>
                          <a:cs typeface="Times New Roman"/>
                        </a:rPr>
                        <a:t> cantidades por el mismo</a:t>
                      </a: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136"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11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es-MX" sz="500" dirty="0" err="1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Games</a:t>
                      </a:r>
                      <a:r>
                        <a:rPr lang="es-MX" sz="5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García Miriam Isabel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8" marR="26758" marT="46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smtClean="0">
                          <a:effectLst/>
                          <a:latin typeface="+mn-lt"/>
                          <a:cs typeface="Times New Roman"/>
                        </a:rPr>
                        <a:t>✔</a:t>
                      </a: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smtClean="0">
                          <a:effectLst/>
                          <a:latin typeface="Calibri"/>
                          <a:cs typeface="Times New Roman"/>
                        </a:rPr>
                        <a:t>?</a:t>
                      </a: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smtClean="0">
                          <a:effectLst/>
                          <a:latin typeface="+mn-lt"/>
                          <a:cs typeface="Times New Roman"/>
                        </a:rPr>
                        <a:t>✔</a:t>
                      </a: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smtClean="0">
                          <a:effectLst/>
                          <a:latin typeface="+mn-lt"/>
                          <a:cs typeface="Times New Roman"/>
                        </a:rPr>
                        <a:t>✔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smtClean="0">
                          <a:effectLst/>
                          <a:latin typeface="Calibri"/>
                          <a:cs typeface="Times New Roman"/>
                        </a:rPr>
                        <a:t>---</a:t>
                      </a: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smtClean="0">
                          <a:effectLst/>
                          <a:latin typeface="Calibri"/>
                          <a:cs typeface="Times New Roman"/>
                        </a:rPr>
                        <a:t>Entrego</a:t>
                      </a:r>
                      <a:r>
                        <a:rPr lang="es-MX" sz="500" baseline="0" dirty="0" smtClean="0">
                          <a:effectLst/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es-MX" sz="500" baseline="0" dirty="0" err="1" smtClean="0">
                          <a:effectLst/>
                          <a:latin typeface="Calibri"/>
                          <a:cs typeface="Times New Roman"/>
                        </a:rPr>
                        <a:t>ev</a:t>
                      </a:r>
                      <a:r>
                        <a:rPr lang="es-MX" sz="500" baseline="0" dirty="0" smtClean="0">
                          <a:effectLst/>
                          <a:latin typeface="Calibri"/>
                          <a:cs typeface="Times New Roman"/>
                        </a:rPr>
                        <a:t> pero era impresión coloreada en lugar de expresión grafica</a:t>
                      </a: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136"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12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es-MX" sz="5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González Zavala Marco Antonio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8" marR="26758" marT="46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smtClean="0">
                          <a:effectLst/>
                          <a:latin typeface="+mn-lt"/>
                          <a:cs typeface="Times New Roman"/>
                        </a:rPr>
                        <a:t>✔</a:t>
                      </a: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smtClean="0">
                          <a:effectLst/>
                          <a:latin typeface="+mn-lt"/>
                          <a:cs typeface="Times New Roman"/>
                        </a:rPr>
                        <a:t>✔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smtClean="0">
                          <a:effectLst/>
                          <a:latin typeface="+mn-lt"/>
                          <a:cs typeface="Times New Roman"/>
                        </a:rPr>
                        <a:t>✔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smtClean="0">
                          <a:effectLst/>
                          <a:latin typeface="+mn-lt"/>
                          <a:cs typeface="Times New Roman"/>
                        </a:rPr>
                        <a:t>✔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smtClean="0">
                          <a:effectLst/>
                          <a:latin typeface="+mn-lt"/>
                          <a:cs typeface="Times New Roman"/>
                        </a:rPr>
                        <a:t>✔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smtClean="0">
                          <a:effectLst/>
                          <a:latin typeface="+mn-lt"/>
                          <a:cs typeface="Times New Roman"/>
                        </a:rPr>
                        <a:t>dinosaurios, arbustos, nubes, volcán y dinosaurios que </a:t>
                      </a:r>
                      <a:r>
                        <a:rPr lang="es-MX" sz="500" dirty="0" smtClean="0">
                          <a:effectLst/>
                          <a:latin typeface="+mn-lt"/>
                          <a:cs typeface="Times New Roman"/>
                        </a:rPr>
                        <a:t>vuelan. </a:t>
                      </a:r>
                      <a:r>
                        <a:rPr lang="es-MX" sz="500" dirty="0" err="1" smtClean="0">
                          <a:effectLst/>
                          <a:latin typeface="+mn-lt"/>
                          <a:cs typeface="Times New Roman"/>
                        </a:rPr>
                        <a:t>Éll</a:t>
                      </a:r>
                      <a:r>
                        <a:rPr lang="es-MX" sz="500" dirty="0" smtClean="0">
                          <a:effectLst/>
                          <a:latin typeface="+mn-lt"/>
                          <a:cs typeface="Times New Roman"/>
                        </a:rPr>
                        <a:t> escribe oraciones grandes</a:t>
                      </a: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136"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13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Guajardo Salas Iker Gael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8" marR="26758" marT="46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4301"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14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Hernández Flores Daniela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8" marR="26758" marT="46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4301"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15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es-MX" sz="5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López Pérez Luis Alberto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8" marR="26758" marT="46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s-MX" sz="500" kern="120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✔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s-MX" sz="500" kern="120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✔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s-MX" sz="500" kern="120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✔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s-MX" sz="500" kern="120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✔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lang="es-MX" sz="500" kern="1200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s-MX" sz="500" kern="120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✔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4301"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16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es-MX" sz="5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López Saucedo Emiliano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58" marR="26758" marT="46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s-MX" sz="500" kern="120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✔</a:t>
                      </a: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s-MX" sz="500" kern="120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?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s-MX" sz="500" kern="120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✔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s-MX" sz="500" kern="120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✔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s-MX" sz="500" kern="120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✔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s-MX" sz="500" kern="120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Vivían en tierra y montañas, con muchos árboles. Expreso</a:t>
                      </a:r>
                      <a:r>
                        <a:rPr lang="es-MX" sz="500" kern="1200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 con dibujos muy bien su aprendizaje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17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Luna Alvarado Javier Eduardo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93" marR="38493" marT="70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smtClean="0">
                          <a:effectLst/>
                          <a:latin typeface="+mn-lt"/>
                          <a:cs typeface="Times New Roman"/>
                        </a:rPr>
                        <a:t>✔</a:t>
                      </a: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smtClean="0">
                          <a:effectLst/>
                          <a:latin typeface="+mn-lt"/>
                          <a:cs typeface="Times New Roman"/>
                        </a:rPr>
                        <a:t>✔</a:t>
                      </a: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smtClean="0">
                          <a:effectLst/>
                          <a:latin typeface="+mn-lt"/>
                          <a:cs typeface="Times New Roman"/>
                        </a:rPr>
                        <a:t>✔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smtClean="0">
                          <a:effectLst/>
                          <a:latin typeface="+mn-lt"/>
                          <a:cs typeface="Times New Roman"/>
                        </a:rPr>
                        <a:t>✔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 smtClean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smtClean="0">
                          <a:effectLst/>
                          <a:latin typeface="+mn-lt"/>
                          <a:cs typeface="Times New Roman"/>
                        </a:rPr>
                        <a:t>✔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smtClean="0">
                          <a:effectLst/>
                          <a:latin typeface="Calibri"/>
                          <a:cs typeface="Times New Roman"/>
                        </a:rPr>
                        <a:t>Expreso con dibujos</a:t>
                      </a:r>
                      <a:r>
                        <a:rPr lang="es-MX" sz="500" baseline="0" dirty="0" smtClean="0">
                          <a:effectLst/>
                          <a:latin typeface="Calibri"/>
                          <a:cs typeface="Times New Roman"/>
                        </a:rPr>
                        <a:t> su aprendizaje</a:t>
                      </a: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18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Luna Sánchez José Fernando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93" marR="38493" marT="70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19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Mancilla Loera Mauricio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93" marR="38493" marT="70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smtClean="0">
                          <a:effectLst/>
                          <a:latin typeface="+mn-lt"/>
                          <a:cs typeface="Times New Roman"/>
                        </a:rPr>
                        <a:t>✔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smtClean="0">
                          <a:effectLst/>
                          <a:latin typeface="Calibri"/>
                          <a:cs typeface="Times New Roman"/>
                        </a:rPr>
                        <a:t>?</a:t>
                      </a: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smtClean="0">
                          <a:effectLst/>
                          <a:latin typeface="+mn-lt"/>
                          <a:cs typeface="Times New Roman"/>
                        </a:rPr>
                        <a:t>✔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smtClean="0">
                          <a:effectLst/>
                          <a:latin typeface="+mn-lt"/>
                          <a:cs typeface="Times New Roman"/>
                        </a:rPr>
                        <a:t>✔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smtClean="0">
                          <a:effectLst/>
                          <a:latin typeface="+mn-lt"/>
                          <a:cs typeface="Times New Roman"/>
                        </a:rPr>
                        <a:t>✔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smtClean="0">
                          <a:effectLst/>
                          <a:latin typeface="Calibri"/>
                          <a:cs typeface="Times New Roman"/>
                        </a:rPr>
                        <a:t>Hizo un video explicativo sobre dinosaurios</a:t>
                      </a: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20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Márquez Sánchez Ashly Dayana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93" marR="38493" marT="70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smtClean="0">
                          <a:effectLst/>
                          <a:latin typeface="+mn-lt"/>
                          <a:cs typeface="Times New Roman"/>
                        </a:rPr>
                        <a:t>✔</a:t>
                      </a: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smtClean="0">
                          <a:effectLst/>
                          <a:latin typeface="+mn-lt"/>
                          <a:cs typeface="Times New Roman"/>
                        </a:rPr>
                        <a:t>✔</a:t>
                      </a: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smtClean="0">
                          <a:effectLst/>
                          <a:latin typeface="+mn-lt"/>
                          <a:cs typeface="Times New Roman"/>
                        </a:rPr>
                        <a:t>✔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smtClean="0">
                          <a:effectLst/>
                          <a:latin typeface="Calibri"/>
                          <a:cs typeface="Times New Roman"/>
                        </a:rPr>
                        <a:t>--</a:t>
                      </a: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smtClean="0">
                          <a:effectLst/>
                          <a:latin typeface="Calibri"/>
                          <a:cs typeface="Times New Roman"/>
                        </a:rPr>
                        <a:t>Utilizo</a:t>
                      </a:r>
                      <a:r>
                        <a:rPr lang="es-MX" sz="500" baseline="0" dirty="0" smtClean="0">
                          <a:effectLst/>
                          <a:latin typeface="Calibri"/>
                          <a:cs typeface="Times New Roman"/>
                        </a:rPr>
                        <a:t> recursos/objetos reales para realizar su maqueta</a:t>
                      </a: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21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Mota Vázquez Anna Sofía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93" marR="38493" marT="70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22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Ramírez Carrizales Katherine Lizeth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93" marR="38493" marT="70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23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Ramírez Guillen Renata Izamar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93" marR="38493" marT="70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500" dirty="0" smtClean="0">
                          <a:effectLst/>
                          <a:latin typeface="+mn-lt"/>
                          <a:cs typeface="Times New Roman"/>
                        </a:rPr>
                        <a:t>✔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500" dirty="0" smtClean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500" dirty="0" smtClean="0">
                          <a:effectLst/>
                          <a:latin typeface="+mn-lt"/>
                          <a:cs typeface="Times New Roman"/>
                        </a:rPr>
                        <a:t>✔</a:t>
                      </a: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500" dirty="0" smtClean="0">
                          <a:effectLst/>
                          <a:latin typeface="+mn-lt"/>
                          <a:cs typeface="Times New Roman"/>
                        </a:rPr>
                        <a:t>✔</a:t>
                      </a: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smtClean="0">
                          <a:effectLst/>
                          <a:latin typeface="+mn-lt"/>
                          <a:cs typeface="Times New Roman"/>
                        </a:rPr>
                        <a:t>✔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smtClean="0">
                          <a:effectLst/>
                          <a:latin typeface="Calibri"/>
                          <a:cs typeface="Times New Roman"/>
                        </a:rPr>
                        <a:t>--</a:t>
                      </a: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err="1" smtClean="0">
                          <a:effectLst/>
                          <a:latin typeface="Calibri"/>
                          <a:cs typeface="Times New Roman"/>
                        </a:rPr>
                        <a:t>Martes:dibujo</a:t>
                      </a:r>
                      <a:r>
                        <a:rPr lang="es-MX" sz="500" dirty="0" smtClean="0">
                          <a:effectLst/>
                          <a:latin typeface="Calibri"/>
                          <a:cs typeface="Times New Roman"/>
                        </a:rPr>
                        <a:t> cantidad de elementos a contar. 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smtClean="0">
                          <a:effectLst/>
                          <a:latin typeface="Calibri"/>
                          <a:cs typeface="Times New Roman"/>
                        </a:rPr>
                        <a:t>Rescato la </a:t>
                      </a:r>
                      <a:r>
                        <a:rPr lang="es-MX" sz="500" dirty="0" err="1" smtClean="0">
                          <a:effectLst/>
                          <a:latin typeface="Calibri"/>
                          <a:cs typeface="Times New Roman"/>
                        </a:rPr>
                        <a:t>info</a:t>
                      </a:r>
                      <a:r>
                        <a:rPr lang="es-MX" sz="500" dirty="0" smtClean="0">
                          <a:effectLst/>
                          <a:latin typeface="Calibri"/>
                          <a:cs typeface="Times New Roman"/>
                        </a:rPr>
                        <a:t> más importante </a:t>
                      </a:r>
                      <a:r>
                        <a:rPr lang="es-MX" sz="500" dirty="0" err="1" smtClean="0">
                          <a:effectLst/>
                          <a:latin typeface="Calibri"/>
                          <a:cs typeface="Times New Roman"/>
                        </a:rPr>
                        <a:t>videocuento</a:t>
                      </a:r>
                      <a:r>
                        <a:rPr lang="es-MX" sz="500" dirty="0" smtClean="0">
                          <a:effectLst/>
                          <a:latin typeface="Calibri"/>
                          <a:cs typeface="Times New Roman"/>
                        </a:rPr>
                        <a:t> y </a:t>
                      </a:r>
                      <a:r>
                        <a:rPr lang="es-MX" sz="500" dirty="0" err="1" smtClean="0">
                          <a:effectLst/>
                          <a:latin typeface="Calibri"/>
                          <a:cs typeface="Times New Roman"/>
                        </a:rPr>
                        <a:t>midio</a:t>
                      </a:r>
                      <a:r>
                        <a:rPr lang="es-MX" sz="500" dirty="0" smtClean="0">
                          <a:effectLst/>
                          <a:latin typeface="Calibri"/>
                          <a:cs typeface="Times New Roman"/>
                        </a:rPr>
                        <a:t> muy exacto</a:t>
                      </a: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24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Ramírez Luna </a:t>
                      </a:r>
                      <a:r>
                        <a:rPr lang="es-MX" sz="500" dirty="0" err="1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Mariangela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93" marR="38493" marT="70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smtClean="0">
                          <a:effectLst/>
                          <a:latin typeface="+mn-lt"/>
                          <a:cs typeface="Times New Roman"/>
                        </a:rPr>
                        <a:t>✔</a:t>
                      </a: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smtClean="0">
                          <a:effectLst/>
                          <a:latin typeface="+mn-lt"/>
                          <a:cs typeface="Times New Roman"/>
                        </a:rPr>
                        <a:t>✔</a:t>
                      </a: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smtClean="0">
                          <a:effectLst/>
                          <a:latin typeface="+mn-lt"/>
                          <a:cs typeface="Times New Roman"/>
                        </a:rPr>
                        <a:t>✔</a:t>
                      </a: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smtClean="0">
                          <a:effectLst/>
                          <a:latin typeface="+mn-lt"/>
                          <a:cs typeface="Times New Roman"/>
                        </a:rPr>
                        <a:t> ✔</a:t>
                      </a: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 smtClean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smtClean="0">
                          <a:effectLst/>
                          <a:latin typeface="+mn-lt"/>
                          <a:cs typeface="Times New Roman"/>
                        </a:rPr>
                        <a:t>✔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smtClean="0">
                          <a:effectLst/>
                          <a:latin typeface="Calibri"/>
                          <a:cs typeface="Times New Roman"/>
                        </a:rPr>
                        <a:t>Fue la primera en encontrar un objeto que midiera lo mismo </a:t>
                      </a:r>
                      <a:r>
                        <a:rPr lang="es-MX" sz="500" dirty="0" smtClean="0">
                          <a:effectLst/>
                          <a:latin typeface="Calibri"/>
                          <a:cs typeface="Times New Roman"/>
                        </a:rPr>
                        <a:t>. Es</a:t>
                      </a:r>
                      <a:r>
                        <a:rPr lang="es-MX" sz="500" baseline="0" dirty="0" smtClean="0">
                          <a:effectLst/>
                          <a:latin typeface="Calibri"/>
                          <a:cs typeface="Times New Roman"/>
                        </a:rPr>
                        <a:t> autosuficiente el viernes su evidencia  esta recortada x ella y escrito por ella</a:t>
                      </a: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25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Rivera </a:t>
                      </a:r>
                      <a:r>
                        <a:rPr lang="es-MX" sz="500" dirty="0" err="1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Leos</a:t>
                      </a:r>
                      <a:r>
                        <a:rPr lang="es-MX" sz="5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Juan Pablo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93" marR="38493" marT="70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smtClean="0">
                          <a:effectLst/>
                          <a:latin typeface="+mn-lt"/>
                          <a:cs typeface="Times New Roman"/>
                        </a:rPr>
                        <a:t>✔</a:t>
                      </a: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26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Rodríguez Hinojosa Daniel Federico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93" marR="38493" marT="70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MX" sz="500" dirty="0" err="1" smtClean="0">
                          <a:effectLst/>
                          <a:latin typeface="Calibri"/>
                          <a:cs typeface="Times New Roman"/>
                        </a:rPr>
                        <a:t>Midio</a:t>
                      </a:r>
                      <a:r>
                        <a:rPr lang="es-MX" sz="500" baseline="0" dirty="0" smtClean="0">
                          <a:effectLst/>
                          <a:latin typeface="Calibri"/>
                          <a:cs typeface="Times New Roman"/>
                        </a:rPr>
                        <a:t> objetos muy bien(c</a:t>
                      </a:r>
                      <a:r>
                        <a:rPr lang="es-MX" sz="500" dirty="0" smtClean="0">
                          <a:effectLst/>
                          <a:latin typeface="Calibri"/>
                          <a:cs typeface="Times New Roman"/>
                        </a:rPr>
                        <a:t>aja)</a:t>
                      </a:r>
                      <a:endParaRPr lang="es-MX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0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27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Rubio Ayala Edwin Emilio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93" marR="38493" marT="70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0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28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Sánchez Hernández Axel Leonardo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93" marR="38493" marT="70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es-MX" sz="500" dirty="0" smtClean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✔</a:t>
                      </a: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es-MX" sz="500" dirty="0" smtClean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?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es-MX" sz="500" dirty="0" smtClean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✔</a:t>
                      </a: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02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29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Saucedo Udave Yaritza Yamileth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93" marR="38493" marT="70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es-MX" sz="500" dirty="0" smtClean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✔</a:t>
                      </a: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es-MX" sz="500" dirty="0" smtClean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?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 dirty="0" smtClean="0">
                        <a:effectLst/>
                        <a:latin typeface="Century Gothic"/>
                        <a:ea typeface="Times New Roman"/>
                        <a:cs typeface="Arial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es-MX" sz="500" dirty="0" smtClean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✔</a:t>
                      </a: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02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30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Saucedo Viera Rocío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93" marR="38493" marT="70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02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31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Soto Cepeda Adriana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93" marR="38493" marT="70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 dirty="0" smtClean="0">
                        <a:effectLst/>
                        <a:latin typeface="Century Gothic"/>
                        <a:ea typeface="Times New Roman"/>
                        <a:cs typeface="Arial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es-MX" sz="500" dirty="0" smtClean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✔</a:t>
                      </a: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es-MX" sz="500" dirty="0" smtClean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✔</a:t>
                      </a: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es-MX" sz="500" dirty="0" smtClean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✔</a:t>
                      </a: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es-MX" sz="500" dirty="0" smtClean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✔</a:t>
                      </a: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es-MX" sz="500" dirty="0" smtClean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✔</a:t>
                      </a: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02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32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Torres González </a:t>
                      </a:r>
                      <a:r>
                        <a:rPr lang="es-MX" sz="500" dirty="0" err="1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Eliud</a:t>
                      </a:r>
                      <a:r>
                        <a:rPr lang="es-MX" sz="5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Alejandro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93" marR="38493" marT="70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dirty="0" smtClean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✔</a:t>
                      </a: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es-MX" sz="500" dirty="0" err="1" smtClean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Eliud</a:t>
                      </a:r>
                      <a:r>
                        <a:rPr lang="es-MX" sz="500" baseline="0" dirty="0" smtClean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describió los huesos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02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33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Torres Sánchez </a:t>
                      </a:r>
                      <a:r>
                        <a:rPr lang="es-MX" sz="500" dirty="0" err="1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Ian</a:t>
                      </a:r>
                      <a:r>
                        <a:rPr lang="es-MX" sz="5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David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93" marR="38493" marT="70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dirty="0" smtClean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✔</a:t>
                      </a: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02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34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Urbina Flores Isa Abigail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93" marR="38493" marT="70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500" dirty="0" smtClean="0">
                          <a:effectLst/>
                          <a:latin typeface="+mn-lt"/>
                          <a:cs typeface="Times New Roman"/>
                        </a:rPr>
                        <a:t>✔</a:t>
                      </a: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500" dirty="0" smtClean="0">
                          <a:effectLst/>
                          <a:latin typeface="+mn-lt"/>
                          <a:cs typeface="Times New Roman"/>
                        </a:rPr>
                        <a:t>✔</a:t>
                      </a: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dirty="0" smtClean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✔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es-MX" sz="500" dirty="0" smtClean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✔</a:t>
                      </a: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02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35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dirty="0" err="1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Vijil</a:t>
                      </a:r>
                      <a:r>
                        <a:rPr lang="es-MX" sz="5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Morales </a:t>
                      </a:r>
                      <a:r>
                        <a:rPr lang="es-MX" sz="500" dirty="0" err="1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Melany</a:t>
                      </a:r>
                      <a:r>
                        <a:rPr lang="es-MX" sz="5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Mariana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93" marR="38493" marT="70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5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6" marR="36146" marT="18308" marB="183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748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392" y="395536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5576" y="1441432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2726" y="2915816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416" y="5031042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1666" y="6876256"/>
            <a:ext cx="9729167" cy="5469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8569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</TotalTime>
  <Words>729</Words>
  <Application>Microsoft Office PowerPoint</Application>
  <PresentationFormat>Presentación en pantalla (4:3)</PresentationFormat>
  <Paragraphs>488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guadalupe quilantan rangel</dc:creator>
  <cp:lastModifiedBy>daniela guadalupe quilantan rangel</cp:lastModifiedBy>
  <cp:revision>49</cp:revision>
  <dcterms:created xsi:type="dcterms:W3CDTF">2021-01-18T07:34:13Z</dcterms:created>
  <dcterms:modified xsi:type="dcterms:W3CDTF">2021-01-23T03:32:38Z</dcterms:modified>
</cp:coreProperties>
</file>