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sldIdLst>
    <p:sldId id="257" r:id="rId3"/>
    <p:sldId id="269" r:id="rId4"/>
    <p:sldId id="280" r:id="rId5"/>
    <p:sldId id="286" r:id="rId6"/>
    <p:sldId id="281" r:id="rId7"/>
    <p:sldId id="282" r:id="rId8"/>
    <p:sldId id="287" r:id="rId9"/>
    <p:sldId id="283" r:id="rId10"/>
    <p:sldId id="288" r:id="rId11"/>
    <p:sldId id="285" r:id="rId12"/>
    <p:sldId id="290" r:id="rId13"/>
    <p:sldId id="289" r:id="rId14"/>
    <p:sldId id="284" r:id="rId1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324" autoAdjust="0"/>
    <p:restoredTop sz="94660"/>
  </p:normalViewPr>
  <p:slideViewPr>
    <p:cSldViewPr snapToGrid="0" showGuides="1">
      <p:cViewPr varScale="1">
        <p:scale>
          <a:sx n="77" d="100"/>
          <a:sy n="77" d="100"/>
        </p:scale>
        <p:origin x="852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7AF59-36F2-4C4A-B49D-890AB6A796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203569C-84A0-4ADE-8A5D-3E45635DCF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FC1384-5774-4DFB-BD86-4FC3600C1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7BC2-743B-4B27-870C-DCB7B48E271E}" type="datetimeFigureOut">
              <a:rPr lang="es-MX" smtClean="0"/>
              <a:t>23/01/2021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A8E04B-AF7E-48A2-A63A-6A1BD8F79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CF61B9-41E3-425B-872A-F8A2EE712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8ED8-D9BF-4D2E-BFDC-70758BCA64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85480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93299E-C3CA-4B2A-8F4E-97737F0366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C7C7222A-EA64-4D8F-8965-99EC5A683B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70A37D-4DBC-4FD3-AE0A-7515788E5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7BC2-743B-4B27-870C-DCB7B48E271E}" type="datetimeFigureOut">
              <a:rPr lang="es-MX" smtClean="0"/>
              <a:t>23/01/2021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9398F4-5308-47C4-877B-96EDC9CEB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229BBA-42CE-4B90-BED1-CCF730FC9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8ED8-D9BF-4D2E-BFDC-70758BCA64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2768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48C39BC-C9E9-4001-9502-A46FF97D2A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D2A99D4-DC3B-4D77-A286-DEFAF7C179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040CA1-A904-40E2-97D7-CFC3CAE0D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7BC2-743B-4B27-870C-DCB7B48E271E}" type="datetimeFigureOut">
              <a:rPr lang="es-MX" smtClean="0"/>
              <a:t>23/01/2021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C3ECE52-488A-473A-8174-79D1A7AA1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A9F451B-C9B1-4602-8490-A02A459DD9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8ED8-D9BF-4D2E-BFDC-70758BCA64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7995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19393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899158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92D05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95185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92D05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761529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1"/>
            <a:ext cx="12192000" cy="68442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800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92D05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70944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74373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D7E390-B28A-4438-B5FB-27F5AA151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8335CF-CA5F-4FB5-B4AD-4AB0BCFC2E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979E0A-17D8-47A9-9EBD-CEA52ECB2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7BC2-743B-4B27-870C-DCB7B48E271E}" type="datetimeFigureOut">
              <a:rPr lang="es-MX" smtClean="0"/>
              <a:t>23/01/2021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C0E3D7-658A-49C6-802E-5C762C3BA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2402AFB-7847-4AFD-ABCE-5373CB1F5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8ED8-D9BF-4D2E-BFDC-70758BCA64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0142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3DA185-995E-4F3B-87A5-8569CD2FB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F1160B-ACC3-47C2-A872-E7609982C3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B79509-26AB-4B57-9826-5643FC141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7BC2-743B-4B27-870C-DCB7B48E271E}" type="datetimeFigureOut">
              <a:rPr lang="es-MX" smtClean="0"/>
              <a:t>23/01/2021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A1D3D0-EE2C-4E59-A7FC-A7DEC0E0C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AF3512-909E-4C48-B4EE-FED58A69B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8ED8-D9BF-4D2E-BFDC-70758BCA64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3358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58DA19-9C77-4597-840B-EED729955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0C1E30-436A-423D-B199-83548CEE0E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0170772-8047-4A3E-874C-118F1AF5096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66E2A0D-45C7-4FBB-AC63-FF2820C50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7BC2-743B-4B27-870C-DCB7B48E271E}" type="datetimeFigureOut">
              <a:rPr lang="es-MX" smtClean="0"/>
              <a:t>23/01/2021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C38C2D7-09DD-4F1B-8B01-67215C3B2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BE50586-5987-42D8-91CA-242E82D46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8ED8-D9BF-4D2E-BFDC-70758BCA64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86348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C2A310-81E5-4414-93C7-3F252CF73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7253D14-5561-4899-ACEE-C2CECACCBD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DE74E82-E84E-456B-A01E-88B24999B5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AD8C74D-B5E6-4D44-B7BB-DA5EED97C9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34DAB54-D4B1-47A4-86E2-B7092E2522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D1B2DC3-7446-4B89-918B-07ED1B6BF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7BC2-743B-4B27-870C-DCB7B48E271E}" type="datetimeFigureOut">
              <a:rPr lang="es-MX" smtClean="0"/>
              <a:t>23/01/2021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B414B6B-6B35-488B-B8AF-10E79CDD8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43BE423-5D9F-4ACA-85AA-E5087D6F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8ED8-D9BF-4D2E-BFDC-70758BCA64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23587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21C738-A38E-4313-91AC-3866EB908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885E55D-D36D-4E7D-B197-555C55EE0E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7BC2-743B-4B27-870C-DCB7B48E271E}" type="datetimeFigureOut">
              <a:rPr lang="es-MX" smtClean="0"/>
              <a:t>23/01/2021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7244510-ECED-431D-8101-082FE732B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0300A79-C34C-435A-A0DF-786239AE0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8ED8-D9BF-4D2E-BFDC-70758BCA64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3229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40BA44D-7201-4214-8B6C-91774CE2D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7BC2-743B-4B27-870C-DCB7B48E271E}" type="datetimeFigureOut">
              <a:rPr lang="es-MX" smtClean="0"/>
              <a:t>23/01/2021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C6541E1-9A11-457B-A9E1-38F5B3DE63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68349AA-19B6-4158-BC73-CDD4CBB0F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8ED8-D9BF-4D2E-BFDC-70758BCA64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05400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6DEC8C-23A4-4AF2-86D5-865E27D5D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7AC1B7C-838D-4A72-9563-E09A5B1E98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72A584A-71D6-440C-860C-4E4C163103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95BC91A-7825-4BFD-AEDA-0DCD5ED60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7BC2-743B-4B27-870C-DCB7B48E271E}" type="datetimeFigureOut">
              <a:rPr lang="es-MX" smtClean="0"/>
              <a:t>23/01/2021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AB7FEDC-C9C7-4CC8-9CAE-49CCCBA39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8C5771C-39C6-457A-9A35-9AA098F30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8ED8-D9BF-4D2E-BFDC-70758BCA64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21766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C9EF5B-569C-45CB-9324-95FE84A46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55850ED-8132-4D90-B978-2537498D6A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19A4436-F047-46CD-8A42-26E0C6DF26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B4D1C5-B383-4073-B071-8167A3CFA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7BC2-743B-4B27-870C-DCB7B48E271E}" type="datetimeFigureOut">
              <a:rPr lang="es-MX" smtClean="0"/>
              <a:t>23/01/2021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E1F7246-5C9D-4142-A0C5-8750CC2FB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22FA655-46D8-4710-85DB-656B2B7CA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758ED8-D9BF-4D2E-BFDC-70758BCA64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7375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4E9FADA-4485-4440-8887-97095E6CB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1410C5-1341-4C50-87FE-6A02583C9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AF9DF4-9C10-4593-BDFD-1AF7D698AB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87BC2-743B-4B27-870C-DCB7B48E271E}" type="datetimeFigureOut">
              <a:rPr lang="es-MX" smtClean="0"/>
              <a:t>23/01/2021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5E9C76-622E-461B-865F-66F40D238BB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365BAA-BA1C-4F6A-A45D-ECEF3A6C23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758ED8-D9BF-4D2E-BFDC-70758BCA64C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3602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457280" y="574039"/>
            <a:ext cx="5277441" cy="3077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92D05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9033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95C5DB66-AB2F-4221-B401-9837EC324872}"/>
              </a:ext>
            </a:extLst>
          </p:cNvPr>
          <p:cNvSpPr/>
          <p:nvPr/>
        </p:nvSpPr>
        <p:spPr>
          <a:xfrm>
            <a:off x="0" y="0"/>
            <a:ext cx="12192000" cy="684428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052C38B7-8D06-4809-B57A-E4F4C2AD0161}"/>
              </a:ext>
            </a:extLst>
          </p:cNvPr>
          <p:cNvSpPr txBox="1"/>
          <p:nvPr/>
        </p:nvSpPr>
        <p:spPr>
          <a:xfrm>
            <a:off x="885172" y="828288"/>
            <a:ext cx="10421655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9900">
                <a:solidFill>
                  <a:srgbClr val="7030A0"/>
                </a:solidFill>
                <a:latin typeface="Amanise" panose="02000500000000000000" pitchFamily="50" charset="0"/>
              </a:rPr>
              <a:t>Evaluación Continua </a:t>
            </a:r>
          </a:p>
        </p:txBody>
      </p:sp>
    </p:spTree>
    <p:extLst>
      <p:ext uri="{BB962C8B-B14F-4D97-AF65-F5344CB8AC3E}">
        <p14:creationId xmlns:p14="http://schemas.microsoft.com/office/powerpoint/2010/main" val="24126237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0CAB485B-1CF5-4F09-80E2-26887566F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093929"/>
              </p:ext>
            </p:extLst>
          </p:nvPr>
        </p:nvGraphicFramePr>
        <p:xfrm>
          <a:off x="0" y="0"/>
          <a:ext cx="12192000" cy="5699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4107452280"/>
                    </a:ext>
                  </a:extLst>
                </a:gridCol>
                <a:gridCol w="567847">
                  <a:extLst>
                    <a:ext uri="{9D8B030D-6E8A-4147-A177-3AD203B41FA5}">
                      <a16:colId xmlns:a16="http://schemas.microsoft.com/office/drawing/2014/main" val="2234839535"/>
                    </a:ext>
                  </a:extLst>
                </a:gridCol>
                <a:gridCol w="956153">
                  <a:extLst>
                    <a:ext uri="{9D8B030D-6E8A-4147-A177-3AD203B41FA5}">
                      <a16:colId xmlns:a16="http://schemas.microsoft.com/office/drawing/2014/main" val="74350828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80154244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24388767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004677676"/>
                    </a:ext>
                  </a:extLst>
                </a:gridCol>
                <a:gridCol w="308975">
                  <a:extLst>
                    <a:ext uri="{9D8B030D-6E8A-4147-A177-3AD203B41FA5}">
                      <a16:colId xmlns:a16="http://schemas.microsoft.com/office/drawing/2014/main" val="3158897404"/>
                    </a:ext>
                  </a:extLst>
                </a:gridCol>
                <a:gridCol w="450937">
                  <a:extLst>
                    <a:ext uri="{9D8B030D-6E8A-4147-A177-3AD203B41FA5}">
                      <a16:colId xmlns:a16="http://schemas.microsoft.com/office/drawing/2014/main" val="151618856"/>
                    </a:ext>
                  </a:extLst>
                </a:gridCol>
                <a:gridCol w="1152395">
                  <a:extLst>
                    <a:ext uri="{9D8B030D-6E8A-4147-A177-3AD203B41FA5}">
                      <a16:colId xmlns:a16="http://schemas.microsoft.com/office/drawing/2014/main" val="1771337464"/>
                    </a:ext>
                  </a:extLst>
                </a:gridCol>
                <a:gridCol w="1503123">
                  <a:extLst>
                    <a:ext uri="{9D8B030D-6E8A-4147-A177-3AD203B41FA5}">
                      <a16:colId xmlns:a16="http://schemas.microsoft.com/office/drawing/2014/main" val="936122062"/>
                    </a:ext>
                  </a:extLst>
                </a:gridCol>
                <a:gridCol w="1156570">
                  <a:extLst>
                    <a:ext uri="{9D8B030D-6E8A-4147-A177-3AD203B41FA5}">
                      <a16:colId xmlns:a16="http://schemas.microsoft.com/office/drawing/2014/main" val="3951982292"/>
                    </a:ext>
                  </a:extLst>
                </a:gridCol>
              </a:tblGrid>
              <a:tr h="370840">
                <a:tc gridSpan="11">
                  <a:txBody>
                    <a:bodyPr/>
                    <a:lstStyle/>
                    <a:p>
                      <a:pPr algn="ctr"/>
                      <a:r>
                        <a:rPr lang="es-MX" sz="1800" b="1"/>
                        <a:t>Evaluación Continua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399814"/>
                  </a:ext>
                </a:extLst>
              </a:tr>
              <a:tr h="370840">
                <a:tc gridSpan="6">
                  <a:txBody>
                    <a:bodyPr/>
                    <a:lstStyle/>
                    <a:p>
                      <a:pPr algn="l"/>
                      <a:r>
                        <a:rPr lang="es-MX" sz="1800" b="1"/>
                        <a:t>Nombre del Alumno: Jose Carlos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MX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Fecha: 18-22 de Enero del 2021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610969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spc="-5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Lenguaje y</a:t>
                      </a:r>
                      <a:r>
                        <a:rPr lang="es-MX" sz="1800" b="1" spc="15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800" b="1" spc="-10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Comunicación</a:t>
                      </a:r>
                      <a:endParaRPr lang="es-MX" sz="18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spc="-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Pensamiento</a:t>
                      </a:r>
                      <a:r>
                        <a:rPr lang="es-MX" sz="1800" b="1" spc="1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800" b="1" spc="-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Matemático</a:t>
                      </a:r>
                      <a:endParaRPr lang="es-MX" sz="18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8898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Oralidad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Oralidad 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 , algebra y variación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Número , algebra y variación 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7091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Explicación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Explicación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Número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685018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s-MX" sz="1200"/>
                        <a:t>Aprendizaje Esperado: Expresa y comparte canciones de su tradición oral, de su comunidad o cultura.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Aprendizaje Esperado: </a:t>
                      </a:r>
                      <a:r>
                        <a:rPr lang="es-MX" sz="1200"/>
                        <a:t>Relaciona el número de los elementos de una colección con la sucesión numérica Desar escrita del 1 al 20.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519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b="1"/>
                        <a:t>Aspecto a evaluar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A veces lo hace (A)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Requiere de ayuda para llevar a cabo las actividades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Si lo hace (S) 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Realiza las actividades sin dificultad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Aspecto a evaluar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A veces lo hace (A)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Requiere de ayuda para llevar a cabo las actividades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Si lo hace (S)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Realiza las actividades sin dificultad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01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Expresa sus conocimientos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/>
                        <a:t>Cuenta en voz alta los números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618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Comparte canciones de su cultura 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Identifica y/o  Escribe </a:t>
                      </a:r>
                    </a:p>
                    <a:p>
                      <a:pPr algn="ctr"/>
                      <a:r>
                        <a:rPr lang="es-MX" sz="1200"/>
                        <a:t>algunos o todos los números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/>
                        <a:t>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92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Identifica las canciones de su comunidad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/>
                        <a:t>Utiliza el conteo en distintas situaciones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27805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200" b="1" spc="50"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Alumno</a:t>
                      </a:r>
                      <a:endParaRPr lang="es-MX" sz="12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200" b="1" spc="50"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Alumno</a:t>
                      </a:r>
                      <a:endParaRPr lang="es-MX" sz="12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543367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s-MX" sz="1200"/>
                        <a:t>Requiere algo de apoyo para concentrarse en clase, sin embargo se cumple eñ objetivo deseado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s-MX" sz="1200"/>
                        <a:t>Requiere de apoyo para realizar y escribir conteo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643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288477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0CAB485B-1CF5-4F09-80E2-26887566F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786064"/>
              </p:ext>
            </p:extLst>
          </p:nvPr>
        </p:nvGraphicFramePr>
        <p:xfrm>
          <a:off x="0" y="0"/>
          <a:ext cx="12192000" cy="561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4107452280"/>
                    </a:ext>
                  </a:extLst>
                </a:gridCol>
                <a:gridCol w="567847">
                  <a:extLst>
                    <a:ext uri="{9D8B030D-6E8A-4147-A177-3AD203B41FA5}">
                      <a16:colId xmlns:a16="http://schemas.microsoft.com/office/drawing/2014/main" val="2234839535"/>
                    </a:ext>
                  </a:extLst>
                </a:gridCol>
                <a:gridCol w="956153">
                  <a:extLst>
                    <a:ext uri="{9D8B030D-6E8A-4147-A177-3AD203B41FA5}">
                      <a16:colId xmlns:a16="http://schemas.microsoft.com/office/drawing/2014/main" val="74350828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80154244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24388767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004677676"/>
                    </a:ext>
                  </a:extLst>
                </a:gridCol>
                <a:gridCol w="308975">
                  <a:extLst>
                    <a:ext uri="{9D8B030D-6E8A-4147-A177-3AD203B41FA5}">
                      <a16:colId xmlns:a16="http://schemas.microsoft.com/office/drawing/2014/main" val="3158897404"/>
                    </a:ext>
                  </a:extLst>
                </a:gridCol>
                <a:gridCol w="450937">
                  <a:extLst>
                    <a:ext uri="{9D8B030D-6E8A-4147-A177-3AD203B41FA5}">
                      <a16:colId xmlns:a16="http://schemas.microsoft.com/office/drawing/2014/main" val="151618856"/>
                    </a:ext>
                  </a:extLst>
                </a:gridCol>
                <a:gridCol w="1152395">
                  <a:extLst>
                    <a:ext uri="{9D8B030D-6E8A-4147-A177-3AD203B41FA5}">
                      <a16:colId xmlns:a16="http://schemas.microsoft.com/office/drawing/2014/main" val="1771337464"/>
                    </a:ext>
                  </a:extLst>
                </a:gridCol>
                <a:gridCol w="1503123">
                  <a:extLst>
                    <a:ext uri="{9D8B030D-6E8A-4147-A177-3AD203B41FA5}">
                      <a16:colId xmlns:a16="http://schemas.microsoft.com/office/drawing/2014/main" val="936122062"/>
                    </a:ext>
                  </a:extLst>
                </a:gridCol>
                <a:gridCol w="1156570">
                  <a:extLst>
                    <a:ext uri="{9D8B030D-6E8A-4147-A177-3AD203B41FA5}">
                      <a16:colId xmlns:a16="http://schemas.microsoft.com/office/drawing/2014/main" val="3951982292"/>
                    </a:ext>
                  </a:extLst>
                </a:gridCol>
              </a:tblGrid>
              <a:tr h="370840">
                <a:tc gridSpan="11">
                  <a:txBody>
                    <a:bodyPr/>
                    <a:lstStyle/>
                    <a:p>
                      <a:pPr algn="ctr"/>
                      <a:r>
                        <a:rPr lang="es-MX" sz="1800" b="1"/>
                        <a:t>Evaluación Continua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399814"/>
                  </a:ext>
                </a:extLst>
              </a:tr>
              <a:tr h="370840">
                <a:tc gridSpan="6">
                  <a:txBody>
                    <a:bodyPr/>
                    <a:lstStyle/>
                    <a:p>
                      <a:pPr algn="l"/>
                      <a:r>
                        <a:rPr lang="es-MX" sz="1800" b="1"/>
                        <a:t>Nombre del Alumno: Isabella Flores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MX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Fecha: 18-22 de Enero del 2021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610969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spc="-5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Lenguaje y</a:t>
                      </a:r>
                      <a:r>
                        <a:rPr lang="es-MX" sz="1800" b="1" spc="15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800" b="1" spc="-10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Comunicación</a:t>
                      </a:r>
                      <a:endParaRPr lang="es-MX" sz="18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spc="-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Pensamiento</a:t>
                      </a:r>
                      <a:r>
                        <a:rPr lang="es-MX" sz="1800" b="1" spc="1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800" b="1" spc="-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Matemático</a:t>
                      </a:r>
                      <a:endParaRPr lang="es-MX" sz="18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8898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Oralidad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Oralidad 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 , algebra y variación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Número , algebra y variación 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7091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Explicación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Explicación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Número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685018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s-MX" sz="1200"/>
                        <a:t>Aprendizaje Esperado: Expresa y comparte canciones de su tradición oral, de su comunidad o cultura.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Aprendizaje Esperado: </a:t>
                      </a:r>
                      <a:r>
                        <a:rPr lang="es-MX" sz="1200"/>
                        <a:t>Relaciona el número de los elementos de una colección con la sucesión numérica Desar escrita del 1 al 20.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519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b="1"/>
                        <a:t>Aspecto a evaluar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A veces lo hace (A)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Requiere de ayuda para llevar a cabo las actividades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Si lo hace (S) 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Realiza las actividades sin dificultad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Aspecto a evaluar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A veces lo hace (A)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Requiere de ayuda para llevar a cabo las actividades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Si lo hace (S)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Realiza las actividades sin dificultad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01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Expresa sus conocimientos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/>
                        <a:t>Cuenta en voz alta los números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618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Comparte canciones de su cultura 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Identifica y/o  Escribe </a:t>
                      </a:r>
                    </a:p>
                    <a:p>
                      <a:pPr algn="ctr"/>
                      <a:r>
                        <a:rPr lang="es-MX" sz="1200"/>
                        <a:t>algunos o todos los números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92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Identifica las canciones de su comunidad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/>
                        <a:t>Utiliza el conteo en distintas situaciones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27805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200" b="1" spc="50"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Alumno</a:t>
                      </a:r>
                      <a:endParaRPr lang="es-MX" sz="12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200" b="1" spc="50"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Alumno</a:t>
                      </a:r>
                      <a:endParaRPr lang="es-MX" sz="12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543367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s-MX" sz="1200"/>
                        <a:t>Es muy participativa, no se le requiere apoyar en ninguna actividad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s-MX" sz="1200"/>
                        <a:t>Realiza conteo indivual sin algun tipo de apoyo y reconoce la numeración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643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40579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0CAB485B-1CF5-4F09-80E2-26887566F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4322454"/>
              </p:ext>
            </p:extLst>
          </p:nvPr>
        </p:nvGraphicFramePr>
        <p:xfrm>
          <a:off x="0" y="0"/>
          <a:ext cx="12192000" cy="5699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4107452280"/>
                    </a:ext>
                  </a:extLst>
                </a:gridCol>
                <a:gridCol w="567847">
                  <a:extLst>
                    <a:ext uri="{9D8B030D-6E8A-4147-A177-3AD203B41FA5}">
                      <a16:colId xmlns:a16="http://schemas.microsoft.com/office/drawing/2014/main" val="2234839535"/>
                    </a:ext>
                  </a:extLst>
                </a:gridCol>
                <a:gridCol w="956153">
                  <a:extLst>
                    <a:ext uri="{9D8B030D-6E8A-4147-A177-3AD203B41FA5}">
                      <a16:colId xmlns:a16="http://schemas.microsoft.com/office/drawing/2014/main" val="74350828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80154244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24388767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004677676"/>
                    </a:ext>
                  </a:extLst>
                </a:gridCol>
                <a:gridCol w="308975">
                  <a:extLst>
                    <a:ext uri="{9D8B030D-6E8A-4147-A177-3AD203B41FA5}">
                      <a16:colId xmlns:a16="http://schemas.microsoft.com/office/drawing/2014/main" val="3158897404"/>
                    </a:ext>
                  </a:extLst>
                </a:gridCol>
                <a:gridCol w="450937">
                  <a:extLst>
                    <a:ext uri="{9D8B030D-6E8A-4147-A177-3AD203B41FA5}">
                      <a16:colId xmlns:a16="http://schemas.microsoft.com/office/drawing/2014/main" val="151618856"/>
                    </a:ext>
                  </a:extLst>
                </a:gridCol>
                <a:gridCol w="1152395">
                  <a:extLst>
                    <a:ext uri="{9D8B030D-6E8A-4147-A177-3AD203B41FA5}">
                      <a16:colId xmlns:a16="http://schemas.microsoft.com/office/drawing/2014/main" val="1771337464"/>
                    </a:ext>
                  </a:extLst>
                </a:gridCol>
                <a:gridCol w="1503123">
                  <a:extLst>
                    <a:ext uri="{9D8B030D-6E8A-4147-A177-3AD203B41FA5}">
                      <a16:colId xmlns:a16="http://schemas.microsoft.com/office/drawing/2014/main" val="936122062"/>
                    </a:ext>
                  </a:extLst>
                </a:gridCol>
                <a:gridCol w="1156570">
                  <a:extLst>
                    <a:ext uri="{9D8B030D-6E8A-4147-A177-3AD203B41FA5}">
                      <a16:colId xmlns:a16="http://schemas.microsoft.com/office/drawing/2014/main" val="3951982292"/>
                    </a:ext>
                  </a:extLst>
                </a:gridCol>
              </a:tblGrid>
              <a:tr h="370840">
                <a:tc gridSpan="11">
                  <a:txBody>
                    <a:bodyPr/>
                    <a:lstStyle/>
                    <a:p>
                      <a:pPr algn="ctr"/>
                      <a:r>
                        <a:rPr lang="es-MX" sz="1800" b="1"/>
                        <a:t>Evaluación Continua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399814"/>
                  </a:ext>
                </a:extLst>
              </a:tr>
              <a:tr h="370840">
                <a:tc gridSpan="6">
                  <a:txBody>
                    <a:bodyPr/>
                    <a:lstStyle/>
                    <a:p>
                      <a:pPr algn="l"/>
                      <a:r>
                        <a:rPr lang="es-MX" sz="1800" b="1"/>
                        <a:t>Nombre del Alumno: Abraham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MX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Fecha: 18-22 de Enero del 2021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610969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spc="-5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Lenguaje y</a:t>
                      </a:r>
                      <a:r>
                        <a:rPr lang="es-MX" sz="1800" b="1" spc="15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800" b="1" spc="-10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Comunicación</a:t>
                      </a:r>
                      <a:endParaRPr lang="es-MX" sz="18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spc="-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Pensamiento</a:t>
                      </a:r>
                      <a:r>
                        <a:rPr lang="es-MX" sz="1800" b="1" spc="1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800" b="1" spc="-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Matemático</a:t>
                      </a:r>
                      <a:endParaRPr lang="es-MX" sz="18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8898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Oralidad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Oralidad 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 , algebra y variación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Número , algebra y variación 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7091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Explicación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Explicación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Número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685018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s-MX" sz="1200"/>
                        <a:t>Aprendizaje Esperado: Expresa y comparte canciones de su tradición oral, de su comunidad o cultura.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Aprendizaje Esperado: </a:t>
                      </a:r>
                      <a:r>
                        <a:rPr lang="es-MX" sz="1200"/>
                        <a:t>Relaciona el número de los elementos de una colección con la sucesión numérica Desar escrita del 1 al 20.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519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b="1"/>
                        <a:t>Aspecto a evaluar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A veces lo hace (A)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Requiere de ayuda para llevar a cabo las actividades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Si lo hace (S) 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Realiza las actividades sin dificultad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Aspecto a evaluar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A veces lo hace (A)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Requiere de ayuda para llevar a cabo las actividades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Si lo hace (S)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Realiza las actividades sin dificultad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01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Expresa sus conocimientos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/>
                        <a:t>Cuenta en voz alta los números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618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Comparte canciones de su cultura 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Identifica y/o  Escribe </a:t>
                      </a:r>
                    </a:p>
                    <a:p>
                      <a:pPr algn="ctr"/>
                      <a:r>
                        <a:rPr lang="es-MX" sz="1200"/>
                        <a:t>algunos o todos los números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92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Identifica las canciones de su comunidad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/>
                        <a:t>Utiliza el conteo en distintas situaciones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27805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200" b="1" spc="50"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Alumno</a:t>
                      </a:r>
                      <a:endParaRPr lang="es-MX" sz="12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200" b="1" spc="50"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Alumno</a:t>
                      </a:r>
                      <a:endParaRPr lang="es-MX" sz="12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543367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s-MX" sz="1200"/>
                        <a:t>Seguido se observa que requiere apoyo por parte de su madre para realizar cualquier actividad. Sin embargo se logró el objetivo.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s-MX" sz="1200"/>
                        <a:t>Requiere apoyo de su madre para realizar la actividad. Aunque su participación es correcta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643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2673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0CAB485B-1CF5-4F09-80E2-26887566F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9368078"/>
              </p:ext>
            </p:extLst>
          </p:nvPr>
        </p:nvGraphicFramePr>
        <p:xfrm>
          <a:off x="0" y="0"/>
          <a:ext cx="12192000" cy="5699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4107452280"/>
                    </a:ext>
                  </a:extLst>
                </a:gridCol>
                <a:gridCol w="567847">
                  <a:extLst>
                    <a:ext uri="{9D8B030D-6E8A-4147-A177-3AD203B41FA5}">
                      <a16:colId xmlns:a16="http://schemas.microsoft.com/office/drawing/2014/main" val="2234839535"/>
                    </a:ext>
                  </a:extLst>
                </a:gridCol>
                <a:gridCol w="956153">
                  <a:extLst>
                    <a:ext uri="{9D8B030D-6E8A-4147-A177-3AD203B41FA5}">
                      <a16:colId xmlns:a16="http://schemas.microsoft.com/office/drawing/2014/main" val="74350828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80154244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24388767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004677676"/>
                    </a:ext>
                  </a:extLst>
                </a:gridCol>
                <a:gridCol w="308975">
                  <a:extLst>
                    <a:ext uri="{9D8B030D-6E8A-4147-A177-3AD203B41FA5}">
                      <a16:colId xmlns:a16="http://schemas.microsoft.com/office/drawing/2014/main" val="3158897404"/>
                    </a:ext>
                  </a:extLst>
                </a:gridCol>
                <a:gridCol w="450937">
                  <a:extLst>
                    <a:ext uri="{9D8B030D-6E8A-4147-A177-3AD203B41FA5}">
                      <a16:colId xmlns:a16="http://schemas.microsoft.com/office/drawing/2014/main" val="151618856"/>
                    </a:ext>
                  </a:extLst>
                </a:gridCol>
                <a:gridCol w="1152395">
                  <a:extLst>
                    <a:ext uri="{9D8B030D-6E8A-4147-A177-3AD203B41FA5}">
                      <a16:colId xmlns:a16="http://schemas.microsoft.com/office/drawing/2014/main" val="1771337464"/>
                    </a:ext>
                  </a:extLst>
                </a:gridCol>
                <a:gridCol w="1503123">
                  <a:extLst>
                    <a:ext uri="{9D8B030D-6E8A-4147-A177-3AD203B41FA5}">
                      <a16:colId xmlns:a16="http://schemas.microsoft.com/office/drawing/2014/main" val="936122062"/>
                    </a:ext>
                  </a:extLst>
                </a:gridCol>
                <a:gridCol w="1156570">
                  <a:extLst>
                    <a:ext uri="{9D8B030D-6E8A-4147-A177-3AD203B41FA5}">
                      <a16:colId xmlns:a16="http://schemas.microsoft.com/office/drawing/2014/main" val="3951982292"/>
                    </a:ext>
                  </a:extLst>
                </a:gridCol>
              </a:tblGrid>
              <a:tr h="370840">
                <a:tc gridSpan="11">
                  <a:txBody>
                    <a:bodyPr/>
                    <a:lstStyle/>
                    <a:p>
                      <a:pPr algn="ctr"/>
                      <a:r>
                        <a:rPr lang="es-MX" sz="1800" b="1"/>
                        <a:t>Evaluación Continua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399814"/>
                  </a:ext>
                </a:extLst>
              </a:tr>
              <a:tr h="370840">
                <a:tc gridSpan="6">
                  <a:txBody>
                    <a:bodyPr/>
                    <a:lstStyle/>
                    <a:p>
                      <a:pPr algn="l"/>
                      <a:r>
                        <a:rPr lang="es-MX" sz="1800" b="1"/>
                        <a:t>Nombre del Alumno: Manuel Ruiz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MX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Fecha: 18-22 de Enero del 2021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610969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spc="-5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Lenguaje y</a:t>
                      </a:r>
                      <a:r>
                        <a:rPr lang="es-MX" sz="1800" b="1" spc="15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800" b="1" spc="-10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Comunicación</a:t>
                      </a:r>
                      <a:endParaRPr lang="es-MX" sz="18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spc="-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Pensamiento</a:t>
                      </a:r>
                      <a:r>
                        <a:rPr lang="es-MX" sz="1800" b="1" spc="1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800" b="1" spc="-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Matemático</a:t>
                      </a:r>
                      <a:endParaRPr lang="es-MX" sz="18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8898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Oralidad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Oralidad 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 , algebra y variación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Número , algebra y variación 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7091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Explicación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Explicación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Número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685018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s-MX" sz="1200"/>
                        <a:t>Aprendizaje Esperado: Expresa y comparte canciones de su tradición oral, de su comunidad o cultura.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Aprendizaje Esperado: </a:t>
                      </a:r>
                      <a:r>
                        <a:rPr lang="es-MX" sz="1200"/>
                        <a:t>Relaciona el número de los elementos de una colección con la sucesión numérica Desar escrita del 1 al 20.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519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b="1"/>
                        <a:t>Aspecto a evaluar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A veces lo hace (A)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Requiere de ayuda para llevar a cabo las actividades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Si lo hace (S) 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Realiza las actividades sin dificultad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Aspecto a evaluar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A veces lo hace (A)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Requiere de ayuda para llevar a cabo las actividades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Si lo hace (S)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Realiza las actividades sin dificultad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01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Expresa sus conocimientos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/>
                        <a:t>Cuenta en voz alta los números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618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Comparte canciones de su cultura 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Identifica y/o  Escribe </a:t>
                      </a:r>
                    </a:p>
                    <a:p>
                      <a:pPr algn="ctr"/>
                      <a:r>
                        <a:rPr lang="es-MX" sz="1200"/>
                        <a:t>algunos o todos los números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92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Identifica las canciones de su comunidad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/>
                        <a:t>Utiliza el conteo en distintas situaciones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27805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200" b="1" spc="50"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Alumno</a:t>
                      </a:r>
                      <a:endParaRPr lang="es-MX" sz="12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200" b="1" spc="50"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Alumno</a:t>
                      </a:r>
                      <a:endParaRPr lang="es-MX" sz="12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543367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s-MX" sz="1200"/>
                        <a:t>Seguido participa de manera correcta sin requerir algún tipo de apoyo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s-MX" sz="1200"/>
                        <a:t>Requiere mínimo apoyo para realizar conteo y reconocer los números . Pues seguido en clase se observa que domina la numeración.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643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7453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12192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7997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4" name="object 4"/>
            <p:cNvSpPr/>
            <p:nvPr/>
          </p:nvSpPr>
          <p:spPr>
            <a:xfrm>
              <a:off x="4482084" y="2103120"/>
              <a:ext cx="1412748" cy="1101852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5" name="object 5"/>
            <p:cNvSpPr/>
            <p:nvPr/>
          </p:nvSpPr>
          <p:spPr>
            <a:xfrm>
              <a:off x="1395983" y="1173480"/>
              <a:ext cx="7584948" cy="4776216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6" name="object 6"/>
            <p:cNvSpPr/>
            <p:nvPr/>
          </p:nvSpPr>
          <p:spPr>
            <a:xfrm>
              <a:off x="5466588" y="5113020"/>
              <a:ext cx="211836" cy="307848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7" name="object 7"/>
            <p:cNvSpPr/>
            <p:nvPr/>
          </p:nvSpPr>
          <p:spPr>
            <a:xfrm>
              <a:off x="5570220" y="5127955"/>
              <a:ext cx="124967" cy="26548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8" name="object 8"/>
            <p:cNvSpPr/>
            <p:nvPr/>
          </p:nvSpPr>
          <p:spPr>
            <a:xfrm>
              <a:off x="4424171" y="5408676"/>
              <a:ext cx="215773" cy="30784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solidFill>
                  <a:prstClr val="black"/>
                </a:solidFill>
                <a:latin typeface="Calibri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0CAB485B-1CF5-4F09-80E2-26887566F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7426829"/>
              </p:ext>
            </p:extLst>
          </p:nvPr>
        </p:nvGraphicFramePr>
        <p:xfrm>
          <a:off x="0" y="0"/>
          <a:ext cx="12192000" cy="561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4107452280"/>
                    </a:ext>
                  </a:extLst>
                </a:gridCol>
                <a:gridCol w="567847">
                  <a:extLst>
                    <a:ext uri="{9D8B030D-6E8A-4147-A177-3AD203B41FA5}">
                      <a16:colId xmlns:a16="http://schemas.microsoft.com/office/drawing/2014/main" val="2234839535"/>
                    </a:ext>
                  </a:extLst>
                </a:gridCol>
                <a:gridCol w="956153">
                  <a:extLst>
                    <a:ext uri="{9D8B030D-6E8A-4147-A177-3AD203B41FA5}">
                      <a16:colId xmlns:a16="http://schemas.microsoft.com/office/drawing/2014/main" val="74350828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80154244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24388767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004677676"/>
                    </a:ext>
                  </a:extLst>
                </a:gridCol>
                <a:gridCol w="308975">
                  <a:extLst>
                    <a:ext uri="{9D8B030D-6E8A-4147-A177-3AD203B41FA5}">
                      <a16:colId xmlns:a16="http://schemas.microsoft.com/office/drawing/2014/main" val="3158897404"/>
                    </a:ext>
                  </a:extLst>
                </a:gridCol>
                <a:gridCol w="450937">
                  <a:extLst>
                    <a:ext uri="{9D8B030D-6E8A-4147-A177-3AD203B41FA5}">
                      <a16:colId xmlns:a16="http://schemas.microsoft.com/office/drawing/2014/main" val="151618856"/>
                    </a:ext>
                  </a:extLst>
                </a:gridCol>
                <a:gridCol w="1152395">
                  <a:extLst>
                    <a:ext uri="{9D8B030D-6E8A-4147-A177-3AD203B41FA5}">
                      <a16:colId xmlns:a16="http://schemas.microsoft.com/office/drawing/2014/main" val="1771337464"/>
                    </a:ext>
                  </a:extLst>
                </a:gridCol>
                <a:gridCol w="1503123">
                  <a:extLst>
                    <a:ext uri="{9D8B030D-6E8A-4147-A177-3AD203B41FA5}">
                      <a16:colId xmlns:a16="http://schemas.microsoft.com/office/drawing/2014/main" val="936122062"/>
                    </a:ext>
                  </a:extLst>
                </a:gridCol>
                <a:gridCol w="1156570">
                  <a:extLst>
                    <a:ext uri="{9D8B030D-6E8A-4147-A177-3AD203B41FA5}">
                      <a16:colId xmlns:a16="http://schemas.microsoft.com/office/drawing/2014/main" val="3951982292"/>
                    </a:ext>
                  </a:extLst>
                </a:gridCol>
              </a:tblGrid>
              <a:tr h="370840">
                <a:tc gridSpan="11">
                  <a:txBody>
                    <a:bodyPr/>
                    <a:lstStyle/>
                    <a:p>
                      <a:pPr algn="ctr"/>
                      <a:r>
                        <a:rPr lang="es-MX" sz="1800" b="1"/>
                        <a:t>Evaluación Continua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399814"/>
                  </a:ext>
                </a:extLst>
              </a:tr>
              <a:tr h="370840">
                <a:tc gridSpan="6">
                  <a:txBody>
                    <a:bodyPr/>
                    <a:lstStyle/>
                    <a:p>
                      <a:pPr algn="l"/>
                      <a:r>
                        <a:rPr lang="es-MX" sz="1800" b="1"/>
                        <a:t>Nombre del Alumno: Ximena Rivera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MX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Fecha: 18-22 de Enero del 2021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610969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spc="-5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Lenguaje y</a:t>
                      </a:r>
                      <a:r>
                        <a:rPr lang="es-MX" sz="1800" b="1" spc="15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800" b="1" spc="-10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Comunicación</a:t>
                      </a:r>
                      <a:endParaRPr lang="es-MX" sz="18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spc="-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Pensamiento</a:t>
                      </a:r>
                      <a:r>
                        <a:rPr lang="es-MX" sz="1800" b="1" spc="1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800" b="1" spc="-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Matemático</a:t>
                      </a:r>
                      <a:endParaRPr lang="es-MX" sz="18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8898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Oralidad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Oralidad 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 , algebra y variación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Número , algebra y variación 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7091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Explicación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Explicación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Número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685018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s-MX" sz="1200"/>
                        <a:t>Aprendizaje Esperado: Expresa y comparte canciones de su tradición oral, de su comunidad o cultura.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Aprendizaje Esperado: </a:t>
                      </a:r>
                      <a:r>
                        <a:rPr lang="es-MX" sz="1200"/>
                        <a:t>Relaciona el número de los elementos de una colección con la sucesión numérica Desar escrita del 1 al 20.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519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b="1"/>
                        <a:t>Aspecto a evaluar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A veces lo hace (A)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Requiere de ayuda para llevar a cabo las actividades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Si lo hace (S) 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Realiza las actividades sin dificultad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Aspecto a evaluar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A veces lo hace (A)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Requiere de ayuda para llevar a cabo las actividades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Si lo hace (S)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Realiza las actividades sin dificultad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01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Expresa sus conocimientos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/>
                        <a:t>Cuenta en voz alta los números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618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Comparte canciones de su cultura 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Identifica y/o  Escribe </a:t>
                      </a:r>
                    </a:p>
                    <a:p>
                      <a:pPr algn="ctr"/>
                      <a:r>
                        <a:rPr lang="es-MX" sz="1200"/>
                        <a:t>algunos o todos los números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/>
                        <a:t>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92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Identifica las canciones de su comunidad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/>
                        <a:t>Utiliza el conteo en distintas situaciones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27805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200" b="1" spc="50"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Alumno</a:t>
                      </a:r>
                      <a:endParaRPr lang="es-MX" sz="12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200" b="1" spc="50"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Alumno</a:t>
                      </a:r>
                      <a:endParaRPr lang="es-MX" sz="12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543367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s-MX" sz="1200"/>
                        <a:t>Participa poco , sin embargo cumple con lo que se le solicita y lo realiza de manera correcta.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s-MX" sz="1200"/>
                        <a:t>Requiere apoyo para hacer uso del conteo oral.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643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382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0CAB485B-1CF5-4F09-80E2-26887566F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5806010"/>
              </p:ext>
            </p:extLst>
          </p:nvPr>
        </p:nvGraphicFramePr>
        <p:xfrm>
          <a:off x="0" y="0"/>
          <a:ext cx="12192000" cy="561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4107452280"/>
                    </a:ext>
                  </a:extLst>
                </a:gridCol>
                <a:gridCol w="567847">
                  <a:extLst>
                    <a:ext uri="{9D8B030D-6E8A-4147-A177-3AD203B41FA5}">
                      <a16:colId xmlns:a16="http://schemas.microsoft.com/office/drawing/2014/main" val="2234839535"/>
                    </a:ext>
                  </a:extLst>
                </a:gridCol>
                <a:gridCol w="956153">
                  <a:extLst>
                    <a:ext uri="{9D8B030D-6E8A-4147-A177-3AD203B41FA5}">
                      <a16:colId xmlns:a16="http://schemas.microsoft.com/office/drawing/2014/main" val="74350828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80154244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24388767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004677676"/>
                    </a:ext>
                  </a:extLst>
                </a:gridCol>
                <a:gridCol w="308975">
                  <a:extLst>
                    <a:ext uri="{9D8B030D-6E8A-4147-A177-3AD203B41FA5}">
                      <a16:colId xmlns:a16="http://schemas.microsoft.com/office/drawing/2014/main" val="3158897404"/>
                    </a:ext>
                  </a:extLst>
                </a:gridCol>
                <a:gridCol w="450937">
                  <a:extLst>
                    <a:ext uri="{9D8B030D-6E8A-4147-A177-3AD203B41FA5}">
                      <a16:colId xmlns:a16="http://schemas.microsoft.com/office/drawing/2014/main" val="151618856"/>
                    </a:ext>
                  </a:extLst>
                </a:gridCol>
                <a:gridCol w="1152395">
                  <a:extLst>
                    <a:ext uri="{9D8B030D-6E8A-4147-A177-3AD203B41FA5}">
                      <a16:colId xmlns:a16="http://schemas.microsoft.com/office/drawing/2014/main" val="1771337464"/>
                    </a:ext>
                  </a:extLst>
                </a:gridCol>
                <a:gridCol w="1503123">
                  <a:extLst>
                    <a:ext uri="{9D8B030D-6E8A-4147-A177-3AD203B41FA5}">
                      <a16:colId xmlns:a16="http://schemas.microsoft.com/office/drawing/2014/main" val="936122062"/>
                    </a:ext>
                  </a:extLst>
                </a:gridCol>
                <a:gridCol w="1156570">
                  <a:extLst>
                    <a:ext uri="{9D8B030D-6E8A-4147-A177-3AD203B41FA5}">
                      <a16:colId xmlns:a16="http://schemas.microsoft.com/office/drawing/2014/main" val="3951982292"/>
                    </a:ext>
                  </a:extLst>
                </a:gridCol>
              </a:tblGrid>
              <a:tr h="370840">
                <a:tc gridSpan="11">
                  <a:txBody>
                    <a:bodyPr/>
                    <a:lstStyle/>
                    <a:p>
                      <a:pPr algn="ctr"/>
                      <a:r>
                        <a:rPr lang="es-MX" sz="1800" b="1"/>
                        <a:t>Evaluación Continua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399814"/>
                  </a:ext>
                </a:extLst>
              </a:tr>
              <a:tr h="370840">
                <a:tc gridSpan="6">
                  <a:txBody>
                    <a:bodyPr/>
                    <a:lstStyle/>
                    <a:p>
                      <a:pPr algn="l"/>
                      <a:r>
                        <a:rPr lang="es-MX" sz="1800" b="1"/>
                        <a:t>Nombre del Alumno: Melany Puente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MX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Fecha: 18-22 de Enero del 2021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610969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spc="-5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Lenguaje y</a:t>
                      </a:r>
                      <a:r>
                        <a:rPr lang="es-MX" sz="1800" b="1" spc="15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800" b="1" spc="-10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Comunicación</a:t>
                      </a:r>
                      <a:endParaRPr lang="es-MX" sz="18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spc="-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Pensamiento</a:t>
                      </a:r>
                      <a:r>
                        <a:rPr lang="es-MX" sz="1800" b="1" spc="1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800" b="1" spc="-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Matemático</a:t>
                      </a:r>
                      <a:endParaRPr lang="es-MX" sz="18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8898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Oralidad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Oralidad 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 , algebra y variación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Número , algebra y variación 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7091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Explicación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Explicación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Número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685018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s-MX" sz="1200"/>
                        <a:t>Aprendizaje Esperado: Expresa y comparte canciones de su tradición oral, de su comunidad o cultura.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Aprendizaje Esperado: </a:t>
                      </a:r>
                      <a:r>
                        <a:rPr lang="es-MX" sz="1200"/>
                        <a:t>Relaciona el número de los elementos de una colección con la sucesión numérica Desar escrita del 1 al 20.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519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b="1"/>
                        <a:t>Aspecto a evaluar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A veces lo hace (A)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Requiere de ayuda para llevar a cabo las actividades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Si lo hace (S) 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Realiza las actividades sin dificultad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Aspecto a evaluar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A veces lo hace (A)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Requiere de ayuda para llevar a cabo las actividades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Si lo hace (S)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Realiza las actividades sin dificultad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01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Expresa sus conocimientos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/>
                        <a:t>Cuenta en voz alta los números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618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Comparte canciones de su cultura 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Identifica y/o  Escribe </a:t>
                      </a:r>
                    </a:p>
                    <a:p>
                      <a:pPr algn="ctr"/>
                      <a:r>
                        <a:rPr lang="es-MX" sz="1200"/>
                        <a:t>algunos o todos los números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92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Identifica las canciones de su comunidad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/>
                        <a:t>Utiliza el conteo en distintas situaciones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27805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200" b="1" spc="50"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Alumno</a:t>
                      </a:r>
                      <a:endParaRPr lang="es-MX" sz="12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200" b="1" spc="50"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Alumno</a:t>
                      </a:r>
                      <a:endParaRPr lang="es-MX" sz="12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543367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s-MX" sz="1200"/>
                        <a:t>Es participativa , respeta turnos y comenta correctamente sus ideas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s-MX" sz="1200"/>
                        <a:t>Requiere poco de apoyo para cumplir con lo solicitado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643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4806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0CAB485B-1CF5-4F09-80E2-26887566F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7828342"/>
              </p:ext>
            </p:extLst>
          </p:nvPr>
        </p:nvGraphicFramePr>
        <p:xfrm>
          <a:off x="0" y="0"/>
          <a:ext cx="12192000" cy="561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4107452280"/>
                    </a:ext>
                  </a:extLst>
                </a:gridCol>
                <a:gridCol w="567847">
                  <a:extLst>
                    <a:ext uri="{9D8B030D-6E8A-4147-A177-3AD203B41FA5}">
                      <a16:colId xmlns:a16="http://schemas.microsoft.com/office/drawing/2014/main" val="2234839535"/>
                    </a:ext>
                  </a:extLst>
                </a:gridCol>
                <a:gridCol w="956153">
                  <a:extLst>
                    <a:ext uri="{9D8B030D-6E8A-4147-A177-3AD203B41FA5}">
                      <a16:colId xmlns:a16="http://schemas.microsoft.com/office/drawing/2014/main" val="74350828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80154244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24388767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004677676"/>
                    </a:ext>
                  </a:extLst>
                </a:gridCol>
                <a:gridCol w="308975">
                  <a:extLst>
                    <a:ext uri="{9D8B030D-6E8A-4147-A177-3AD203B41FA5}">
                      <a16:colId xmlns:a16="http://schemas.microsoft.com/office/drawing/2014/main" val="3158897404"/>
                    </a:ext>
                  </a:extLst>
                </a:gridCol>
                <a:gridCol w="450937">
                  <a:extLst>
                    <a:ext uri="{9D8B030D-6E8A-4147-A177-3AD203B41FA5}">
                      <a16:colId xmlns:a16="http://schemas.microsoft.com/office/drawing/2014/main" val="151618856"/>
                    </a:ext>
                  </a:extLst>
                </a:gridCol>
                <a:gridCol w="1152395">
                  <a:extLst>
                    <a:ext uri="{9D8B030D-6E8A-4147-A177-3AD203B41FA5}">
                      <a16:colId xmlns:a16="http://schemas.microsoft.com/office/drawing/2014/main" val="1771337464"/>
                    </a:ext>
                  </a:extLst>
                </a:gridCol>
                <a:gridCol w="1503123">
                  <a:extLst>
                    <a:ext uri="{9D8B030D-6E8A-4147-A177-3AD203B41FA5}">
                      <a16:colId xmlns:a16="http://schemas.microsoft.com/office/drawing/2014/main" val="936122062"/>
                    </a:ext>
                  </a:extLst>
                </a:gridCol>
                <a:gridCol w="1156570">
                  <a:extLst>
                    <a:ext uri="{9D8B030D-6E8A-4147-A177-3AD203B41FA5}">
                      <a16:colId xmlns:a16="http://schemas.microsoft.com/office/drawing/2014/main" val="3951982292"/>
                    </a:ext>
                  </a:extLst>
                </a:gridCol>
              </a:tblGrid>
              <a:tr h="370840">
                <a:tc gridSpan="11">
                  <a:txBody>
                    <a:bodyPr/>
                    <a:lstStyle/>
                    <a:p>
                      <a:pPr algn="ctr"/>
                      <a:r>
                        <a:rPr lang="es-MX" sz="1800" b="1"/>
                        <a:t>Evaluación Continua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399814"/>
                  </a:ext>
                </a:extLst>
              </a:tr>
              <a:tr h="370840">
                <a:tc gridSpan="6">
                  <a:txBody>
                    <a:bodyPr/>
                    <a:lstStyle/>
                    <a:p>
                      <a:pPr algn="l"/>
                      <a:r>
                        <a:rPr lang="es-MX" sz="1800" b="1"/>
                        <a:t>Nombre del Alumno: Iker Esparza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MX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Fecha: 18-22 de Enero del 2021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610969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spc="-5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Lenguaje y</a:t>
                      </a:r>
                      <a:r>
                        <a:rPr lang="es-MX" sz="1800" b="1" spc="15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800" b="1" spc="-10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Comunicación</a:t>
                      </a:r>
                      <a:endParaRPr lang="es-MX" sz="18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spc="-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Pensamiento</a:t>
                      </a:r>
                      <a:r>
                        <a:rPr lang="es-MX" sz="1800" b="1" spc="1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800" b="1" spc="-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Matemático</a:t>
                      </a:r>
                      <a:endParaRPr lang="es-MX" sz="18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8898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Oralidad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Oralidad 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 , algebra y variación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Número , algebra y variación 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7091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Explicación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Explicación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Número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685018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s-MX" sz="1200"/>
                        <a:t>Aprendizaje Esperado: Expresa y comparte canciones de su tradición oral, de su comunidad o cultura.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Aprendizaje Esperado: </a:t>
                      </a:r>
                      <a:r>
                        <a:rPr lang="es-MX" sz="1200"/>
                        <a:t>Relaciona el número de los elementos de una colección con la sucesión numérica Desar escrita del 1 al 20.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519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b="1"/>
                        <a:t>Aspecto a evaluar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A veces lo hace (A)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Requiere de ayuda para llevar a cabo las actividades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Si lo hace (S) 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Realiza las actividades sin dificultad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Aspecto a evaluar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A veces lo hace (A)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Requiere de ayuda para llevar a cabo las actividades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Si lo hace (S)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Realiza las actividades sin dificultad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01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Expresa sus conocimientos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/>
                        <a:t>Cuenta en voz alta los números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618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Comparte canciones de su cultura 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Identifica y/o  Escribe </a:t>
                      </a:r>
                    </a:p>
                    <a:p>
                      <a:pPr algn="ctr"/>
                      <a:r>
                        <a:rPr lang="es-MX" sz="1200"/>
                        <a:t>algunos o todos los números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/>
                        <a:t>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92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Identifica las canciones de su comunidad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/>
                        <a:t>Utiliza el conteo en distintas situaciones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27805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200" b="1" spc="50"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Alumno</a:t>
                      </a:r>
                      <a:endParaRPr lang="es-MX" sz="12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200" b="1" spc="50"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Alumno</a:t>
                      </a:r>
                      <a:endParaRPr lang="es-MX" sz="12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543367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s-MX" sz="1200"/>
                        <a:t>Es participativo, respeta turnos y Comenta cuando se le indica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s-MX" sz="1200"/>
                        <a:t>Inicia el conteo , sin embargo se cumplió la activdad de relacionar los números a la colección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643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610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0CAB485B-1CF5-4F09-80E2-26887566F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258737"/>
              </p:ext>
            </p:extLst>
          </p:nvPr>
        </p:nvGraphicFramePr>
        <p:xfrm>
          <a:off x="0" y="0"/>
          <a:ext cx="12192000" cy="561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4107452280"/>
                    </a:ext>
                  </a:extLst>
                </a:gridCol>
                <a:gridCol w="567847">
                  <a:extLst>
                    <a:ext uri="{9D8B030D-6E8A-4147-A177-3AD203B41FA5}">
                      <a16:colId xmlns:a16="http://schemas.microsoft.com/office/drawing/2014/main" val="2234839535"/>
                    </a:ext>
                  </a:extLst>
                </a:gridCol>
                <a:gridCol w="956153">
                  <a:extLst>
                    <a:ext uri="{9D8B030D-6E8A-4147-A177-3AD203B41FA5}">
                      <a16:colId xmlns:a16="http://schemas.microsoft.com/office/drawing/2014/main" val="74350828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80154244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24388767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004677676"/>
                    </a:ext>
                  </a:extLst>
                </a:gridCol>
                <a:gridCol w="308975">
                  <a:extLst>
                    <a:ext uri="{9D8B030D-6E8A-4147-A177-3AD203B41FA5}">
                      <a16:colId xmlns:a16="http://schemas.microsoft.com/office/drawing/2014/main" val="3158897404"/>
                    </a:ext>
                  </a:extLst>
                </a:gridCol>
                <a:gridCol w="450937">
                  <a:extLst>
                    <a:ext uri="{9D8B030D-6E8A-4147-A177-3AD203B41FA5}">
                      <a16:colId xmlns:a16="http://schemas.microsoft.com/office/drawing/2014/main" val="151618856"/>
                    </a:ext>
                  </a:extLst>
                </a:gridCol>
                <a:gridCol w="1152395">
                  <a:extLst>
                    <a:ext uri="{9D8B030D-6E8A-4147-A177-3AD203B41FA5}">
                      <a16:colId xmlns:a16="http://schemas.microsoft.com/office/drawing/2014/main" val="1771337464"/>
                    </a:ext>
                  </a:extLst>
                </a:gridCol>
                <a:gridCol w="1503123">
                  <a:extLst>
                    <a:ext uri="{9D8B030D-6E8A-4147-A177-3AD203B41FA5}">
                      <a16:colId xmlns:a16="http://schemas.microsoft.com/office/drawing/2014/main" val="936122062"/>
                    </a:ext>
                  </a:extLst>
                </a:gridCol>
                <a:gridCol w="1156570">
                  <a:extLst>
                    <a:ext uri="{9D8B030D-6E8A-4147-A177-3AD203B41FA5}">
                      <a16:colId xmlns:a16="http://schemas.microsoft.com/office/drawing/2014/main" val="3951982292"/>
                    </a:ext>
                  </a:extLst>
                </a:gridCol>
              </a:tblGrid>
              <a:tr h="370840">
                <a:tc gridSpan="11">
                  <a:txBody>
                    <a:bodyPr/>
                    <a:lstStyle/>
                    <a:p>
                      <a:pPr algn="ctr"/>
                      <a:r>
                        <a:rPr lang="es-MX" sz="1800" b="1"/>
                        <a:t>Evaluación Continua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399814"/>
                  </a:ext>
                </a:extLst>
              </a:tr>
              <a:tr h="370840">
                <a:tc gridSpan="6">
                  <a:txBody>
                    <a:bodyPr/>
                    <a:lstStyle/>
                    <a:p>
                      <a:pPr algn="l"/>
                      <a:r>
                        <a:rPr lang="es-MX" sz="1800" b="1"/>
                        <a:t>Nombre del Alumno: Allison Flores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MX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Fecha: 18-22 de Enero del 2021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610969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spc="-5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Lenguaje y</a:t>
                      </a:r>
                      <a:r>
                        <a:rPr lang="es-MX" sz="1800" b="1" spc="15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800" b="1" spc="-10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Comunicación</a:t>
                      </a:r>
                      <a:endParaRPr lang="es-MX" sz="18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spc="-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Pensamiento</a:t>
                      </a:r>
                      <a:r>
                        <a:rPr lang="es-MX" sz="1800" b="1" spc="1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800" b="1" spc="-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Matemático</a:t>
                      </a:r>
                      <a:endParaRPr lang="es-MX" sz="18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8898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Oralidad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Oralidad 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 , algebra y variación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Número , algebra y variación 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7091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Explicación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Explicación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Número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685018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s-MX" sz="1200"/>
                        <a:t>Aprendizaje Esperado: Expresa y comparte canciones de su tradición oral, de su comunidad o cultura.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Aprendizaje Esperado: </a:t>
                      </a:r>
                      <a:r>
                        <a:rPr lang="es-MX" sz="1200"/>
                        <a:t>Relaciona el número de los elementos de una colección con la sucesión numérica Desar escrita del 1 al 20.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519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b="1"/>
                        <a:t>Aspecto a evaluar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A veces lo hace (A)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Requiere de ayuda para llevar a cabo las actividades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Si lo hace (S) 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Realiza las actividades sin dificultad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Aspecto a evaluar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A veces lo hace (A)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Requiere de ayuda para llevar a cabo las actividades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Si lo hace (S)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Realiza las actividades sin dificultad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01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Expresa sus conocimientos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/>
                        <a:t>Cuenta en voz alta los números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618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Comparte canciones de su cultura 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Identifica y/o  Escribe </a:t>
                      </a:r>
                    </a:p>
                    <a:p>
                      <a:pPr algn="ctr"/>
                      <a:r>
                        <a:rPr lang="es-MX" sz="1200"/>
                        <a:t>algunos o todos los números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/>
                        <a:t>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92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Identifica las canciones de su comunidad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/>
                        <a:t>Utiliza el conteo en distintas situaciones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27805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200" b="1" spc="50"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Alumno</a:t>
                      </a:r>
                      <a:endParaRPr lang="es-MX" sz="12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200" b="1" spc="50"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Alumno</a:t>
                      </a:r>
                      <a:endParaRPr lang="es-MX" sz="12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543367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s-MX" sz="1200"/>
                        <a:t>Requiere de apoyo para concentrase en realizar la actividad, íerde rápido el interés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s-MX" sz="1200"/>
                        <a:t>Requiere de apoyo para motivarla a completar la actividad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643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9451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0CAB485B-1CF5-4F09-80E2-26887566F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996564"/>
              </p:ext>
            </p:extLst>
          </p:nvPr>
        </p:nvGraphicFramePr>
        <p:xfrm>
          <a:off x="0" y="0"/>
          <a:ext cx="12192000" cy="561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4107452280"/>
                    </a:ext>
                  </a:extLst>
                </a:gridCol>
                <a:gridCol w="567847">
                  <a:extLst>
                    <a:ext uri="{9D8B030D-6E8A-4147-A177-3AD203B41FA5}">
                      <a16:colId xmlns:a16="http://schemas.microsoft.com/office/drawing/2014/main" val="2234839535"/>
                    </a:ext>
                  </a:extLst>
                </a:gridCol>
                <a:gridCol w="956153">
                  <a:extLst>
                    <a:ext uri="{9D8B030D-6E8A-4147-A177-3AD203B41FA5}">
                      <a16:colId xmlns:a16="http://schemas.microsoft.com/office/drawing/2014/main" val="74350828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80154244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24388767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004677676"/>
                    </a:ext>
                  </a:extLst>
                </a:gridCol>
                <a:gridCol w="308975">
                  <a:extLst>
                    <a:ext uri="{9D8B030D-6E8A-4147-A177-3AD203B41FA5}">
                      <a16:colId xmlns:a16="http://schemas.microsoft.com/office/drawing/2014/main" val="3158897404"/>
                    </a:ext>
                  </a:extLst>
                </a:gridCol>
                <a:gridCol w="450937">
                  <a:extLst>
                    <a:ext uri="{9D8B030D-6E8A-4147-A177-3AD203B41FA5}">
                      <a16:colId xmlns:a16="http://schemas.microsoft.com/office/drawing/2014/main" val="151618856"/>
                    </a:ext>
                  </a:extLst>
                </a:gridCol>
                <a:gridCol w="1152395">
                  <a:extLst>
                    <a:ext uri="{9D8B030D-6E8A-4147-A177-3AD203B41FA5}">
                      <a16:colId xmlns:a16="http://schemas.microsoft.com/office/drawing/2014/main" val="1771337464"/>
                    </a:ext>
                  </a:extLst>
                </a:gridCol>
                <a:gridCol w="1503123">
                  <a:extLst>
                    <a:ext uri="{9D8B030D-6E8A-4147-A177-3AD203B41FA5}">
                      <a16:colId xmlns:a16="http://schemas.microsoft.com/office/drawing/2014/main" val="936122062"/>
                    </a:ext>
                  </a:extLst>
                </a:gridCol>
                <a:gridCol w="1156570">
                  <a:extLst>
                    <a:ext uri="{9D8B030D-6E8A-4147-A177-3AD203B41FA5}">
                      <a16:colId xmlns:a16="http://schemas.microsoft.com/office/drawing/2014/main" val="3951982292"/>
                    </a:ext>
                  </a:extLst>
                </a:gridCol>
              </a:tblGrid>
              <a:tr h="370840">
                <a:tc gridSpan="11">
                  <a:txBody>
                    <a:bodyPr/>
                    <a:lstStyle/>
                    <a:p>
                      <a:pPr algn="ctr"/>
                      <a:r>
                        <a:rPr lang="es-MX" sz="1800" b="1"/>
                        <a:t>Evaluación Continua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399814"/>
                  </a:ext>
                </a:extLst>
              </a:tr>
              <a:tr h="370840">
                <a:tc gridSpan="6">
                  <a:txBody>
                    <a:bodyPr/>
                    <a:lstStyle/>
                    <a:p>
                      <a:pPr algn="l"/>
                      <a:r>
                        <a:rPr lang="es-MX" sz="1800" b="1"/>
                        <a:t>Nombre del Alumno: Rodrigo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MX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Fecha: 18-22 de Enero del 2021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610969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spc="-5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Lenguaje y</a:t>
                      </a:r>
                      <a:r>
                        <a:rPr lang="es-MX" sz="1800" b="1" spc="15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800" b="1" spc="-10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Comunicación</a:t>
                      </a:r>
                      <a:endParaRPr lang="es-MX" sz="18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spc="-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Pensamiento</a:t>
                      </a:r>
                      <a:r>
                        <a:rPr lang="es-MX" sz="1800" b="1" spc="1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800" b="1" spc="-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Matemático</a:t>
                      </a:r>
                      <a:endParaRPr lang="es-MX" sz="18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8898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Oralidad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Oralidad 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 , algebra y variación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Número , algebra y variación 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7091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Explicación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Explicación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Número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685018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s-MX" sz="1200"/>
                        <a:t>Aprendizaje Esperado: Expresa y comparte canciones de su tradición oral, de su comunidad o cultura.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Aprendizaje Esperado: </a:t>
                      </a:r>
                      <a:r>
                        <a:rPr lang="es-MX" sz="1200"/>
                        <a:t>Relaciona el número de los elementos de una colección con la sucesión numérica Desar escrita del 1 al 20.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519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b="1"/>
                        <a:t>Aspecto a evaluar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A veces lo hace (A)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Requiere de ayuda para llevar a cabo las actividades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Si lo hace (S) 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Realiza las actividades sin dificultad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Aspecto a evaluar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A veces lo hace (A)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Requiere de ayuda para llevar a cabo las actividades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Si lo hace (S)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Realiza las actividades sin dificultad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01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Expresa sus conocimientos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/>
                        <a:t>Cuenta en voz alta los números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618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Comparte canciones de su cultura 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Identifica y/o  Escribe </a:t>
                      </a:r>
                    </a:p>
                    <a:p>
                      <a:pPr algn="ctr"/>
                      <a:r>
                        <a:rPr lang="es-MX" sz="1200"/>
                        <a:t>algunos o todos los números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92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Identifica las canciones de su comunidad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/>
                        <a:t>Utiliza el conteo en distintas situaciones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27805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200" b="1" spc="50"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Alumno</a:t>
                      </a:r>
                      <a:endParaRPr lang="es-MX" sz="12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200" b="1" spc="50"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Alumno</a:t>
                      </a:r>
                      <a:endParaRPr lang="es-MX" sz="12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543367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s-MX" sz="1200"/>
                        <a:t>Muy participativo y seguro al comentar sus ideas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s-MX" sz="1200"/>
                        <a:t>Es muy independiente, no necvesita algun tipo de apoyo para realizar conteo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643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0530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0CAB485B-1CF5-4F09-80E2-26887566F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2880798"/>
              </p:ext>
            </p:extLst>
          </p:nvPr>
        </p:nvGraphicFramePr>
        <p:xfrm>
          <a:off x="0" y="0"/>
          <a:ext cx="12192000" cy="561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4107452280"/>
                    </a:ext>
                  </a:extLst>
                </a:gridCol>
                <a:gridCol w="567847">
                  <a:extLst>
                    <a:ext uri="{9D8B030D-6E8A-4147-A177-3AD203B41FA5}">
                      <a16:colId xmlns:a16="http://schemas.microsoft.com/office/drawing/2014/main" val="2234839535"/>
                    </a:ext>
                  </a:extLst>
                </a:gridCol>
                <a:gridCol w="956153">
                  <a:extLst>
                    <a:ext uri="{9D8B030D-6E8A-4147-A177-3AD203B41FA5}">
                      <a16:colId xmlns:a16="http://schemas.microsoft.com/office/drawing/2014/main" val="74350828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80154244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24388767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004677676"/>
                    </a:ext>
                  </a:extLst>
                </a:gridCol>
                <a:gridCol w="308975">
                  <a:extLst>
                    <a:ext uri="{9D8B030D-6E8A-4147-A177-3AD203B41FA5}">
                      <a16:colId xmlns:a16="http://schemas.microsoft.com/office/drawing/2014/main" val="3158897404"/>
                    </a:ext>
                  </a:extLst>
                </a:gridCol>
                <a:gridCol w="450937">
                  <a:extLst>
                    <a:ext uri="{9D8B030D-6E8A-4147-A177-3AD203B41FA5}">
                      <a16:colId xmlns:a16="http://schemas.microsoft.com/office/drawing/2014/main" val="151618856"/>
                    </a:ext>
                  </a:extLst>
                </a:gridCol>
                <a:gridCol w="1152395">
                  <a:extLst>
                    <a:ext uri="{9D8B030D-6E8A-4147-A177-3AD203B41FA5}">
                      <a16:colId xmlns:a16="http://schemas.microsoft.com/office/drawing/2014/main" val="1771337464"/>
                    </a:ext>
                  </a:extLst>
                </a:gridCol>
                <a:gridCol w="1503123">
                  <a:extLst>
                    <a:ext uri="{9D8B030D-6E8A-4147-A177-3AD203B41FA5}">
                      <a16:colId xmlns:a16="http://schemas.microsoft.com/office/drawing/2014/main" val="936122062"/>
                    </a:ext>
                  </a:extLst>
                </a:gridCol>
                <a:gridCol w="1156570">
                  <a:extLst>
                    <a:ext uri="{9D8B030D-6E8A-4147-A177-3AD203B41FA5}">
                      <a16:colId xmlns:a16="http://schemas.microsoft.com/office/drawing/2014/main" val="3951982292"/>
                    </a:ext>
                  </a:extLst>
                </a:gridCol>
              </a:tblGrid>
              <a:tr h="370840">
                <a:tc gridSpan="11">
                  <a:txBody>
                    <a:bodyPr/>
                    <a:lstStyle/>
                    <a:p>
                      <a:pPr algn="ctr"/>
                      <a:r>
                        <a:rPr lang="es-MX" sz="1800" b="1"/>
                        <a:t>Evaluación Continua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399814"/>
                  </a:ext>
                </a:extLst>
              </a:tr>
              <a:tr h="370840">
                <a:tc gridSpan="6">
                  <a:txBody>
                    <a:bodyPr/>
                    <a:lstStyle/>
                    <a:p>
                      <a:pPr algn="l"/>
                      <a:r>
                        <a:rPr lang="es-MX" sz="1800" b="1"/>
                        <a:t>Nombre del Alumno: Ashley Valentina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MX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Fecha: 18-22 de Enero del 2021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610969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spc="-5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Lenguaje y</a:t>
                      </a:r>
                      <a:r>
                        <a:rPr lang="es-MX" sz="1800" b="1" spc="15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800" b="1" spc="-10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Comunicación</a:t>
                      </a:r>
                      <a:endParaRPr lang="es-MX" sz="18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spc="-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Pensamiento</a:t>
                      </a:r>
                      <a:r>
                        <a:rPr lang="es-MX" sz="1800" b="1" spc="1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800" b="1" spc="-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Matemático</a:t>
                      </a:r>
                      <a:endParaRPr lang="es-MX" sz="18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8898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Oralidad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Oralidad 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 , algebra y variación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Número , algebra y variación 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7091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Explicación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Explicación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Número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685018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s-MX" sz="1200"/>
                        <a:t>Aprendizaje Esperado: Expresa y comparte canciones de su tradición oral, de su comunidad o cultura.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Aprendizaje Esperado: </a:t>
                      </a:r>
                      <a:r>
                        <a:rPr lang="es-MX" sz="1200"/>
                        <a:t>Relaciona el número de los elementos de una colección con la sucesión numérica Desar escrita del 1 al 20.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519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b="1"/>
                        <a:t>Aspecto a evaluar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A veces lo hace (A)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Requiere de ayuda para llevar a cabo las actividades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Si lo hace (S) 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Realiza las actividades sin dificultad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Aspecto a evaluar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A veces lo hace (A)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Requiere de ayuda para llevar a cabo las actividades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Si lo hace (S)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Realiza las actividades sin dificultad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01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Expresa sus conocimientos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/>
                        <a:t>Cuenta en voz alta los números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618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Comparte canciones de su cultura 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Identifica y/o  Escribe </a:t>
                      </a:r>
                    </a:p>
                    <a:p>
                      <a:pPr algn="ctr"/>
                      <a:r>
                        <a:rPr lang="es-MX" sz="1200"/>
                        <a:t>algunos o todos los números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92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Identifica las canciones de su comunidad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/>
                        <a:t>Utiliza el conteo en distintas situaciones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27805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200" b="1" spc="50"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Alumno</a:t>
                      </a:r>
                      <a:endParaRPr lang="es-MX" sz="12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200" b="1" spc="50"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Alumno</a:t>
                      </a:r>
                      <a:endParaRPr lang="es-MX" sz="12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543367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s-MX" sz="1200"/>
                        <a:t>Es muy participativa y tiene iniciativa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s-MX" sz="1200"/>
                        <a:t>Participa dxe manera correcta realizando conteo y reconoce la mayoría de la numeración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643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5877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2">
            <a:extLst>
              <a:ext uri="{FF2B5EF4-FFF2-40B4-BE49-F238E27FC236}">
                <a16:creationId xmlns:a16="http://schemas.microsoft.com/office/drawing/2014/main" id="{0CAB485B-1CF5-4F09-80E2-26887566F8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0188185"/>
              </p:ext>
            </p:extLst>
          </p:nvPr>
        </p:nvGraphicFramePr>
        <p:xfrm>
          <a:off x="0" y="0"/>
          <a:ext cx="12192000" cy="5699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4107452280"/>
                    </a:ext>
                  </a:extLst>
                </a:gridCol>
                <a:gridCol w="567847">
                  <a:extLst>
                    <a:ext uri="{9D8B030D-6E8A-4147-A177-3AD203B41FA5}">
                      <a16:colId xmlns:a16="http://schemas.microsoft.com/office/drawing/2014/main" val="2234839535"/>
                    </a:ext>
                  </a:extLst>
                </a:gridCol>
                <a:gridCol w="956153">
                  <a:extLst>
                    <a:ext uri="{9D8B030D-6E8A-4147-A177-3AD203B41FA5}">
                      <a16:colId xmlns:a16="http://schemas.microsoft.com/office/drawing/2014/main" val="74350828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180154244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243887679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4004677676"/>
                    </a:ext>
                  </a:extLst>
                </a:gridCol>
                <a:gridCol w="308975">
                  <a:extLst>
                    <a:ext uri="{9D8B030D-6E8A-4147-A177-3AD203B41FA5}">
                      <a16:colId xmlns:a16="http://schemas.microsoft.com/office/drawing/2014/main" val="3158897404"/>
                    </a:ext>
                  </a:extLst>
                </a:gridCol>
                <a:gridCol w="450937">
                  <a:extLst>
                    <a:ext uri="{9D8B030D-6E8A-4147-A177-3AD203B41FA5}">
                      <a16:colId xmlns:a16="http://schemas.microsoft.com/office/drawing/2014/main" val="151618856"/>
                    </a:ext>
                  </a:extLst>
                </a:gridCol>
                <a:gridCol w="1152395">
                  <a:extLst>
                    <a:ext uri="{9D8B030D-6E8A-4147-A177-3AD203B41FA5}">
                      <a16:colId xmlns:a16="http://schemas.microsoft.com/office/drawing/2014/main" val="1771337464"/>
                    </a:ext>
                  </a:extLst>
                </a:gridCol>
                <a:gridCol w="1503123">
                  <a:extLst>
                    <a:ext uri="{9D8B030D-6E8A-4147-A177-3AD203B41FA5}">
                      <a16:colId xmlns:a16="http://schemas.microsoft.com/office/drawing/2014/main" val="936122062"/>
                    </a:ext>
                  </a:extLst>
                </a:gridCol>
                <a:gridCol w="1156570">
                  <a:extLst>
                    <a:ext uri="{9D8B030D-6E8A-4147-A177-3AD203B41FA5}">
                      <a16:colId xmlns:a16="http://schemas.microsoft.com/office/drawing/2014/main" val="3951982292"/>
                    </a:ext>
                  </a:extLst>
                </a:gridCol>
              </a:tblGrid>
              <a:tr h="370840">
                <a:tc gridSpan="11">
                  <a:txBody>
                    <a:bodyPr/>
                    <a:lstStyle/>
                    <a:p>
                      <a:pPr algn="ctr"/>
                      <a:r>
                        <a:rPr lang="es-MX" sz="1800" b="1"/>
                        <a:t>Evaluación Continua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399814"/>
                  </a:ext>
                </a:extLst>
              </a:tr>
              <a:tr h="370840">
                <a:tc gridSpan="6">
                  <a:txBody>
                    <a:bodyPr/>
                    <a:lstStyle/>
                    <a:p>
                      <a:pPr algn="l"/>
                      <a:r>
                        <a:rPr lang="es-MX" sz="1800" b="1"/>
                        <a:t>Nombre del Alumno:Humberto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s-MX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Fecha: 18-22 de Enero del 2021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610969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spc="-5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Lenguaje y</a:t>
                      </a:r>
                      <a:r>
                        <a:rPr lang="es-MX" sz="1800" b="1" spc="15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800" b="1" spc="-10">
                          <a:solidFill>
                            <a:srgbClr val="FF0066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Comunicación</a:t>
                      </a:r>
                      <a:endParaRPr lang="es-MX" sz="18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spc="-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Pensamiento</a:t>
                      </a:r>
                      <a:r>
                        <a:rPr lang="es-MX" sz="1800" b="1" spc="1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800" b="1" spc="-5">
                          <a:solidFill>
                            <a:srgbClr val="FF0000"/>
                          </a:solidFill>
                          <a:latin typeface="Arial Rounded MT Bold" panose="020F0704030504030204" pitchFamily="34" charset="0"/>
                          <a:cs typeface="Berlin Sans FB Demi"/>
                        </a:rPr>
                        <a:t>Matemático</a:t>
                      </a:r>
                      <a:endParaRPr lang="es-MX" sz="18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5588983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Oralidad 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Oralidad 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 , algebra y variación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Número , algebra y variación 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2870914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1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Explicación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Explicación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Organizador Curricular 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Número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s-MX" sz="1200"/>
                        <a:t>Número</a:t>
                      </a:r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685018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s-MX" sz="1200"/>
                        <a:t>Aprendizaje Esperado: Expresa y comparte canciones de su tradición oral, de su comunidad o cultura.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Aprendizaje Esperado: </a:t>
                      </a:r>
                      <a:r>
                        <a:rPr lang="es-MX" sz="1200"/>
                        <a:t>Relaciona el número de los elementos de una colección con la sucesión numérica Desar escrita del 1 al 20.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05193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 b="1"/>
                        <a:t>Aspecto a evaluar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A veces lo hace (A)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Requiere de ayuda para llevar a cabo las actividades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Si lo hace (S) </a:t>
                      </a:r>
                    </a:p>
                    <a:p>
                      <a:pPr algn="ctr"/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Realiza las actividades sin dificultad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/>
                        <a:t>Aspecto a evaluar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No lo hace (N)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Muestra gran dificultad para realizar la actividad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A veces lo hace (A)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Requiere de ayuda para llevar a cabo las actividades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rgbClr val="FF0000"/>
                          </a:solidFill>
                        </a:rPr>
                        <a:t>Si lo hace (S)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>
                          <a:solidFill>
                            <a:schemeClr val="tx1"/>
                          </a:solidFill>
                        </a:rPr>
                        <a:t>Realiza las actividades sin dificultad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42014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Expresa sus conocimientos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/>
                        <a:t>Cuenta en voz alta los números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6181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Comparte canciones de su cultura 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/>
                        <a:t>Identifica y/o  Escribe </a:t>
                      </a:r>
                    </a:p>
                    <a:p>
                      <a:pPr algn="ctr"/>
                      <a:r>
                        <a:rPr lang="es-MX" sz="1200"/>
                        <a:t>algunos o todos los números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4923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Identifica las canciones de su comunidad 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s-MX" sz="1200"/>
                        <a:t>Utiliza el conteo en distintas situaciones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MX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/>
                        <a:t>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27805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200" b="1" spc="50"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Alumno</a:t>
                      </a:r>
                      <a:endParaRPr lang="es-MX" sz="12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Descripción del Proceso del</a:t>
                      </a:r>
                      <a:r>
                        <a:rPr lang="es-MX" sz="1200" b="1" spc="50">
                          <a:latin typeface="Arial Rounded MT Bold" panose="020F0704030504030204" pitchFamily="34" charset="0"/>
                          <a:cs typeface="Berlin Sans FB Demi"/>
                        </a:rPr>
                        <a:t> </a:t>
                      </a:r>
                      <a:r>
                        <a:rPr lang="es-MX" sz="1200" b="1" spc="-5">
                          <a:latin typeface="Arial Rounded MT Bold" panose="020F0704030504030204" pitchFamily="34" charset="0"/>
                          <a:cs typeface="Berlin Sans FB Demi"/>
                        </a:rPr>
                        <a:t>Alumno</a:t>
                      </a:r>
                      <a:endParaRPr lang="es-MX" sz="1200">
                        <a:latin typeface="Arial Rounded MT Bold" panose="020F0704030504030204" pitchFamily="34" charset="0"/>
                        <a:cs typeface="Berlin Sans FB Demi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1543367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s-MX" sz="1200"/>
                        <a:t>Muy participativo en clase y logra llegar al punto deseado.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s-MX" sz="1200"/>
                        <a:t>Para realizar conteo y reconocer nuemeración no requiere ningún tipo de apoyo. Es muy participativo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2643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17289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483</TotalTime>
  <Words>2692</Words>
  <Application>Microsoft Office PowerPoint</Application>
  <PresentationFormat>Panorámica</PresentationFormat>
  <Paragraphs>507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Amanise</vt:lpstr>
      <vt:lpstr>Arial</vt:lpstr>
      <vt:lpstr>Arial Rounded MT Bold</vt:lpstr>
      <vt:lpstr>Calibri</vt:lpstr>
      <vt:lpstr>Calibri Light</vt:lpstr>
      <vt:lpstr>Tema de Office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PRISCILA NICOLE AVILA SALAS</dc:creator>
  <cp:lastModifiedBy>PRISCILA NICOLE AVILA SALAS</cp:lastModifiedBy>
  <cp:revision>19</cp:revision>
  <dcterms:created xsi:type="dcterms:W3CDTF">2021-01-18T00:05:15Z</dcterms:created>
  <dcterms:modified xsi:type="dcterms:W3CDTF">2021-01-24T09:56:13Z</dcterms:modified>
</cp:coreProperties>
</file>