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71" r:id="rId3"/>
    <p:sldId id="328" r:id="rId4"/>
    <p:sldId id="329" r:id="rId5"/>
    <p:sldId id="272" r:id="rId6"/>
    <p:sldId id="273" r:id="rId7"/>
    <p:sldId id="274" r:id="rId8"/>
    <p:sldId id="275" r:id="rId9"/>
    <p:sldId id="257" r:id="rId10"/>
    <p:sldId id="305" r:id="rId11"/>
    <p:sldId id="317" r:id="rId12"/>
    <p:sldId id="276" r:id="rId13"/>
    <p:sldId id="258" r:id="rId14"/>
    <p:sldId id="277" r:id="rId15"/>
    <p:sldId id="259" r:id="rId16"/>
    <p:sldId id="278" r:id="rId17"/>
    <p:sldId id="306" r:id="rId18"/>
    <p:sldId id="279" r:id="rId19"/>
    <p:sldId id="260" r:id="rId20"/>
    <p:sldId id="280" r:id="rId21"/>
    <p:sldId id="261" r:id="rId22"/>
    <p:sldId id="281" r:id="rId23"/>
    <p:sldId id="282" r:id="rId24"/>
    <p:sldId id="318" r:id="rId25"/>
    <p:sldId id="283" r:id="rId26"/>
    <p:sldId id="262" r:id="rId27"/>
    <p:sldId id="307" r:id="rId28"/>
    <p:sldId id="319" r:id="rId29"/>
    <p:sldId id="284" r:id="rId30"/>
    <p:sldId id="263" r:id="rId31"/>
    <p:sldId id="285" r:id="rId32"/>
    <p:sldId id="286" r:id="rId33"/>
    <p:sldId id="264" r:id="rId34"/>
    <p:sldId id="308" r:id="rId35"/>
    <p:sldId id="287" r:id="rId36"/>
    <p:sldId id="288" r:id="rId37"/>
    <p:sldId id="265" r:id="rId38"/>
    <p:sldId id="309" r:id="rId39"/>
    <p:sldId id="320" r:id="rId40"/>
    <p:sldId id="289" r:id="rId41"/>
    <p:sldId id="310" r:id="rId42"/>
    <p:sldId id="290" r:id="rId43"/>
    <p:sldId id="291" r:id="rId44"/>
    <p:sldId id="266" r:id="rId45"/>
    <p:sldId id="311" r:id="rId46"/>
    <p:sldId id="292" r:id="rId47"/>
    <p:sldId id="293" r:id="rId48"/>
    <p:sldId id="267" r:id="rId49"/>
    <p:sldId id="312" r:id="rId50"/>
    <p:sldId id="321" r:id="rId51"/>
    <p:sldId id="294" r:id="rId52"/>
    <p:sldId id="313" r:id="rId53"/>
    <p:sldId id="322" r:id="rId54"/>
    <p:sldId id="295" r:id="rId55"/>
    <p:sldId id="314" r:id="rId56"/>
    <p:sldId id="323" r:id="rId57"/>
    <p:sldId id="296" r:id="rId58"/>
    <p:sldId id="297" r:id="rId59"/>
    <p:sldId id="324" r:id="rId60"/>
    <p:sldId id="298" r:id="rId61"/>
    <p:sldId id="315" r:id="rId62"/>
    <p:sldId id="325" r:id="rId63"/>
    <p:sldId id="299" r:id="rId64"/>
    <p:sldId id="316" r:id="rId65"/>
    <p:sldId id="326" r:id="rId66"/>
    <p:sldId id="300" r:id="rId67"/>
    <p:sldId id="301" r:id="rId68"/>
    <p:sldId id="268" r:id="rId69"/>
    <p:sldId id="327" r:id="rId70"/>
    <p:sldId id="302" r:id="rId71"/>
    <p:sldId id="269" r:id="rId72"/>
    <p:sldId id="303" r:id="rId73"/>
    <p:sldId id="304" r:id="rId7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CC"/>
    <a:srgbClr val="660033"/>
    <a:srgbClr val="9933FF"/>
    <a:srgbClr val="EB5787"/>
    <a:srgbClr val="33CC33"/>
    <a:srgbClr val="FF0000"/>
    <a:srgbClr val="06BABB"/>
    <a:srgbClr val="FF99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 showGuides="1">
      <p:cViewPr>
        <p:scale>
          <a:sx n="57" d="100"/>
          <a:sy n="57" d="100"/>
        </p:scale>
        <p:origin x="2136" y="-1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002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594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0555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05A-D5CB-4CD4-86BC-F5FAC332EA3D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465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05A-D5CB-4CD4-86BC-F5FAC332EA3D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433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05A-D5CB-4CD4-86BC-F5FAC332EA3D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085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05A-D5CB-4CD4-86BC-F5FAC332EA3D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802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05A-D5CB-4CD4-86BC-F5FAC332EA3D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4314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05A-D5CB-4CD4-86BC-F5FAC332EA3D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0278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05A-D5CB-4CD4-86BC-F5FAC332EA3D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8852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05A-D5CB-4CD4-86BC-F5FAC332EA3D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391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9533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05A-D5CB-4CD4-86BC-F5FAC332EA3D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7260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05A-D5CB-4CD4-86BC-F5FAC332EA3D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2042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05A-D5CB-4CD4-86BC-F5FAC332EA3D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321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729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681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96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494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825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46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626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DC55-A1B7-49ED-9BC0-D321B7624BEE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98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9105A-D5CB-4CD4-86BC-F5FAC332EA3D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851A7-AB3D-41F4-BC86-708EA4011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153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pic>
          <p:nvPicPr>
            <p:cNvPr id="4098" name="Picture 2" descr="MAGNÍFICO DIARIO PARA LA EDUCADORA – Imagenes Educativa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4957010" y="2430379"/>
              <a:ext cx="697832" cy="697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ángulo redondeado 3"/>
            <p:cNvSpPr/>
            <p:nvPr/>
          </p:nvSpPr>
          <p:spPr>
            <a:xfrm>
              <a:off x="765109" y="2276669"/>
              <a:ext cx="4889733" cy="20306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5654842" y="3128211"/>
              <a:ext cx="264695" cy="11790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613609" y="4627983"/>
            <a:ext cx="4012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11 de enero al 5 de febrero 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1" y="1296921"/>
            <a:ext cx="5852667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45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58792"/>
              </p:ext>
            </p:extLst>
          </p:nvPr>
        </p:nvGraphicFramePr>
        <p:xfrm>
          <a:off x="527649" y="1154025"/>
          <a:ext cx="5802701" cy="6232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William Alonso Castillo Torres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Nú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mero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diferentes monedas que existen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Conoce como se tiene que pagar con monedas de un solo valor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relaciones de equivalencia entre monedas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valores distintos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       ✔</a:t>
                      </a:r>
                    </a:p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 las monedas de diferente denominación,  así como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sus equivalencias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poniéndolo 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practica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410546"/>
            <a:ext cx="2352711" cy="320973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SEGUNDA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36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254894" y="3910281"/>
            <a:ext cx="84491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50" normalizeH="0" baseline="0" noProof="0" dirty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Fabián </a:t>
            </a:r>
            <a:r>
              <a:rPr kumimoji="0" lang="es-ES" sz="80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Cepeda</a:t>
            </a:r>
            <a:endParaRPr kumimoji="0" lang="es-ES" sz="8000" b="0" i="0" u="none" strike="noStrike" kern="1200" cap="none" spc="50" normalizeH="0" baseline="0" noProof="0" dirty="0">
              <a:ln w="28575" cmpd="sng">
                <a:solidFill>
                  <a:srgbClr val="33CC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658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376537"/>
              </p:ext>
            </p:extLst>
          </p:nvPr>
        </p:nvGraphicFramePr>
        <p:xfrm>
          <a:off x="527649" y="1169557"/>
          <a:ext cx="5802701" cy="63890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68126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45317">
                  <a:extLst>
                    <a:ext uri="{9D8B030D-6E8A-4147-A177-3AD203B41FA5}">
                      <a16:colId xmlns:a16="http://schemas.microsoft.com/office/drawing/2014/main" val="2184278680"/>
                    </a:ext>
                  </a:extLst>
                </a:gridCol>
                <a:gridCol w="581050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67885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455993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76043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Fabián Cepeda Marines </a:t>
                      </a:r>
                      <a:endParaRPr lang="es-MX" sz="105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68506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54587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54587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76043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82048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066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4066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476043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sz="140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924310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Al brindar acompañamiento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alumno resuelve problemas que se les presentan los cuales están asociados al conteo.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56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1813770" y="3985432"/>
            <a:ext cx="95200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Bryanna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Coronado</a:t>
            </a:r>
          </a:p>
        </p:txBody>
      </p:sp>
    </p:spTree>
    <p:extLst>
      <p:ext uri="{BB962C8B-B14F-4D97-AF65-F5344CB8AC3E}">
        <p14:creationId xmlns:p14="http://schemas.microsoft.com/office/powerpoint/2010/main" val="3578499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036008"/>
              </p:ext>
            </p:extLst>
          </p:nvPr>
        </p:nvGraphicFramePr>
        <p:xfrm>
          <a:off x="527649" y="964282"/>
          <a:ext cx="5802701" cy="6812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68126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45317">
                  <a:extLst>
                    <a:ext uri="{9D8B030D-6E8A-4147-A177-3AD203B41FA5}">
                      <a16:colId xmlns:a16="http://schemas.microsoft.com/office/drawing/2014/main" val="326472455"/>
                    </a:ext>
                  </a:extLst>
                </a:gridCol>
                <a:gridCol w="69721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43531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95814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Bryanna Coronado Jiménez</a:t>
                      </a:r>
                      <a:endParaRPr lang="es-MX" sz="105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1655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75905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26893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595814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43185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5972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sz="140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45972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595814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sz="140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18171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Al brindar acompañamiento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alumno resuelve problemas que se les presentan los cuales están asociados al conteo.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63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973093" y="3968033"/>
            <a:ext cx="71251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Jonathan Zuriel </a:t>
            </a:r>
          </a:p>
        </p:txBody>
      </p:sp>
    </p:spTree>
    <p:extLst>
      <p:ext uri="{BB962C8B-B14F-4D97-AF65-F5344CB8AC3E}">
        <p14:creationId xmlns:p14="http://schemas.microsoft.com/office/powerpoint/2010/main" val="123420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802810"/>
              </p:ext>
            </p:extLst>
          </p:nvPr>
        </p:nvGraphicFramePr>
        <p:xfrm>
          <a:off x="527649" y="1154025"/>
          <a:ext cx="5802701" cy="6091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Jonathan Zuriel De Aquino Meza</a:t>
                      </a:r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la funcionalidad de diversos tipos de texto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es capaz de interpretarlos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SEGUNDA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99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47597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Aylin Victoria</a:t>
            </a:r>
          </a:p>
        </p:txBody>
      </p:sp>
    </p:spTree>
    <p:extLst>
      <p:ext uri="{BB962C8B-B14F-4D97-AF65-F5344CB8AC3E}">
        <p14:creationId xmlns:p14="http://schemas.microsoft.com/office/powerpoint/2010/main" val="1746635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228241"/>
              </p:ext>
            </p:extLst>
          </p:nvPr>
        </p:nvGraphicFramePr>
        <p:xfrm>
          <a:off x="527649" y="1148477"/>
          <a:ext cx="5802701" cy="644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3749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575946">
                  <a:extLst>
                    <a:ext uri="{9D8B030D-6E8A-4147-A177-3AD203B41FA5}">
                      <a16:colId xmlns:a16="http://schemas.microsoft.com/office/drawing/2014/main" val="2173404630"/>
                    </a:ext>
                  </a:extLst>
                </a:gridCol>
                <a:gridCol w="673417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975518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44421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97889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Aylin Victoria De La Cruz Rivera</a:t>
                      </a:r>
                      <a:endParaRPr lang="es-MX" sz="105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83786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77581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7758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23559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9788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2355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42355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42355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93668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Durante las actividades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 le apoya con un ejemplo de solución y logra resolver la problemática pero poco intenta por resolverla haciendo uso de otra acción.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78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Lluvia Yamileth</a:t>
            </a:r>
          </a:p>
        </p:txBody>
      </p:sp>
    </p:spTree>
    <p:extLst>
      <p:ext uri="{BB962C8B-B14F-4D97-AF65-F5344CB8AC3E}">
        <p14:creationId xmlns:p14="http://schemas.microsoft.com/office/powerpoint/2010/main" val="373356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1"/>
            <a:ext cx="6858000" cy="45529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26911"/>
          <a:stretch/>
        </p:blipFill>
        <p:spPr>
          <a:xfrm>
            <a:off x="0" y="4671486"/>
            <a:ext cx="6858000" cy="18309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15368" b="28759"/>
          <a:stretch/>
        </p:blipFill>
        <p:spPr>
          <a:xfrm>
            <a:off x="0" y="6502402"/>
            <a:ext cx="6858000" cy="20489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51334"/>
            <a:ext cx="6858000" cy="592666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4622801" y="999067"/>
            <a:ext cx="2032000" cy="321732"/>
          </a:xfrm>
          <a:prstGeom prst="round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0033CC"/>
                </a:solidFill>
                <a:latin typeface="Arial Rounded MT Bold" panose="020F0704030504030204" pitchFamily="34" charset="0"/>
              </a:rPr>
              <a:t>Semana 18</a:t>
            </a:r>
            <a:endParaRPr lang="es-MX" sz="2400" dirty="0">
              <a:solidFill>
                <a:srgbClr val="0033CC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745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808452"/>
              </p:ext>
            </p:extLst>
          </p:nvPr>
        </p:nvGraphicFramePr>
        <p:xfrm>
          <a:off x="527649" y="1207023"/>
          <a:ext cx="5802701" cy="6729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49465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63978">
                  <a:extLst>
                    <a:ext uri="{9D8B030D-6E8A-4147-A177-3AD203B41FA5}">
                      <a16:colId xmlns:a16="http://schemas.microsoft.com/office/drawing/2014/main" val="3330680259"/>
                    </a:ext>
                  </a:extLst>
                </a:gridCol>
                <a:gridCol w="693018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955917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44424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64790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Lluvia Yamileth De La Rosa Aguilar</a:t>
                      </a:r>
                      <a:endParaRPr lang="es-MX" sz="105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4831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7469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7469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9477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464790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9477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49477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49477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248827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Al tratar de resolver problemas por medio del conteo aun con ayuda  muestra dificultas para hacerlo con un orden estable.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48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José David </a:t>
            </a:r>
          </a:p>
        </p:txBody>
      </p:sp>
    </p:spTree>
    <p:extLst>
      <p:ext uri="{BB962C8B-B14F-4D97-AF65-F5344CB8AC3E}">
        <p14:creationId xmlns:p14="http://schemas.microsoft.com/office/powerpoint/2010/main" val="684119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469211" y="3975330"/>
            <a:ext cx="80896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Javier Alejandro </a:t>
            </a:r>
          </a:p>
        </p:txBody>
      </p:sp>
    </p:spTree>
    <p:extLst>
      <p:ext uri="{BB962C8B-B14F-4D97-AF65-F5344CB8AC3E}">
        <p14:creationId xmlns:p14="http://schemas.microsoft.com/office/powerpoint/2010/main" val="3651643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516789"/>
              </p:ext>
            </p:extLst>
          </p:nvPr>
        </p:nvGraphicFramePr>
        <p:xfrm>
          <a:off x="527649" y="1154025"/>
          <a:ext cx="5802701" cy="6171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Javier Alejandro Fernández Cervantes</a:t>
                      </a:r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Nú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mero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diferentes monedas que existen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Conoce como se tiene que pagar con monedas de un solo valor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relaciones de equivalencia entre monedas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valores distintos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valor de las monedas que existen y pero no consigue realizar su equivalencia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410546"/>
            <a:ext cx="2352711" cy="320973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613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728835" y="3960123"/>
            <a:ext cx="75886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Edwin Alejandro </a:t>
            </a:r>
          </a:p>
        </p:txBody>
      </p:sp>
    </p:spTree>
    <p:extLst>
      <p:ext uri="{BB962C8B-B14F-4D97-AF65-F5344CB8AC3E}">
        <p14:creationId xmlns:p14="http://schemas.microsoft.com/office/powerpoint/2010/main" val="2845943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340898"/>
              </p:ext>
            </p:extLst>
          </p:nvPr>
        </p:nvGraphicFramePr>
        <p:xfrm>
          <a:off x="527649" y="1266227"/>
          <a:ext cx="5802701" cy="6611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93482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519961">
                  <a:extLst>
                    <a:ext uri="{9D8B030D-6E8A-4147-A177-3AD203B41FA5}">
                      <a16:colId xmlns:a16="http://schemas.microsoft.com/office/drawing/2014/main" val="3948066550"/>
                    </a:ext>
                  </a:extLst>
                </a:gridCol>
                <a:gridCol w="637035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11900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97842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174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Edwin Alejandro Flores Espinoza</a:t>
                      </a:r>
                      <a:endParaRPr lang="es-MX" sz="105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52174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3991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521745"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440827">
                <a:tc gridSpan="2"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69268">
                <a:tc gridSpan="2"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469268">
                <a:tc gridSpan="2"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521745">
                <a:tc gridSpan="2"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322480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b="0" dirty="0" smtClean="0">
                          <a:latin typeface="Century Gothic" panose="020B0502020202020204" pitchFamily="34" charset="0"/>
                        </a:rPr>
                        <a:t>Durante las actividades trabaja con diversidad estrategias para resolver problemáticas relacionadas con el conteo contando colecciones mayores a 20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21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99245"/>
              </p:ext>
            </p:extLst>
          </p:nvPr>
        </p:nvGraphicFramePr>
        <p:xfrm>
          <a:off x="527649" y="1154025"/>
          <a:ext cx="5802701" cy="6091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Edwin Alejandro Flores Espinoza</a:t>
                      </a:r>
                      <a:endParaRPr lang="es-MX" sz="20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la funcionalidad de diversos tipos de texto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es capaz de interpretarlos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16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425106"/>
              </p:ext>
            </p:extLst>
          </p:nvPr>
        </p:nvGraphicFramePr>
        <p:xfrm>
          <a:off x="527649" y="1154025"/>
          <a:ext cx="5802701" cy="6392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Edwin Alejandro Flores Espinoza</a:t>
                      </a:r>
                      <a:endParaRPr lang="es-MX" sz="20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Nú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mero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diferentes monedas que existen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716171">
                <a:tc gridSpan="2">
                  <a:txBody>
                    <a:bodyPr/>
                    <a:lstStyle/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Conoce como se tiene que pagar con monedas de un solo valor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relaciones de equivalencia entre monedas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valores distintos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 las monedas de diferente denominación,  así como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sus equivalencias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poniéndolo 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practica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410546"/>
            <a:ext cx="2352711" cy="320973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598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Axel Mateo</a:t>
            </a:r>
          </a:p>
        </p:txBody>
      </p:sp>
    </p:spTree>
    <p:extLst>
      <p:ext uri="{BB962C8B-B14F-4D97-AF65-F5344CB8AC3E}">
        <p14:creationId xmlns:p14="http://schemas.microsoft.com/office/powerpoint/2010/main" val="1695929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424970"/>
              </p:ext>
            </p:extLst>
          </p:nvPr>
        </p:nvGraphicFramePr>
        <p:xfrm>
          <a:off x="527649" y="1210821"/>
          <a:ext cx="5802701" cy="67223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805449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07994">
                  <a:extLst>
                    <a:ext uri="{9D8B030D-6E8A-4147-A177-3AD203B41FA5}">
                      <a16:colId xmlns:a16="http://schemas.microsoft.com/office/drawing/2014/main" val="1385154338"/>
                    </a:ext>
                  </a:extLst>
                </a:gridCol>
                <a:gridCol w="693018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955917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229455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7224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Axel Mateo Gámez Rodríguez</a:t>
                      </a:r>
                      <a:endParaRPr lang="es-MX" sz="9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5550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85511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8551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502708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47224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502708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502708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502708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268848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b="0" dirty="0" smtClean="0">
                          <a:latin typeface="Century Gothic" panose="020B0502020202020204" pitchFamily="34" charset="0"/>
                        </a:rPr>
                        <a:t>Al brindar acompañamiento el alumno resuelve problemas que se les presentan los cuales están asociados al conteo.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7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40"/>
          <a:stretch/>
        </p:blipFill>
        <p:spPr>
          <a:xfrm>
            <a:off x="50800" y="0"/>
            <a:ext cx="6807200" cy="460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482" r="975" b="43254"/>
          <a:stretch/>
        </p:blipFill>
        <p:spPr>
          <a:xfrm>
            <a:off x="33867" y="4566709"/>
            <a:ext cx="6773334" cy="16647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728" t="17758" r="988" b="19549"/>
          <a:stretch/>
        </p:blipFill>
        <p:spPr>
          <a:xfrm>
            <a:off x="50801" y="6231467"/>
            <a:ext cx="6722532" cy="23706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t="20000"/>
          <a:stretch/>
        </p:blipFill>
        <p:spPr>
          <a:xfrm>
            <a:off x="0" y="8602133"/>
            <a:ext cx="6858000" cy="474133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4538135" y="863600"/>
            <a:ext cx="2032000" cy="321732"/>
          </a:xfrm>
          <a:prstGeom prst="round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0033CC"/>
                </a:solidFill>
                <a:latin typeface="Arial Rounded MT Bold" panose="020F0704030504030204" pitchFamily="34" charset="0"/>
              </a:rPr>
              <a:t>Semana 19</a:t>
            </a:r>
            <a:endParaRPr lang="es-MX" sz="2400" dirty="0">
              <a:solidFill>
                <a:srgbClr val="0033CC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880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Briana Aliyah</a:t>
            </a:r>
          </a:p>
        </p:txBody>
      </p:sp>
    </p:spTree>
    <p:extLst>
      <p:ext uri="{BB962C8B-B14F-4D97-AF65-F5344CB8AC3E}">
        <p14:creationId xmlns:p14="http://schemas.microsoft.com/office/powerpoint/2010/main" val="2283963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494264" y="3985433"/>
            <a:ext cx="78892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García </a:t>
            </a:r>
          </a:p>
        </p:txBody>
      </p:sp>
    </p:spTree>
    <p:extLst>
      <p:ext uri="{BB962C8B-B14F-4D97-AF65-F5344CB8AC3E}">
        <p14:creationId xmlns:p14="http://schemas.microsoft.com/office/powerpoint/2010/main" val="2410789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27001"/>
              </p:ext>
            </p:extLst>
          </p:nvPr>
        </p:nvGraphicFramePr>
        <p:xfrm>
          <a:off x="527649" y="1119124"/>
          <a:ext cx="5802701" cy="69057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72321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41122">
                  <a:extLst>
                    <a:ext uri="{9D8B030D-6E8A-4147-A177-3AD203B41FA5}">
                      <a16:colId xmlns:a16="http://schemas.microsoft.com/office/drawing/2014/main" val="1198304424"/>
                    </a:ext>
                  </a:extLst>
                </a:gridCol>
                <a:gridCol w="69721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128624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69458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German García Orosio</a:t>
                      </a:r>
                      <a:endParaRPr lang="es-MX" sz="9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52818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81472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8147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9974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469458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9974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49974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49974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408375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Durante las actividades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 le apoya con un ejemplo de solución y logra resolver la problemática pero poco intenta por resolverla haciendo uso de otra acción.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0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684876"/>
              </p:ext>
            </p:extLst>
          </p:nvPr>
        </p:nvGraphicFramePr>
        <p:xfrm>
          <a:off x="527649" y="1154025"/>
          <a:ext cx="5802701" cy="6259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German García </a:t>
                      </a:r>
                      <a:r>
                        <a:rPr lang="es-E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Orosio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Distingue la funcionalidad que tiene cada uno de los diferentes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tipos de texto e interpreta a partir de ello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78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212152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Edgar Elías </a:t>
            </a:r>
          </a:p>
        </p:txBody>
      </p:sp>
    </p:spTree>
    <p:extLst>
      <p:ext uri="{BB962C8B-B14F-4D97-AF65-F5344CB8AC3E}">
        <p14:creationId xmlns:p14="http://schemas.microsoft.com/office/powerpoint/2010/main" val="1181007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040141" y="4053116"/>
            <a:ext cx="89910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Andrea Hernández</a:t>
            </a:r>
          </a:p>
        </p:txBody>
      </p:sp>
    </p:spTree>
    <p:extLst>
      <p:ext uri="{BB962C8B-B14F-4D97-AF65-F5344CB8AC3E}">
        <p14:creationId xmlns:p14="http://schemas.microsoft.com/office/powerpoint/2010/main" val="3980440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040724"/>
              </p:ext>
            </p:extLst>
          </p:nvPr>
        </p:nvGraphicFramePr>
        <p:xfrm>
          <a:off x="527649" y="1089536"/>
          <a:ext cx="5802701" cy="69649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86789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26654">
                  <a:extLst>
                    <a:ext uri="{9D8B030D-6E8A-4147-A177-3AD203B41FA5}">
                      <a16:colId xmlns:a16="http://schemas.microsoft.com/office/drawing/2014/main" val="4140158535"/>
                    </a:ext>
                  </a:extLst>
                </a:gridCol>
                <a:gridCol w="655697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993238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92436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82266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Andrea Hernández Dávila</a:t>
                      </a:r>
                      <a:endParaRPr lang="es-MX" sz="9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517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700063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700063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5133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48226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513380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513380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513380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446797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Durante las actividades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 le apoya con un ejemplo de solución y logra resolver la problemática pero poco intenta por resolverla haciendo uso de otra acción.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331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761429"/>
              </p:ext>
            </p:extLst>
          </p:nvPr>
        </p:nvGraphicFramePr>
        <p:xfrm>
          <a:off x="527649" y="1154025"/>
          <a:ext cx="5802701" cy="6270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Andrea Hernández Dávila</a:t>
                      </a:r>
                      <a:endParaRPr lang="es-MX" sz="900" b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la funcionalidad de diversos tipos de texto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es capaz de interpretarlos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539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715503"/>
              </p:ext>
            </p:extLst>
          </p:nvPr>
        </p:nvGraphicFramePr>
        <p:xfrm>
          <a:off x="527649" y="1154025"/>
          <a:ext cx="5802701" cy="6392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Andrea Hernández Dávila</a:t>
                      </a:r>
                      <a:endParaRPr lang="es-MX" sz="9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Nú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mero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diferentes monedas que existen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716171">
                <a:tc gridSpan="2">
                  <a:txBody>
                    <a:bodyPr/>
                    <a:lstStyle/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Conoce como se tiene que pagar con monedas de un solo valor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relaciones de equivalencia entre monedas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valores distintos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 las monedas de diferente denominación,  así como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sus equivalencias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poniéndolo 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practica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410546"/>
            <a:ext cx="2352711" cy="320973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5752792" y="1154025"/>
          <a:ext cx="7851712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2928">
                  <a:extLst>
                    <a:ext uri="{9D8B030D-6E8A-4147-A177-3AD203B41FA5}">
                      <a16:colId xmlns:a16="http://schemas.microsoft.com/office/drawing/2014/main" val="195569838"/>
                    </a:ext>
                  </a:extLst>
                </a:gridCol>
                <a:gridCol w="1962928">
                  <a:extLst>
                    <a:ext uri="{9D8B030D-6E8A-4147-A177-3AD203B41FA5}">
                      <a16:colId xmlns:a16="http://schemas.microsoft.com/office/drawing/2014/main" val="3444799827"/>
                    </a:ext>
                  </a:extLst>
                </a:gridCol>
                <a:gridCol w="1962928">
                  <a:extLst>
                    <a:ext uri="{9D8B030D-6E8A-4147-A177-3AD203B41FA5}">
                      <a16:colId xmlns:a16="http://schemas.microsoft.com/office/drawing/2014/main" val="1784207241"/>
                    </a:ext>
                  </a:extLst>
                </a:gridCol>
                <a:gridCol w="1962928">
                  <a:extLst>
                    <a:ext uri="{9D8B030D-6E8A-4147-A177-3AD203B41FA5}">
                      <a16:colId xmlns:a16="http://schemas.microsoft.com/office/drawing/2014/main" val="99799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Identifica las monedas de diferente denominación,  así como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sus equivalencias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poniéndolo en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practica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las monedas de diferentes denominaciones pero se le dificultad encontrar los equivalencias lográndolo con ayuda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el valor de las monedas que existen y pero no consigue realizar su equivalencia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No reconoce el valor de las monedas, ni su equivalencia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798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372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Fabricio </a:t>
            </a: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Elizeo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02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Ian Eduardo</a:t>
            </a:r>
          </a:p>
        </p:txBody>
      </p:sp>
    </p:spTree>
    <p:extLst>
      <p:ext uri="{BB962C8B-B14F-4D97-AF65-F5344CB8AC3E}">
        <p14:creationId xmlns:p14="http://schemas.microsoft.com/office/powerpoint/2010/main" val="15244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70457"/>
              </p:ext>
            </p:extLst>
          </p:nvPr>
        </p:nvGraphicFramePr>
        <p:xfrm>
          <a:off x="527649" y="1154025"/>
          <a:ext cx="5802701" cy="6269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Fabricio </a:t>
                      </a:r>
                      <a:r>
                        <a:rPr lang="es-E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Elizeo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Leija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Llano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29743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funcionalidad que tiene algunos tipos de texto e interpreta su contenido a partir de ellos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2303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71836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Elisa Romina</a:t>
            </a:r>
          </a:p>
        </p:txBody>
      </p:sp>
    </p:spTree>
    <p:extLst>
      <p:ext uri="{BB962C8B-B14F-4D97-AF65-F5344CB8AC3E}">
        <p14:creationId xmlns:p14="http://schemas.microsoft.com/office/powerpoint/2010/main" val="8272065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Sofía Jazmín</a:t>
            </a:r>
          </a:p>
        </p:txBody>
      </p:sp>
    </p:spTree>
    <p:extLst>
      <p:ext uri="{BB962C8B-B14F-4D97-AF65-F5344CB8AC3E}">
        <p14:creationId xmlns:p14="http://schemas.microsoft.com/office/powerpoint/2010/main" val="12044609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596591"/>
              </p:ext>
            </p:extLst>
          </p:nvPr>
        </p:nvGraphicFramePr>
        <p:xfrm>
          <a:off x="527649" y="1118405"/>
          <a:ext cx="5802701" cy="6907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898756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314687">
                  <a:extLst>
                    <a:ext uri="{9D8B030D-6E8A-4147-A177-3AD203B41FA5}">
                      <a16:colId xmlns:a16="http://schemas.microsoft.com/office/drawing/2014/main" val="3058961662"/>
                    </a:ext>
                  </a:extLst>
                </a:gridCol>
                <a:gridCol w="69301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95591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28718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86398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Sofía Jazmín López Martínez</a:t>
                      </a:r>
                      <a:endParaRPr lang="es-MX" sz="9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9157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706062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70606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517779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486398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51777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51777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517779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459195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Durante las actividades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 le apoya con un ejemplo de solución y logra resolver la problemática pero poco intenta por resolverla haciendo uso de otra acción.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54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429873"/>
              </p:ext>
            </p:extLst>
          </p:nvPr>
        </p:nvGraphicFramePr>
        <p:xfrm>
          <a:off x="527649" y="1154025"/>
          <a:ext cx="5802701" cy="6269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Sofía Jazmín López Martínez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29743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Distingue la funcionalidad que tiene cada uno de los diferentes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tipos de texto e interpreta a partir de ello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290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Melany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Poleth</a:t>
            </a:r>
            <a:endParaRPr kumimoji="0" lang="es-ES" sz="7200" b="0" i="0" u="none" strike="noStrike" kern="1200" cap="none" spc="50" normalizeH="0" baseline="0" noProof="0" dirty="0" smtClean="0">
              <a:ln w="28575" cmpd="sng">
                <a:solidFill>
                  <a:srgbClr val="CC00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8066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Oliver Isaac </a:t>
            </a:r>
          </a:p>
        </p:txBody>
      </p:sp>
    </p:spTree>
    <p:extLst>
      <p:ext uri="{BB962C8B-B14F-4D97-AF65-F5344CB8AC3E}">
        <p14:creationId xmlns:p14="http://schemas.microsoft.com/office/powerpoint/2010/main" val="33479611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656462"/>
              </p:ext>
            </p:extLst>
          </p:nvPr>
        </p:nvGraphicFramePr>
        <p:xfrm>
          <a:off x="527649" y="1098685"/>
          <a:ext cx="5802701" cy="69466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846966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366477">
                  <a:extLst>
                    <a:ext uri="{9D8B030D-6E8A-4147-A177-3AD203B41FA5}">
                      <a16:colId xmlns:a16="http://schemas.microsoft.com/office/drawing/2014/main" val="3572910153"/>
                    </a:ext>
                  </a:extLst>
                </a:gridCol>
                <a:gridCol w="715874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933061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1851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82366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Oliver Isaac Martínez Aguilar </a:t>
                      </a:r>
                      <a:endParaRPr lang="es-MX" sz="9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5268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700209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700209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513487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48236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51348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51348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51348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447098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Durante las actividades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se le apoya con un ejemplo de solución y logra resolver la problemática pero poco intenta por resolverla haciendo uso de otra acción.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35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643185"/>
              </p:ext>
            </p:extLst>
          </p:nvPr>
        </p:nvGraphicFramePr>
        <p:xfrm>
          <a:off x="527649" y="1154025"/>
          <a:ext cx="5802701" cy="6269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Oliver Isaac Martínez Aguilar 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29743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 funcionalidad que tiene algunos tipos de texto e interpreta su contenido a partir de ellos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5772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21375"/>
              </p:ext>
            </p:extLst>
          </p:nvPr>
        </p:nvGraphicFramePr>
        <p:xfrm>
          <a:off x="527649" y="1154025"/>
          <a:ext cx="5802701" cy="6219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Oliver Isaac Martínez Aguilar </a:t>
                      </a:r>
                      <a:endParaRPr lang="es-MX" sz="9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Nú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mero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diferentes monedas que existen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604203">
                <a:tc gridSpan="2">
                  <a:txBody>
                    <a:bodyPr/>
                    <a:lstStyle/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Conoce como se tiene que pagar con monedas de un solo valor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relaciones de equivalencia entre monedas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valores distintos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monedas de diferentes denominaciones pero se le dificultad encontrar los equivalencias lográndolo con ayuda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410546"/>
            <a:ext cx="2352711" cy="320973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13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224678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Diego Alberto </a:t>
            </a:r>
          </a:p>
        </p:txBody>
      </p:sp>
    </p:spTree>
    <p:extLst>
      <p:ext uri="{BB962C8B-B14F-4D97-AF65-F5344CB8AC3E}">
        <p14:creationId xmlns:p14="http://schemas.microsoft.com/office/powerpoint/2010/main" val="41982116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137083" y="3985432"/>
            <a:ext cx="86966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Daniela Estefanía</a:t>
            </a:r>
          </a:p>
        </p:txBody>
      </p:sp>
    </p:spTree>
    <p:extLst>
      <p:ext uri="{BB962C8B-B14F-4D97-AF65-F5344CB8AC3E}">
        <p14:creationId xmlns:p14="http://schemas.microsoft.com/office/powerpoint/2010/main" val="17419205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18525"/>
              </p:ext>
            </p:extLst>
          </p:nvPr>
        </p:nvGraphicFramePr>
        <p:xfrm>
          <a:off x="527649" y="1154025"/>
          <a:ext cx="5802701" cy="6208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Daniela Estefanía Martínez Rodríguez 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29743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Al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cuestionarlo sobre contenido de texto no logra interpretarlo 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3200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765308"/>
              </p:ext>
            </p:extLst>
          </p:nvPr>
        </p:nvGraphicFramePr>
        <p:xfrm>
          <a:off x="527649" y="1154025"/>
          <a:ext cx="5802701" cy="6232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Daniela Estefanía Martínez Rodríguez 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Nú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mero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diferentes monedas que existen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604203">
                <a:tc gridSpan="2">
                  <a:txBody>
                    <a:bodyPr/>
                    <a:lstStyle/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Conoce como se tiene que pagar con monedas de un solo valor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relaciones de equivalencia entre monedas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valores distintos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valor de las monedas que existen y pero no consigue realizar su equivalencia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410546"/>
            <a:ext cx="2352711" cy="320973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4383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Erick Emiliano </a:t>
            </a:r>
          </a:p>
        </p:txBody>
      </p:sp>
    </p:spTree>
    <p:extLst>
      <p:ext uri="{BB962C8B-B14F-4D97-AF65-F5344CB8AC3E}">
        <p14:creationId xmlns:p14="http://schemas.microsoft.com/office/powerpoint/2010/main" val="8785469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61929"/>
              </p:ext>
            </p:extLst>
          </p:nvPr>
        </p:nvGraphicFramePr>
        <p:xfrm>
          <a:off x="527649" y="1154025"/>
          <a:ext cx="5802701" cy="6543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Erick Emiliano Mata Ruiz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29743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Distingue la funcionalidad que tiene cada uno de los diferentes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tipos de texto e interpreta a partir de ello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9022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667900"/>
              </p:ext>
            </p:extLst>
          </p:nvPr>
        </p:nvGraphicFramePr>
        <p:xfrm>
          <a:off x="527649" y="1154025"/>
          <a:ext cx="5802701" cy="621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Erick Emiliano Mata Ruiz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Nú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mero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79402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diferentes monedas que existen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604203">
                <a:tc gridSpan="2">
                  <a:txBody>
                    <a:bodyPr/>
                    <a:lstStyle/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Conoce como se tiene que pagar con monedas de un solo valor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relaciones de equivalencia entre monedas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valores distintos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 las monedas de diferente denominación,  así como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sus equivalencias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poniéndolo 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practica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410546"/>
            <a:ext cx="2352711" cy="320973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3642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1613438" y="3974521"/>
            <a:ext cx="97855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1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Hannah </a:t>
            </a:r>
            <a:r>
              <a:rPr kumimoji="0" lang="es-ES" sz="7100" b="0" i="0" u="none" strike="noStrike" kern="1200" cap="none" spc="50" normalizeH="0" baseline="0" noProof="0" dirty="0" err="1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Montserrath</a:t>
            </a:r>
            <a:endParaRPr kumimoji="0" lang="es-ES" sz="7100" b="0" i="0" u="none" strike="noStrike" kern="1200" cap="none" spc="50" normalizeH="0" baseline="0" noProof="0" dirty="0" smtClean="0">
              <a:ln w="28575" cmpd="sng">
                <a:solidFill>
                  <a:srgbClr val="CC00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9424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75331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Ashly Valentina </a:t>
            </a:r>
          </a:p>
        </p:txBody>
      </p:sp>
    </p:spTree>
    <p:extLst>
      <p:ext uri="{BB962C8B-B14F-4D97-AF65-F5344CB8AC3E}">
        <p14:creationId xmlns:p14="http://schemas.microsoft.com/office/powerpoint/2010/main" val="33348037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01895"/>
              </p:ext>
            </p:extLst>
          </p:nvPr>
        </p:nvGraphicFramePr>
        <p:xfrm>
          <a:off x="527649" y="1154025"/>
          <a:ext cx="5802701" cy="6389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Ashly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Valentina Mesa Anguiano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Nú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mero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9137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diferentes monedas que existen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604203">
                <a:tc gridSpan="2">
                  <a:txBody>
                    <a:bodyPr/>
                    <a:lstStyle/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Conoce como se tiene que pagar con monedas de un solo valor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relaciones de equivalencia entre monedas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valores distintos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valor de las monedas que existen y pero no consigue realizar su equivalencia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410546"/>
            <a:ext cx="2352711" cy="320973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4095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01916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Ilse Miranda </a:t>
            </a:r>
          </a:p>
        </p:txBody>
      </p:sp>
    </p:spTree>
    <p:extLst>
      <p:ext uri="{BB962C8B-B14F-4D97-AF65-F5344CB8AC3E}">
        <p14:creationId xmlns:p14="http://schemas.microsoft.com/office/powerpoint/2010/main" val="213529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72649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Evelyn Breceda</a:t>
            </a:r>
          </a:p>
        </p:txBody>
      </p:sp>
    </p:spTree>
    <p:extLst>
      <p:ext uri="{BB962C8B-B14F-4D97-AF65-F5344CB8AC3E}">
        <p14:creationId xmlns:p14="http://schemas.microsoft.com/office/powerpoint/2010/main" val="36275925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69597"/>
              </p:ext>
            </p:extLst>
          </p:nvPr>
        </p:nvGraphicFramePr>
        <p:xfrm>
          <a:off x="527649" y="1154025"/>
          <a:ext cx="5802701" cy="6482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Ilse Miranda Morales Hernández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29743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Distingue la funcionalidad que tiene cada uno de los diferentes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tipos de texto e interpreta a partir de ello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809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27229"/>
              </p:ext>
            </p:extLst>
          </p:nvPr>
        </p:nvGraphicFramePr>
        <p:xfrm>
          <a:off x="527649" y="1154025"/>
          <a:ext cx="5802701" cy="6389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Ilse Miranda Morales Hernández</a:t>
                      </a:r>
                      <a:endParaRPr lang="es-MX" sz="18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Nú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mero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9137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diferentes monedas que existen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604203">
                <a:tc gridSpan="2">
                  <a:txBody>
                    <a:bodyPr/>
                    <a:lstStyle/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Conoce como se tiene que pagar con monedas de un solo valor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relaciones de equivalencia entre monedas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valores distintos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monedas de diferentes denominaciones pero se le dificultad encontrar los equivalencias lográndolo con ayuda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410546"/>
            <a:ext cx="2352711" cy="320973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5163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425370" y="3985432"/>
            <a:ext cx="80270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Carlos Emiliano </a:t>
            </a:r>
          </a:p>
        </p:txBody>
      </p:sp>
    </p:spTree>
    <p:extLst>
      <p:ext uri="{BB962C8B-B14F-4D97-AF65-F5344CB8AC3E}">
        <p14:creationId xmlns:p14="http://schemas.microsoft.com/office/powerpoint/2010/main" val="29571074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389641"/>
              </p:ext>
            </p:extLst>
          </p:nvPr>
        </p:nvGraphicFramePr>
        <p:xfrm>
          <a:off x="527649" y="1154025"/>
          <a:ext cx="5802701" cy="62225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Carlos Emiliano Moreno Arellano</a:t>
                      </a:r>
                      <a:endParaRPr lang="es-MX" sz="2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596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297437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la funcionalidad de diversos tipos de texto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es capaz de interpretarlos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7259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782335"/>
              </p:ext>
            </p:extLst>
          </p:nvPr>
        </p:nvGraphicFramePr>
        <p:xfrm>
          <a:off x="527649" y="1154025"/>
          <a:ext cx="5802701" cy="6389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Carlos Emiliano Moreno Arellano</a:t>
                      </a:r>
                      <a:endParaRPr lang="es-MX" sz="2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Nú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mero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49137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diferentes monedas que existen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604203">
                <a:tc gridSpan="2">
                  <a:txBody>
                    <a:bodyPr/>
                    <a:lstStyle/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Conoce como se tiene que pagar con monedas de un solo valor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relaciones de equivalencia entre monedas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valores distintos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 las monedas de diferente denominación,  así como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sus equivalencias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poniéndolo 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practica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410546"/>
            <a:ext cx="2352711" cy="320973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4300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835306" y="3972649"/>
            <a:ext cx="74007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Neithan Jassiel </a:t>
            </a:r>
          </a:p>
        </p:txBody>
      </p:sp>
    </p:spTree>
    <p:extLst>
      <p:ext uri="{BB962C8B-B14F-4D97-AF65-F5344CB8AC3E}">
        <p14:creationId xmlns:p14="http://schemas.microsoft.com/office/powerpoint/2010/main" val="30226962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531841" y="3972649"/>
            <a:ext cx="78892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Brayan De </a:t>
            </a: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Jesus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7482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788437"/>
              </p:ext>
            </p:extLst>
          </p:nvPr>
        </p:nvGraphicFramePr>
        <p:xfrm>
          <a:off x="527649" y="1095983"/>
          <a:ext cx="5802701" cy="6952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37498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1489789099"/>
                    </a:ext>
                  </a:extLst>
                </a:gridCol>
                <a:gridCol w="543728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105207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91887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95966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Brayan De Jesús Quiroz Castillo</a:t>
                      </a:r>
                      <a:endParaRPr lang="es-MX" sz="9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78386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719951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71995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527964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49596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527964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527964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527964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332594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Al brindar acompañamiento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alumno resuelve problemas que se les presentan los cuales están asociados al conteo.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000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186864"/>
              </p:ext>
            </p:extLst>
          </p:nvPr>
        </p:nvGraphicFramePr>
        <p:xfrm>
          <a:off x="527649" y="1154025"/>
          <a:ext cx="5802701" cy="64272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Brayan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Jesús Quiroz Castillo</a:t>
                      </a:r>
                      <a:endParaRPr lang="es-MX" sz="9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Nú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mero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528692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las diferentes monedas que existen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604203">
                <a:tc gridSpan="2">
                  <a:txBody>
                    <a:bodyPr/>
                    <a:lstStyle/>
                    <a:p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Conoce como se tiene que pagar con monedas de un solo valor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relaciones de equivalencia entre monedas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valores distintos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el valor de las monedas que existen y pero no consigue realizar su equivalencia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410546"/>
            <a:ext cx="2352711" cy="320973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0254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1407893" y="3952846"/>
            <a:ext cx="102858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Jonathan Alejandro </a:t>
            </a:r>
          </a:p>
        </p:txBody>
      </p:sp>
    </p:spTree>
    <p:extLst>
      <p:ext uri="{BB962C8B-B14F-4D97-AF65-F5344CB8AC3E}">
        <p14:creationId xmlns:p14="http://schemas.microsoft.com/office/powerpoint/2010/main" val="2506861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William Alonso </a:t>
            </a:r>
          </a:p>
        </p:txBody>
      </p:sp>
    </p:spTree>
    <p:extLst>
      <p:ext uri="{BB962C8B-B14F-4D97-AF65-F5344CB8AC3E}">
        <p14:creationId xmlns:p14="http://schemas.microsoft.com/office/powerpoint/2010/main" val="31694658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345587"/>
              </p:ext>
            </p:extLst>
          </p:nvPr>
        </p:nvGraphicFramePr>
        <p:xfrm>
          <a:off x="527649" y="1103767"/>
          <a:ext cx="5802701" cy="6936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656159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557284">
                  <a:extLst>
                    <a:ext uri="{9D8B030D-6E8A-4147-A177-3AD203B41FA5}">
                      <a16:colId xmlns:a16="http://schemas.microsoft.com/office/drawing/2014/main" val="3368913679"/>
                    </a:ext>
                  </a:extLst>
                </a:gridCol>
                <a:gridCol w="655696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993239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317242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96352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Jonathan Alejandro Rodríguez </a:t>
                      </a:r>
                      <a:r>
                        <a:rPr lang="es-MX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Levia</a:t>
                      </a:r>
                      <a:endParaRPr lang="es-MX" sz="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78758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720511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72051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528375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496352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52837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52837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52837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333630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Al tratar de resolver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problemas por medio del conteo a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un con ayuda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muestra dificultas para hacerlo con un orden estable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306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24714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Edgar </a:t>
            </a: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Yahir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6743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Joshua Isaías </a:t>
            </a:r>
          </a:p>
        </p:txBody>
      </p:sp>
    </p:spTree>
    <p:extLst>
      <p:ext uri="{BB962C8B-B14F-4D97-AF65-F5344CB8AC3E}">
        <p14:creationId xmlns:p14="http://schemas.microsoft.com/office/powerpoint/2010/main" val="185753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337606"/>
              </p:ext>
            </p:extLst>
          </p:nvPr>
        </p:nvGraphicFramePr>
        <p:xfrm>
          <a:off x="527649" y="1154025"/>
          <a:ext cx="5802701" cy="6313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370681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William Alonso Castillo Torres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14/01/2021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Número, álgebra</a:t>
                      </a:r>
                    </a:p>
                    <a:p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Hace uso de los principios de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conteo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de razonamiento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solución a problemas de adición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Resuelve problemas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un numero mayor a 20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Durante las actividades trabaja con diversidad estrategias para resolver problemáticas relacionadas con el conteo contando colecciones mayores a 20 </a:t>
                      </a: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PRIMERA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7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940005"/>
              </p:ext>
            </p:extLst>
          </p:nvPr>
        </p:nvGraphicFramePr>
        <p:xfrm>
          <a:off x="527649" y="1154025"/>
          <a:ext cx="5802701" cy="6091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323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730804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482639">
                  <a:extLst>
                    <a:ext uri="{9D8B030D-6E8A-4147-A177-3AD203B41FA5}">
                      <a16:colId xmlns:a16="http://schemas.microsoft.com/office/drawing/2014/main" val="1129124832"/>
                    </a:ext>
                  </a:extLst>
                </a:gridCol>
                <a:gridCol w="562389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val="347937126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75715"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William Alonso Castillo Torres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19/01/2021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7541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38085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38085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dirty="0" smtClean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Interpreta instructivos, cartas, recados y señalamientos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Indicadores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Logrado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94241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Interpreta instructivos sin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dificultad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6866460"/>
                  </a:ext>
                </a:extLst>
              </a:tr>
              <a:tr h="448665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 lo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que se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indica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219756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Entiende lo que se quieren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dar a conocer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28182"/>
                  </a:ext>
                </a:extLst>
              </a:tr>
              <a:tr h="394596">
                <a:tc gridSpan="2">
                  <a:txBody>
                    <a:bodyPr/>
                    <a:lstStyle/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su funcionalidad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✔</a:t>
                      </a:r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2674704"/>
                  </a:ext>
                </a:extLst>
              </a:tr>
              <a:tr h="1159872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Reconoce la funcionalidad de diversos tipos de texto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es capaz de interpretarlos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619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52643" y="320040"/>
            <a:ext cx="2352711" cy="411480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SEGUNDA SEMANA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100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1488</TotalTime>
  <Words>4105</Words>
  <Application>Microsoft Office PowerPoint</Application>
  <PresentationFormat>Carta (216 x 279 mm)</PresentationFormat>
  <Paragraphs>842</Paragraphs>
  <Slides>72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72</vt:i4>
      </vt:variant>
    </vt:vector>
  </HeadingPairs>
  <TitlesOfParts>
    <vt:vector size="81" baseType="lpstr">
      <vt:lpstr>Arial</vt:lpstr>
      <vt:lpstr>Arial Rounded MT Bold</vt:lpstr>
      <vt:lpstr>Berlin Sans FB</vt:lpstr>
      <vt:lpstr>Calibri</vt:lpstr>
      <vt:lpstr>Calibri Light</vt:lpstr>
      <vt:lpstr>Century Gothic</vt:lpstr>
      <vt:lpstr>Outside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Fátima García</dc:creator>
  <cp:lastModifiedBy>Fátima García</cp:lastModifiedBy>
  <cp:revision>55</cp:revision>
  <dcterms:created xsi:type="dcterms:W3CDTF">2021-01-14T23:37:40Z</dcterms:created>
  <dcterms:modified xsi:type="dcterms:W3CDTF">2021-01-22T23:09:06Z</dcterms:modified>
</cp:coreProperties>
</file>