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Lst>
  <p:sldSz cx="10801350" cy="216027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04">
          <p15:clr>
            <a:srgbClr val="A4A3A4"/>
          </p15:clr>
        </p15:guide>
        <p15:guide id="2" pos="3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D60093"/>
    <a:srgbClr val="FFA7FF"/>
    <a:srgbClr val="FF9999"/>
    <a:srgbClr val="990099"/>
    <a:srgbClr val="FFCC99"/>
    <a:srgbClr val="BBED19"/>
    <a:srgbClr val="116AB3"/>
    <a:srgbClr val="9CB90B"/>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4249" autoAdjust="0"/>
  </p:normalViewPr>
  <p:slideViewPr>
    <p:cSldViewPr>
      <p:cViewPr varScale="1">
        <p:scale>
          <a:sx n="23" d="100"/>
          <a:sy n="23" d="100"/>
        </p:scale>
        <p:origin x="3060" y="90"/>
      </p:cViewPr>
      <p:guideLst>
        <p:guide orient="horz" pos="6804"/>
        <p:guide pos="34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810102" y="6710841"/>
            <a:ext cx="9181147" cy="4630579"/>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620203" y="12241530"/>
            <a:ext cx="7560946" cy="552069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AA5CAFD6-4E55-4F33-808D-C217F8AB0E1C}" type="datetimeFigureOut">
              <a:rPr lang="es-MX" smtClean="0"/>
              <a:t>21/01/2021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EBEB687-FC0A-4203-9330-D7C166564017}" type="slidenum">
              <a:rPr lang="es-MX" smtClean="0"/>
              <a:t>‹Nº›</a:t>
            </a:fld>
            <a:endParaRPr lang="es-MX"/>
          </a:p>
        </p:txBody>
      </p:sp>
    </p:spTree>
    <p:extLst>
      <p:ext uri="{BB962C8B-B14F-4D97-AF65-F5344CB8AC3E}">
        <p14:creationId xmlns:p14="http://schemas.microsoft.com/office/powerpoint/2010/main" val="1559046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AA5CAFD6-4E55-4F33-808D-C217F8AB0E1C}" type="datetimeFigureOut">
              <a:rPr lang="es-MX" smtClean="0"/>
              <a:t>21/01/2021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EBEB687-FC0A-4203-9330-D7C166564017}" type="slidenum">
              <a:rPr lang="es-MX" smtClean="0"/>
              <a:t>‹Nº›</a:t>
            </a:fld>
            <a:endParaRPr lang="es-MX"/>
          </a:p>
        </p:txBody>
      </p:sp>
    </p:spTree>
    <p:extLst>
      <p:ext uri="{BB962C8B-B14F-4D97-AF65-F5344CB8AC3E}">
        <p14:creationId xmlns:p14="http://schemas.microsoft.com/office/powerpoint/2010/main" val="766316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09090" y="2725343"/>
            <a:ext cx="2392799" cy="5806225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530692" y="2725343"/>
            <a:ext cx="6998375" cy="5806225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AA5CAFD6-4E55-4F33-808D-C217F8AB0E1C}" type="datetimeFigureOut">
              <a:rPr lang="es-MX" smtClean="0"/>
              <a:t>21/01/2021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EBEB687-FC0A-4203-9330-D7C166564017}" type="slidenum">
              <a:rPr lang="es-MX" smtClean="0"/>
              <a:t>‹Nº›</a:t>
            </a:fld>
            <a:endParaRPr lang="es-MX"/>
          </a:p>
        </p:txBody>
      </p:sp>
    </p:spTree>
    <p:extLst>
      <p:ext uri="{BB962C8B-B14F-4D97-AF65-F5344CB8AC3E}">
        <p14:creationId xmlns:p14="http://schemas.microsoft.com/office/powerpoint/2010/main" val="274987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AA5CAFD6-4E55-4F33-808D-C217F8AB0E1C}" type="datetimeFigureOut">
              <a:rPr lang="es-MX" smtClean="0"/>
              <a:t>21/01/2021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EBEB687-FC0A-4203-9330-D7C166564017}" type="slidenum">
              <a:rPr lang="es-MX" smtClean="0"/>
              <a:t>‹Nº›</a:t>
            </a:fld>
            <a:endParaRPr lang="es-MX"/>
          </a:p>
        </p:txBody>
      </p:sp>
    </p:spTree>
    <p:extLst>
      <p:ext uri="{BB962C8B-B14F-4D97-AF65-F5344CB8AC3E}">
        <p14:creationId xmlns:p14="http://schemas.microsoft.com/office/powerpoint/2010/main" val="451785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53233" y="13881737"/>
            <a:ext cx="9181147" cy="4290536"/>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853233" y="9156149"/>
            <a:ext cx="9181147" cy="472558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A5CAFD6-4E55-4F33-808D-C217F8AB0E1C}" type="datetimeFigureOut">
              <a:rPr lang="es-MX" smtClean="0"/>
              <a:t>21/01/2021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EBEB687-FC0A-4203-9330-D7C166564017}" type="slidenum">
              <a:rPr lang="es-MX" smtClean="0"/>
              <a:t>‹Nº›</a:t>
            </a:fld>
            <a:endParaRPr lang="es-MX"/>
          </a:p>
        </p:txBody>
      </p:sp>
    </p:spTree>
    <p:extLst>
      <p:ext uri="{BB962C8B-B14F-4D97-AF65-F5344CB8AC3E}">
        <p14:creationId xmlns:p14="http://schemas.microsoft.com/office/powerpoint/2010/main" val="396329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530692" y="15876987"/>
            <a:ext cx="4695587" cy="44910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5406302" y="15876987"/>
            <a:ext cx="4695587" cy="44910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AA5CAFD6-4E55-4F33-808D-C217F8AB0E1C}" type="datetimeFigureOut">
              <a:rPr lang="es-MX" smtClean="0"/>
              <a:t>21/01/2021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EBEB687-FC0A-4203-9330-D7C166564017}" type="slidenum">
              <a:rPr lang="es-MX" smtClean="0"/>
              <a:t>‹Nº›</a:t>
            </a:fld>
            <a:endParaRPr lang="es-MX"/>
          </a:p>
        </p:txBody>
      </p:sp>
    </p:spTree>
    <p:extLst>
      <p:ext uri="{BB962C8B-B14F-4D97-AF65-F5344CB8AC3E}">
        <p14:creationId xmlns:p14="http://schemas.microsoft.com/office/powerpoint/2010/main" val="158901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40068" y="865110"/>
            <a:ext cx="9721216" cy="3600450"/>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540067" y="4835606"/>
            <a:ext cx="4772472" cy="20152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540067" y="6850856"/>
            <a:ext cx="4772472" cy="12446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5486937" y="4835606"/>
            <a:ext cx="4774346" cy="20152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486937" y="6850856"/>
            <a:ext cx="4774346" cy="12446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AA5CAFD6-4E55-4F33-808D-C217F8AB0E1C}" type="datetimeFigureOut">
              <a:rPr lang="es-MX" smtClean="0"/>
              <a:t>21/01/2021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6EBEB687-FC0A-4203-9330-D7C166564017}" type="slidenum">
              <a:rPr lang="es-MX" smtClean="0"/>
              <a:t>‹Nº›</a:t>
            </a:fld>
            <a:endParaRPr lang="es-MX"/>
          </a:p>
        </p:txBody>
      </p:sp>
    </p:spTree>
    <p:extLst>
      <p:ext uri="{BB962C8B-B14F-4D97-AF65-F5344CB8AC3E}">
        <p14:creationId xmlns:p14="http://schemas.microsoft.com/office/powerpoint/2010/main" val="253376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AA5CAFD6-4E55-4F33-808D-C217F8AB0E1C}" type="datetimeFigureOut">
              <a:rPr lang="es-MX" smtClean="0"/>
              <a:t>21/01/2021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6EBEB687-FC0A-4203-9330-D7C166564017}" type="slidenum">
              <a:rPr lang="es-MX" smtClean="0"/>
              <a:t>‹Nº›</a:t>
            </a:fld>
            <a:endParaRPr lang="es-MX"/>
          </a:p>
        </p:txBody>
      </p:sp>
    </p:spTree>
    <p:extLst>
      <p:ext uri="{BB962C8B-B14F-4D97-AF65-F5344CB8AC3E}">
        <p14:creationId xmlns:p14="http://schemas.microsoft.com/office/powerpoint/2010/main" val="35487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A5CAFD6-4E55-4F33-808D-C217F8AB0E1C}" type="datetimeFigureOut">
              <a:rPr lang="es-MX" smtClean="0"/>
              <a:t>21/01/2021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6EBEB687-FC0A-4203-9330-D7C166564017}" type="slidenum">
              <a:rPr lang="es-MX" smtClean="0"/>
              <a:t>‹Nº›</a:t>
            </a:fld>
            <a:endParaRPr lang="es-MX"/>
          </a:p>
        </p:txBody>
      </p:sp>
    </p:spTree>
    <p:extLst>
      <p:ext uri="{BB962C8B-B14F-4D97-AF65-F5344CB8AC3E}">
        <p14:creationId xmlns:p14="http://schemas.microsoft.com/office/powerpoint/2010/main" val="187805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0068" y="860107"/>
            <a:ext cx="3553570" cy="3660458"/>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4223029" y="860109"/>
            <a:ext cx="6038255" cy="18437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540068" y="4520567"/>
            <a:ext cx="3553570" cy="147768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A5CAFD6-4E55-4F33-808D-C217F8AB0E1C}" type="datetimeFigureOut">
              <a:rPr lang="es-MX" smtClean="0"/>
              <a:t>21/01/2021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EBEB687-FC0A-4203-9330-D7C166564017}" type="slidenum">
              <a:rPr lang="es-MX" smtClean="0"/>
              <a:t>‹Nº›</a:t>
            </a:fld>
            <a:endParaRPr lang="es-MX"/>
          </a:p>
        </p:txBody>
      </p:sp>
    </p:spTree>
    <p:extLst>
      <p:ext uri="{BB962C8B-B14F-4D97-AF65-F5344CB8AC3E}">
        <p14:creationId xmlns:p14="http://schemas.microsoft.com/office/powerpoint/2010/main" val="382794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17141" y="15121891"/>
            <a:ext cx="6480810" cy="1785225"/>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2117141" y="1930241"/>
            <a:ext cx="6480810" cy="129616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2117141" y="16907116"/>
            <a:ext cx="6480810" cy="25353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A5CAFD6-4E55-4F33-808D-C217F8AB0E1C}" type="datetimeFigureOut">
              <a:rPr lang="es-MX" smtClean="0"/>
              <a:t>21/01/2021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EBEB687-FC0A-4203-9330-D7C166564017}" type="slidenum">
              <a:rPr lang="es-MX" smtClean="0"/>
              <a:t>‹Nº›</a:t>
            </a:fld>
            <a:endParaRPr lang="es-MX"/>
          </a:p>
        </p:txBody>
      </p:sp>
    </p:spTree>
    <p:extLst>
      <p:ext uri="{BB962C8B-B14F-4D97-AF65-F5344CB8AC3E}">
        <p14:creationId xmlns:p14="http://schemas.microsoft.com/office/powerpoint/2010/main" val="450456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40068" y="865110"/>
            <a:ext cx="9721216" cy="360045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540068" y="5040633"/>
            <a:ext cx="9721216" cy="1425678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540068" y="20022504"/>
            <a:ext cx="2520316" cy="1150144"/>
          </a:xfrm>
          <a:prstGeom prst="rect">
            <a:avLst/>
          </a:prstGeom>
        </p:spPr>
        <p:txBody>
          <a:bodyPr vert="horz" lIns="91440" tIns="45720" rIns="91440" bIns="45720" rtlCol="0" anchor="ctr"/>
          <a:lstStyle>
            <a:lvl1pPr algn="l">
              <a:defRPr sz="1200">
                <a:solidFill>
                  <a:schemeClr val="tx1">
                    <a:tint val="75000"/>
                  </a:schemeClr>
                </a:solidFill>
              </a:defRPr>
            </a:lvl1pPr>
          </a:lstStyle>
          <a:p>
            <a:fld id="{AA5CAFD6-4E55-4F33-808D-C217F8AB0E1C}" type="datetimeFigureOut">
              <a:rPr lang="es-MX" smtClean="0"/>
              <a:t>21/01/2021</a:t>
            </a:fld>
            <a:endParaRPr lang="es-MX"/>
          </a:p>
        </p:txBody>
      </p:sp>
      <p:sp>
        <p:nvSpPr>
          <p:cNvPr id="5" name="4 Marcador de pie de página"/>
          <p:cNvSpPr>
            <a:spLocks noGrp="1"/>
          </p:cNvSpPr>
          <p:nvPr>
            <p:ph type="ftr" sz="quarter" idx="3"/>
          </p:nvPr>
        </p:nvSpPr>
        <p:spPr>
          <a:xfrm>
            <a:off x="3690462" y="20022504"/>
            <a:ext cx="3420427" cy="11501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7740968" y="20022504"/>
            <a:ext cx="2520316" cy="1150144"/>
          </a:xfrm>
          <a:prstGeom prst="rect">
            <a:avLst/>
          </a:prstGeom>
        </p:spPr>
        <p:txBody>
          <a:bodyPr vert="horz" lIns="91440" tIns="45720" rIns="91440" bIns="45720" rtlCol="0" anchor="ctr"/>
          <a:lstStyle>
            <a:lvl1pPr algn="r">
              <a:defRPr sz="1200">
                <a:solidFill>
                  <a:schemeClr val="tx1">
                    <a:tint val="75000"/>
                  </a:schemeClr>
                </a:solidFill>
              </a:defRPr>
            </a:lvl1pPr>
          </a:lstStyle>
          <a:p>
            <a:fld id="{6EBEB687-FC0A-4203-9330-D7C166564017}" type="slidenum">
              <a:rPr lang="es-MX" smtClean="0"/>
              <a:t>‹Nº›</a:t>
            </a:fld>
            <a:endParaRPr lang="es-MX"/>
          </a:p>
        </p:txBody>
      </p:sp>
    </p:spTree>
    <p:extLst>
      <p:ext uri="{BB962C8B-B14F-4D97-AF65-F5344CB8AC3E}">
        <p14:creationId xmlns:p14="http://schemas.microsoft.com/office/powerpoint/2010/main" val="361085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 Id="rId14"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7"/>
          <p:cNvSpPr/>
          <p:nvPr/>
        </p:nvSpPr>
        <p:spPr>
          <a:xfrm>
            <a:off x="936179" y="1348060"/>
            <a:ext cx="8640960" cy="2932213"/>
          </a:xfrm>
          <a:prstGeom prst="rect">
            <a:avLst/>
          </a:prstGeom>
        </p:spPr>
        <p:txBody>
          <a:bodyPr wrap="square">
            <a:spAutoFit/>
          </a:bodyPr>
          <a:lstStyle/>
          <a:p>
            <a:pPr algn="ctr">
              <a:lnSpc>
                <a:spcPct val="107000"/>
              </a:lnSpc>
              <a:spcAft>
                <a:spcPts val="800"/>
              </a:spcAft>
            </a:pPr>
            <a:r>
              <a:rPr lang="es-MX" sz="3200" b="1" dirty="0">
                <a:latin typeface="Times New Roman" panose="02020603050405020304" pitchFamily="18" charset="0"/>
                <a:ea typeface="Calibri" panose="020F0502020204030204" pitchFamily="34" charset="0"/>
                <a:cs typeface="Times New Roman" panose="02020603050405020304" pitchFamily="18" charset="0"/>
              </a:rPr>
              <a:t>ESCUELA NORMAL DE EDUCACIÓN PREESCOLAR</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3200" b="1" dirty="0">
                <a:latin typeface="Times New Roman" panose="02020603050405020304" pitchFamily="18" charset="0"/>
                <a:ea typeface="Calibri" panose="020F0502020204030204" pitchFamily="34" charset="0"/>
                <a:cs typeface="Times New Roman" panose="02020603050405020304" pitchFamily="18" charset="0"/>
              </a:rPr>
              <a:t>LICENCIATURA EN EDUCACIÓN PREESCOLAR</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3200" b="1" dirty="0">
                <a:latin typeface="Times New Roman" panose="02020603050405020304" pitchFamily="18" charset="0"/>
                <a:ea typeface="Calibri" panose="020F0502020204030204" pitchFamily="34" charset="0"/>
                <a:cs typeface="Times New Roman" panose="02020603050405020304" pitchFamily="18" charset="0"/>
              </a:rPr>
              <a:t>CICLO ESCOLAR 2020 – 2021</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o 8"/>
          <p:cNvGrpSpPr/>
          <p:nvPr/>
        </p:nvGrpSpPr>
        <p:grpSpPr>
          <a:xfrm>
            <a:off x="2358045" y="4996982"/>
            <a:ext cx="5797227" cy="1721171"/>
            <a:chOff x="232636" y="-15589"/>
            <a:chExt cx="4133129" cy="925290"/>
          </a:xfrm>
        </p:grpSpPr>
        <p:pic>
          <p:nvPicPr>
            <p:cNvPr id="4"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636" y="3"/>
              <a:ext cx="1629316" cy="909698"/>
            </a:xfrm>
            <a:prstGeom prst="rect">
              <a:avLst/>
            </a:prstGeom>
          </p:spPr>
        </p:pic>
        <p:sp>
          <p:nvSpPr>
            <p:cNvPr id="5" name="1 CuadroTexto"/>
            <p:cNvSpPr txBox="1"/>
            <p:nvPr/>
          </p:nvSpPr>
          <p:spPr>
            <a:xfrm>
              <a:off x="2081035" y="-15589"/>
              <a:ext cx="2284730" cy="737871"/>
            </a:xfrm>
            <a:prstGeom prst="rect">
              <a:avLst/>
            </a:prstGeom>
            <a:noFill/>
          </p:spPr>
          <p:txBody>
            <a:bodyPr wrap="square" rtlCol="0">
              <a:noAutofit/>
            </a:bodyPr>
            <a:lstStyle/>
            <a:p>
              <a:pPr algn="ctr">
                <a:spcAft>
                  <a:spcPts val="0"/>
                </a:spcAft>
              </a:pPr>
              <a:r>
                <a:rPr lang="es-MX" sz="2800" b="1" kern="1200" dirty="0">
                  <a:solidFill>
                    <a:srgbClr val="939393"/>
                  </a:solidFill>
                  <a:effectLst/>
                  <a:latin typeface="Arial" panose="020B0604020202020204" pitchFamily="34" charset="0"/>
                  <a:ea typeface="Times New Roman" panose="02020603050405020304" pitchFamily="18" charset="0"/>
                </a:rPr>
                <a:t>​</a:t>
              </a:r>
              <a:r>
                <a:rPr lang="es-MX" sz="3600" b="1" kern="1200" dirty="0">
                  <a:solidFill>
                    <a:srgbClr val="939393"/>
                  </a:solidFill>
                  <a:effectLst/>
                  <a:latin typeface="Arial" panose="020B0604020202020204" pitchFamily="34" charset="0"/>
                  <a:ea typeface="Times New Roman" panose="02020603050405020304" pitchFamily="18" charset="0"/>
                </a:rPr>
                <a:t>ESTUDIO DEL MUNDO NATURAL</a:t>
              </a:r>
              <a:endParaRPr lang="es-MX" sz="2400" dirty="0">
                <a:effectLst/>
                <a:latin typeface="Times New Roman" panose="02020603050405020304" pitchFamily="18" charset="0"/>
                <a:ea typeface="Times New Roman" panose="02020603050405020304" pitchFamily="18" charset="0"/>
              </a:endParaRPr>
            </a:p>
          </p:txBody>
        </p:sp>
        <p:cxnSp>
          <p:nvCxnSpPr>
            <p:cNvPr id="6" name="12 Conector recto"/>
            <p:cNvCxnSpPr/>
            <p:nvPr/>
          </p:nvCxnSpPr>
          <p:spPr>
            <a:xfrm>
              <a:off x="2079312" y="4"/>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7" name="Rectángulo 12"/>
          <p:cNvSpPr/>
          <p:nvPr/>
        </p:nvSpPr>
        <p:spPr>
          <a:xfrm>
            <a:off x="1238927" y="7579881"/>
            <a:ext cx="8035464" cy="5980420"/>
          </a:xfrm>
          <a:prstGeom prst="rect">
            <a:avLst/>
          </a:prstGeom>
        </p:spPr>
        <p:txBody>
          <a:bodyPr wrap="square">
            <a:spAutoFit/>
          </a:bodyPr>
          <a:lstStyle/>
          <a:p>
            <a:pPr algn="ctr">
              <a:lnSpc>
                <a:spcPct val="107000"/>
              </a:lnSpc>
              <a:spcAft>
                <a:spcPts val="800"/>
              </a:spcAft>
            </a:pPr>
            <a:r>
              <a:rPr lang="es-MX" sz="4000" b="1" dirty="0">
                <a:latin typeface="Times New Roman" panose="02020603050405020304" pitchFamily="18" charset="0"/>
                <a:ea typeface="Calibri" panose="020F0502020204030204" pitchFamily="34" charset="0"/>
                <a:cs typeface="Times New Roman" panose="02020603050405020304" pitchFamily="18" charset="0"/>
              </a:rPr>
              <a:t>INTEGRANTES:</a:t>
            </a:r>
            <a:endParaRPr lang="es-MX"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3200" b="1" dirty="0">
                <a:latin typeface="Times New Roman" panose="02020603050405020304" pitchFamily="18" charset="0"/>
                <a:ea typeface="Calibri" panose="020F0502020204030204" pitchFamily="34" charset="0"/>
                <a:cs typeface="Times New Roman" panose="02020603050405020304" pitchFamily="18" charset="0"/>
              </a:rPr>
              <a:t>° </a:t>
            </a:r>
            <a:r>
              <a:rPr lang="es-MX" sz="3200" dirty="0">
                <a:latin typeface="Times New Roman" panose="02020603050405020304" pitchFamily="18" charset="0"/>
                <a:ea typeface="Calibri" panose="020F0502020204030204" pitchFamily="34" charset="0"/>
                <a:cs typeface="Times New Roman" panose="02020603050405020304" pitchFamily="18" charset="0"/>
              </a:rPr>
              <a:t>ALVIZO RODRÍGUEZ PAULINA WENDOLYNE  # 1</a:t>
            </a:r>
            <a:endParaRPr lang="es-MX"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3200" dirty="0">
                <a:latin typeface="Times New Roman" panose="02020603050405020304" pitchFamily="18" charset="0"/>
                <a:ea typeface="Calibri" panose="020F0502020204030204" pitchFamily="34" charset="0"/>
                <a:cs typeface="Times New Roman" panose="02020603050405020304" pitchFamily="18" charset="0"/>
              </a:rPr>
              <a:t>° BUSTAMANTE GUTIÉRREZ MÓNICA GUADALUPE # 4</a:t>
            </a:r>
          </a:p>
          <a:p>
            <a:pPr algn="ctr">
              <a:lnSpc>
                <a:spcPct val="107000"/>
              </a:lnSpc>
              <a:spcAft>
                <a:spcPts val="800"/>
              </a:spcAft>
            </a:pPr>
            <a:r>
              <a:rPr lang="es-MX" sz="3200" dirty="0">
                <a:latin typeface="Times New Roman" panose="02020603050405020304" pitchFamily="18" charset="0"/>
                <a:ea typeface="Calibri" panose="020F0502020204030204" pitchFamily="34" charset="0"/>
                <a:cs typeface="Times New Roman" panose="02020603050405020304" pitchFamily="18" charset="0"/>
              </a:rPr>
              <a:t>° GUEVARA RAMIREZ MARÍA DE LOS ÁNGELES # 6</a:t>
            </a:r>
            <a:endParaRPr lang="es-MX"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3200" dirty="0">
                <a:latin typeface="Times New Roman" panose="02020603050405020304" pitchFamily="18" charset="0"/>
                <a:ea typeface="Calibri" panose="020F0502020204030204" pitchFamily="34" charset="0"/>
                <a:cs typeface="Times New Roman" panose="02020603050405020304" pitchFamily="18" charset="0"/>
              </a:rPr>
              <a:t>° LUCIO BELMARES ROCÍO # 10</a:t>
            </a:r>
            <a:endParaRPr lang="es-MX"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3200" dirty="0">
                <a:latin typeface="Times New Roman" panose="02020603050405020304" pitchFamily="18" charset="0"/>
                <a:ea typeface="Calibri" panose="020F0502020204030204" pitchFamily="34" charset="0"/>
                <a:cs typeface="Times New Roman" panose="02020603050405020304" pitchFamily="18" charset="0"/>
              </a:rPr>
              <a:t>° MORALES SAUCEDO ARIANA JAZMIN # 12</a:t>
            </a:r>
            <a:endParaRPr lang="es-MX"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13"/>
          <p:cNvSpPr/>
          <p:nvPr/>
        </p:nvSpPr>
        <p:spPr>
          <a:xfrm>
            <a:off x="936254" y="13920341"/>
            <a:ext cx="8784901" cy="2470997"/>
          </a:xfrm>
          <a:prstGeom prst="rect">
            <a:avLst/>
          </a:prstGeom>
        </p:spPr>
        <p:txBody>
          <a:bodyPr wrap="square">
            <a:spAutoFit/>
          </a:bodyPr>
          <a:lstStyle/>
          <a:p>
            <a:pPr algn="ctr">
              <a:lnSpc>
                <a:spcPct val="107000"/>
              </a:lnSpc>
              <a:spcAft>
                <a:spcPts val="800"/>
              </a:spcAft>
            </a:pPr>
            <a:r>
              <a:rPr lang="es-MX" sz="4400" b="1" dirty="0">
                <a:latin typeface="Times New Roman" panose="02020603050405020304" pitchFamily="18" charset="0"/>
                <a:ea typeface="Calibri" panose="020F0502020204030204" pitchFamily="34" charset="0"/>
                <a:cs typeface="Times New Roman" panose="02020603050405020304" pitchFamily="18" charset="0"/>
              </a:rPr>
              <a:t>GRUPO: B</a:t>
            </a:r>
            <a:endParaRPr lang="es-MX"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3200" b="1" dirty="0">
                <a:latin typeface="Times New Roman" panose="02020603050405020304" pitchFamily="18" charset="0"/>
                <a:ea typeface="Calibri" panose="020F0502020204030204" pitchFamily="34" charset="0"/>
                <a:cs typeface="Times New Roman" panose="02020603050405020304" pitchFamily="18" charset="0"/>
              </a:rPr>
              <a:t>TEMA: FUNCIÓN REPRODUCCIÓN </a:t>
            </a:r>
            <a:r>
              <a:rPr lang="es-MX" sz="4400" b="1" dirty="0">
                <a:latin typeface="Times New Roman" panose="02020603050405020304" pitchFamily="18" charset="0"/>
                <a:ea typeface="Calibri" panose="020F0502020204030204" pitchFamily="34" charset="0"/>
                <a:cs typeface="Times New Roman" panose="02020603050405020304" pitchFamily="18" charset="0"/>
              </a:rPr>
              <a:t> </a:t>
            </a:r>
            <a:endParaRPr lang="es-MX"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4400" b="1" dirty="0">
                <a:latin typeface="Times New Roman" panose="02020603050405020304" pitchFamily="18" charset="0"/>
                <a:ea typeface="Calibri" panose="020F0502020204030204" pitchFamily="34" charset="0"/>
                <a:cs typeface="Times New Roman" panose="02020603050405020304" pitchFamily="18" charset="0"/>
              </a:rPr>
              <a:t>UNIDAD III</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14"/>
          <p:cNvSpPr/>
          <p:nvPr/>
        </p:nvSpPr>
        <p:spPr>
          <a:xfrm>
            <a:off x="504168" y="16560616"/>
            <a:ext cx="9649071" cy="1608197"/>
          </a:xfrm>
          <a:prstGeom prst="rect">
            <a:avLst/>
          </a:prstGeom>
        </p:spPr>
        <p:txBody>
          <a:bodyPr wrap="square">
            <a:spAutoFit/>
          </a:bodyPr>
          <a:lstStyle/>
          <a:p>
            <a:pPr algn="ctr">
              <a:lnSpc>
                <a:spcPct val="107000"/>
              </a:lnSpc>
              <a:spcAft>
                <a:spcPts val="800"/>
              </a:spcAft>
            </a:pPr>
            <a:r>
              <a:rPr lang="es-MX" sz="4400" b="1" dirty="0">
                <a:latin typeface="Times New Roman" panose="02020603050405020304" pitchFamily="18" charset="0"/>
                <a:ea typeface="Calibri" panose="020F0502020204030204" pitchFamily="34" charset="0"/>
                <a:cs typeface="Times New Roman" panose="02020603050405020304" pitchFamily="18" charset="0"/>
              </a:rPr>
              <a:t>NOMBRE DEL DOCENTE: </a:t>
            </a:r>
          </a:p>
          <a:p>
            <a:pPr algn="ctr">
              <a:lnSpc>
                <a:spcPct val="107000"/>
              </a:lnSpc>
              <a:spcAft>
                <a:spcPts val="800"/>
              </a:spcAft>
            </a:pPr>
            <a:r>
              <a:rPr lang="es-MX" sz="4400" b="1" dirty="0">
                <a:latin typeface="Times New Roman" panose="02020603050405020304" pitchFamily="18" charset="0"/>
                <a:ea typeface="Calibri" panose="020F0502020204030204" pitchFamily="34" charset="0"/>
                <a:cs typeface="Times New Roman" panose="02020603050405020304" pitchFamily="18" charset="0"/>
              </a:rPr>
              <a:t>SILVIA ERIKA SAGAHON SOLIS</a:t>
            </a: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15"/>
          <p:cNvSpPr/>
          <p:nvPr/>
        </p:nvSpPr>
        <p:spPr>
          <a:xfrm>
            <a:off x="2812116" y="18571824"/>
            <a:ext cx="5033173" cy="1446550"/>
          </a:xfrm>
          <a:prstGeom prst="rect">
            <a:avLst/>
          </a:prstGeom>
        </p:spPr>
        <p:txBody>
          <a:bodyPr wrap="none">
            <a:spAutoFit/>
          </a:bodyPr>
          <a:lstStyle/>
          <a:p>
            <a:pPr algn="ctr"/>
            <a:r>
              <a:rPr lang="es-MX" sz="4400" b="1" dirty="0">
                <a:latin typeface="Times New Roman" panose="02020603050405020304" pitchFamily="18" charset="0"/>
                <a:ea typeface="Calibri" panose="020F0502020204030204" pitchFamily="34" charset="0"/>
              </a:rPr>
              <a:t>20 de Enero de 2021</a:t>
            </a:r>
          </a:p>
          <a:p>
            <a:pPr algn="ctr"/>
            <a:r>
              <a:rPr lang="es-MX" sz="4400" b="1" dirty="0">
                <a:latin typeface="Times New Roman" panose="02020603050405020304" pitchFamily="18" charset="0"/>
                <a:ea typeface="Calibri" panose="020F0502020204030204" pitchFamily="34" charset="0"/>
              </a:rPr>
              <a:t>Saltillo, Coahuila</a:t>
            </a:r>
            <a:endParaRPr lang="es-MX" sz="4400" dirty="0"/>
          </a:p>
        </p:txBody>
      </p:sp>
    </p:spTree>
    <p:extLst>
      <p:ext uri="{BB962C8B-B14F-4D97-AF65-F5344CB8AC3E}">
        <p14:creationId xmlns:p14="http://schemas.microsoft.com/office/powerpoint/2010/main" val="3763346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0801350" cy="18866246"/>
          </a:xfrm>
          <a:prstGeom prst="rect">
            <a:avLst/>
          </a:prstGeom>
          <a:solidFill>
            <a:srgbClr val="A9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00B0F0"/>
                </a:solidFill>
                <a:latin typeface="Chewy" pitchFamily="2" charset="0"/>
                <a:ea typeface="Chewy" pitchFamily="2" charset="0"/>
              </a:rPr>
              <a:t>sexualidad </a:t>
            </a:r>
          </a:p>
          <a:p>
            <a:pPr algn="ctr"/>
            <a:r>
              <a:rPr lang="es-MX" dirty="0">
                <a:solidFill>
                  <a:srgbClr val="00B0F0"/>
                </a:solidFill>
                <a:latin typeface="Chewy" pitchFamily="2" charset="0"/>
                <a:ea typeface="Chewy" pitchFamily="2" charset="0"/>
              </a:rPr>
              <a:t>en los primeros años</a:t>
            </a:r>
          </a:p>
          <a:p>
            <a:pPr algn="ctr"/>
            <a:endParaRPr lang="es-MX" dirty="0"/>
          </a:p>
        </p:txBody>
      </p:sp>
      <p:sp>
        <p:nvSpPr>
          <p:cNvPr id="5" name="4 Rectángulo"/>
          <p:cNvSpPr/>
          <p:nvPr/>
        </p:nvSpPr>
        <p:spPr>
          <a:xfrm>
            <a:off x="0" y="18866246"/>
            <a:ext cx="10801350" cy="2736454"/>
          </a:xfrm>
          <a:prstGeom prst="rect">
            <a:avLst/>
          </a:prstGeom>
          <a:solidFill>
            <a:srgbClr val="B6F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C00000"/>
              </a:solidFill>
            </a:endParaRPr>
          </a:p>
        </p:txBody>
      </p:sp>
      <p:sp>
        <p:nvSpPr>
          <p:cNvPr id="6" name="5 CuadroTexto"/>
          <p:cNvSpPr txBox="1"/>
          <p:nvPr/>
        </p:nvSpPr>
        <p:spPr>
          <a:xfrm>
            <a:off x="1232194" y="864246"/>
            <a:ext cx="8336962" cy="1200329"/>
          </a:xfrm>
          <a:prstGeom prst="rect">
            <a:avLst/>
          </a:prstGeom>
          <a:noFill/>
        </p:spPr>
        <p:txBody>
          <a:bodyPr wrap="none" rtlCol="0">
            <a:prstTxWarp prst="textArchUp">
              <a:avLst/>
            </a:prstTxWarp>
            <a:spAutoFit/>
          </a:bodyPr>
          <a:lstStyle/>
          <a:p>
            <a:pPr algn="ctr"/>
            <a:r>
              <a:rPr lang="es-MX" sz="7200" dirty="0">
                <a:ln w="28575">
                  <a:solidFill>
                    <a:schemeClr val="bg1"/>
                  </a:solidFill>
                </a:ln>
                <a:solidFill>
                  <a:srgbClr val="FFC000"/>
                </a:solidFill>
                <a:effectLst>
                  <a:outerShdw blurRad="50800" dist="38100" dir="2700000" algn="tl" rotWithShape="0">
                    <a:prstClr val="black">
                      <a:alpha val="40000"/>
                    </a:prstClr>
                  </a:outerShdw>
                </a:effectLst>
                <a:latin typeface="BoldenVan demo" pitchFamily="2" charset="0"/>
              </a:rPr>
              <a:t>Sexualidad Infantil</a:t>
            </a:r>
          </a:p>
        </p:txBody>
      </p:sp>
      <p:sp>
        <p:nvSpPr>
          <p:cNvPr id="7" name="6 CuadroTexto"/>
          <p:cNvSpPr txBox="1"/>
          <p:nvPr/>
        </p:nvSpPr>
        <p:spPr>
          <a:xfrm>
            <a:off x="1926746" y="2132227"/>
            <a:ext cx="1601721" cy="584775"/>
          </a:xfrm>
          <a:prstGeom prst="rect">
            <a:avLst/>
          </a:prstGeom>
          <a:noFill/>
        </p:spPr>
        <p:txBody>
          <a:bodyPr wrap="none" rtlCol="0">
            <a:spAutoFit/>
          </a:bodyPr>
          <a:lstStyle/>
          <a:p>
            <a:r>
              <a:rPr lang="es-MX" sz="3200" dirty="0">
                <a:solidFill>
                  <a:srgbClr val="CC0000"/>
                </a:solidFill>
                <a:latin typeface="Chewy" pitchFamily="2" charset="0"/>
                <a:ea typeface="Chewy" pitchFamily="2" charset="0"/>
              </a:rPr>
              <a:t>¿Qué es?</a:t>
            </a:r>
          </a:p>
        </p:txBody>
      </p:sp>
      <p:sp>
        <p:nvSpPr>
          <p:cNvPr id="8" name="7 CuadroTexto"/>
          <p:cNvSpPr txBox="1"/>
          <p:nvPr/>
        </p:nvSpPr>
        <p:spPr>
          <a:xfrm>
            <a:off x="1340666" y="2716079"/>
            <a:ext cx="7604198" cy="2062103"/>
          </a:xfrm>
          <a:prstGeom prst="rect">
            <a:avLst/>
          </a:prstGeom>
          <a:noFill/>
        </p:spPr>
        <p:txBody>
          <a:bodyPr wrap="square" rtlCol="0">
            <a:spAutoFit/>
          </a:bodyPr>
          <a:lstStyle/>
          <a:p>
            <a:pPr algn="ctr"/>
            <a:r>
              <a:rPr lang="es-MX" sz="3200" dirty="0">
                <a:latin typeface="FISHfingers" pitchFamily="2" charset="0"/>
              </a:rPr>
              <a:t>Es el reconocimiento de nuestro ser y nuestro cuerpo.</a:t>
            </a:r>
          </a:p>
          <a:p>
            <a:pPr algn="ctr"/>
            <a:r>
              <a:rPr lang="es-MX" sz="3200" dirty="0">
                <a:latin typeface="FISHfingers" pitchFamily="2" charset="0"/>
              </a:rPr>
              <a:t>Permite saber la pertenencia a un determinado sexo e influye en el papel que desarrollan en su familia y la sociedad.</a:t>
            </a:r>
          </a:p>
        </p:txBody>
      </p:sp>
      <p:pic>
        <p:nvPicPr>
          <p:cNvPr id="1026" name="Picture 2" descr="TAG TOPPERS | Niños y niñas animados, Gafetes para niños, Moldes de ni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07" y="2166031"/>
            <a:ext cx="1394872" cy="250024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NCARTA*✿**✿* | Gafetes para niños, Niños y niñas animados, Moldes de  niñ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503" y="2166031"/>
            <a:ext cx="1883517" cy="2500243"/>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581425" y="3672558"/>
            <a:ext cx="808235" cy="461665"/>
          </a:xfrm>
          <a:prstGeom prst="rect">
            <a:avLst/>
          </a:prstGeom>
          <a:noFill/>
        </p:spPr>
        <p:txBody>
          <a:bodyPr wrap="none" rtlCol="0">
            <a:spAutoFit/>
          </a:bodyPr>
          <a:lstStyle/>
          <a:p>
            <a:pPr algn="ctr"/>
            <a:r>
              <a:rPr lang="es-MX" sz="2400" dirty="0">
                <a:solidFill>
                  <a:srgbClr val="0070C0"/>
                </a:solidFill>
                <a:latin typeface="Brighly Crush" pitchFamily="50" charset="0"/>
              </a:rPr>
              <a:t>Niño</a:t>
            </a:r>
          </a:p>
        </p:txBody>
      </p:sp>
      <p:sp>
        <p:nvSpPr>
          <p:cNvPr id="13" name="12 CuadroTexto"/>
          <p:cNvSpPr txBox="1"/>
          <p:nvPr/>
        </p:nvSpPr>
        <p:spPr>
          <a:xfrm>
            <a:off x="9163435" y="3747130"/>
            <a:ext cx="811441" cy="461665"/>
          </a:xfrm>
          <a:prstGeom prst="rect">
            <a:avLst/>
          </a:prstGeom>
          <a:noFill/>
        </p:spPr>
        <p:txBody>
          <a:bodyPr wrap="none" rtlCol="0">
            <a:spAutoFit/>
          </a:bodyPr>
          <a:lstStyle/>
          <a:p>
            <a:pPr algn="ctr"/>
            <a:r>
              <a:rPr lang="es-MX" sz="2400" dirty="0">
                <a:solidFill>
                  <a:srgbClr val="D60093"/>
                </a:solidFill>
                <a:latin typeface="Brighly Crush" pitchFamily="50" charset="0"/>
              </a:rPr>
              <a:t>Niña</a:t>
            </a:r>
          </a:p>
        </p:txBody>
      </p:sp>
      <p:sp>
        <p:nvSpPr>
          <p:cNvPr id="12" name="11 Rectángulo"/>
          <p:cNvSpPr/>
          <p:nvPr/>
        </p:nvSpPr>
        <p:spPr>
          <a:xfrm>
            <a:off x="0" y="5438369"/>
            <a:ext cx="5400675" cy="4858212"/>
          </a:xfrm>
          <a:prstGeom prst="rect">
            <a:avLst/>
          </a:prstGeom>
          <a:solidFill>
            <a:srgbClr val="FFD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20 Rectángulo"/>
          <p:cNvSpPr/>
          <p:nvPr/>
        </p:nvSpPr>
        <p:spPr>
          <a:xfrm>
            <a:off x="5400675" y="6519202"/>
            <a:ext cx="5400675" cy="485821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21 CuadroTexto"/>
          <p:cNvSpPr txBox="1"/>
          <p:nvPr/>
        </p:nvSpPr>
        <p:spPr>
          <a:xfrm>
            <a:off x="-143942" y="5472758"/>
            <a:ext cx="5544617" cy="707886"/>
          </a:xfrm>
          <a:prstGeom prst="rect">
            <a:avLst/>
          </a:prstGeom>
          <a:noFill/>
        </p:spPr>
        <p:txBody>
          <a:bodyPr wrap="square" rtlCol="0">
            <a:spAutoFit/>
          </a:bodyPr>
          <a:lstStyle/>
          <a:p>
            <a:pPr algn="ctr"/>
            <a:r>
              <a:rPr lang="es-MX" sz="4000" dirty="0">
                <a:solidFill>
                  <a:srgbClr val="00B0F0"/>
                </a:solidFill>
                <a:latin typeface="Chewy" pitchFamily="2" charset="0"/>
                <a:ea typeface="Chewy" pitchFamily="2" charset="0"/>
              </a:rPr>
              <a:t>Manifestaciones de la</a:t>
            </a:r>
          </a:p>
        </p:txBody>
      </p:sp>
      <p:sp>
        <p:nvSpPr>
          <p:cNvPr id="23" name="22 CuadroTexto"/>
          <p:cNvSpPr txBox="1"/>
          <p:nvPr/>
        </p:nvSpPr>
        <p:spPr>
          <a:xfrm>
            <a:off x="102770" y="5472758"/>
            <a:ext cx="5081881" cy="707886"/>
          </a:xfrm>
          <a:prstGeom prst="rect">
            <a:avLst/>
          </a:prstGeom>
          <a:noFill/>
        </p:spPr>
        <p:txBody>
          <a:bodyPr wrap="square" rtlCol="0">
            <a:spAutoFit/>
          </a:bodyPr>
          <a:lstStyle/>
          <a:p>
            <a:pPr algn="ctr"/>
            <a:r>
              <a:rPr lang="es-MX" sz="4000" dirty="0">
                <a:ln>
                  <a:solidFill>
                    <a:schemeClr val="tx1"/>
                  </a:solidFill>
                </a:ln>
                <a:noFill/>
                <a:latin typeface="Chewy" pitchFamily="2" charset="0"/>
                <a:ea typeface="Chewy" pitchFamily="2" charset="0"/>
              </a:rPr>
              <a:t>Manifestaciones de la</a:t>
            </a:r>
          </a:p>
        </p:txBody>
      </p:sp>
      <p:sp>
        <p:nvSpPr>
          <p:cNvPr id="24" name="23 CuadroTexto"/>
          <p:cNvSpPr txBox="1"/>
          <p:nvPr/>
        </p:nvSpPr>
        <p:spPr>
          <a:xfrm>
            <a:off x="277475" y="8522062"/>
            <a:ext cx="4820372" cy="1631216"/>
          </a:xfrm>
          <a:prstGeom prst="rect">
            <a:avLst/>
          </a:prstGeom>
          <a:noFill/>
        </p:spPr>
        <p:txBody>
          <a:bodyPr wrap="square" rtlCol="0">
            <a:spAutoFit/>
          </a:bodyPr>
          <a:lstStyle/>
          <a:p>
            <a:pPr algn="ctr"/>
            <a:r>
              <a:rPr lang="es-MX" sz="2000" dirty="0">
                <a:latin typeface="KG Ten Thousand Reasons Alt" pitchFamily="2" charset="0"/>
              </a:rPr>
              <a:t>Los niños aprenden de su sexualidad descubriendo sus cuerpos y las sensaciones que pueden experimentar a través de sus sentidos.</a:t>
            </a:r>
          </a:p>
        </p:txBody>
      </p:sp>
      <p:sp>
        <p:nvSpPr>
          <p:cNvPr id="19" name="18 CuadroTexto"/>
          <p:cNvSpPr txBox="1"/>
          <p:nvPr/>
        </p:nvSpPr>
        <p:spPr>
          <a:xfrm>
            <a:off x="1264958" y="5976814"/>
            <a:ext cx="2409441" cy="707886"/>
          </a:xfrm>
          <a:prstGeom prst="rect">
            <a:avLst/>
          </a:prstGeom>
          <a:noFill/>
        </p:spPr>
        <p:txBody>
          <a:bodyPr wrap="none" rtlCol="0">
            <a:spAutoFit/>
          </a:bodyPr>
          <a:lstStyle/>
          <a:p>
            <a:pPr algn="ctr"/>
            <a:r>
              <a:rPr lang="es-MX" sz="4000" dirty="0">
                <a:solidFill>
                  <a:srgbClr val="00B0F0"/>
                </a:solidFill>
                <a:latin typeface="Chewy" pitchFamily="2" charset="0"/>
                <a:ea typeface="Chewy" pitchFamily="2" charset="0"/>
              </a:rPr>
              <a:t>sexualidad </a:t>
            </a:r>
          </a:p>
        </p:txBody>
      </p:sp>
      <p:sp>
        <p:nvSpPr>
          <p:cNvPr id="25" name="24 CuadroTexto"/>
          <p:cNvSpPr txBox="1"/>
          <p:nvPr/>
        </p:nvSpPr>
        <p:spPr>
          <a:xfrm>
            <a:off x="328698" y="6431509"/>
            <a:ext cx="4195379" cy="707886"/>
          </a:xfrm>
          <a:prstGeom prst="rect">
            <a:avLst/>
          </a:prstGeom>
          <a:noFill/>
        </p:spPr>
        <p:txBody>
          <a:bodyPr wrap="none" rtlCol="0">
            <a:spAutoFit/>
          </a:bodyPr>
          <a:lstStyle/>
          <a:p>
            <a:r>
              <a:rPr lang="es-MX" sz="4000" dirty="0">
                <a:solidFill>
                  <a:srgbClr val="00B0F0"/>
                </a:solidFill>
                <a:latin typeface="Chewy" pitchFamily="2" charset="0"/>
                <a:ea typeface="Chewy" pitchFamily="2" charset="0"/>
              </a:rPr>
              <a:t>en los primeros años</a:t>
            </a:r>
          </a:p>
        </p:txBody>
      </p:sp>
      <p:sp>
        <p:nvSpPr>
          <p:cNvPr id="29" name="28 CuadroTexto"/>
          <p:cNvSpPr txBox="1"/>
          <p:nvPr/>
        </p:nvSpPr>
        <p:spPr>
          <a:xfrm>
            <a:off x="1294302" y="5976814"/>
            <a:ext cx="2409441" cy="707886"/>
          </a:xfrm>
          <a:prstGeom prst="rect">
            <a:avLst/>
          </a:prstGeom>
          <a:noFill/>
        </p:spPr>
        <p:txBody>
          <a:bodyPr wrap="none" rtlCol="0">
            <a:spAutoFit/>
          </a:bodyPr>
          <a:lstStyle/>
          <a:p>
            <a:pPr algn="ctr"/>
            <a:r>
              <a:rPr lang="es-MX" sz="4000" dirty="0">
                <a:ln>
                  <a:solidFill>
                    <a:schemeClr val="tx1"/>
                  </a:solidFill>
                </a:ln>
                <a:noFill/>
                <a:latin typeface="Chewy" pitchFamily="2" charset="0"/>
                <a:ea typeface="Chewy" pitchFamily="2" charset="0"/>
              </a:rPr>
              <a:t>sexualidad </a:t>
            </a:r>
          </a:p>
        </p:txBody>
      </p:sp>
      <p:sp>
        <p:nvSpPr>
          <p:cNvPr id="30" name="29 CuadroTexto"/>
          <p:cNvSpPr txBox="1"/>
          <p:nvPr/>
        </p:nvSpPr>
        <p:spPr>
          <a:xfrm>
            <a:off x="297283" y="6408862"/>
            <a:ext cx="4195379" cy="707886"/>
          </a:xfrm>
          <a:prstGeom prst="rect">
            <a:avLst/>
          </a:prstGeom>
          <a:noFill/>
        </p:spPr>
        <p:txBody>
          <a:bodyPr wrap="none" rtlCol="0">
            <a:spAutoFit/>
          </a:bodyPr>
          <a:lstStyle/>
          <a:p>
            <a:r>
              <a:rPr lang="es-MX" sz="4000" dirty="0">
                <a:ln>
                  <a:solidFill>
                    <a:schemeClr val="tx1"/>
                  </a:solidFill>
                </a:ln>
                <a:noFill/>
                <a:latin typeface="Chewy" pitchFamily="2" charset="0"/>
                <a:ea typeface="Chewy" pitchFamily="2" charset="0"/>
              </a:rPr>
              <a:t>en los primeros años</a:t>
            </a:r>
          </a:p>
        </p:txBody>
      </p:sp>
      <p:pic>
        <p:nvPicPr>
          <p:cNvPr id="1031" name="Picture 7"/>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12" b="97252" l="308" r="99000">
                        <a14:foregroundMark x1="19538" y1="27282" x2="29154" y2="76840"/>
                        <a14:foregroundMark x1="2538" y1="75957" x2="31077" y2="69971"/>
                        <a14:foregroundMark x1="16077" y1="67713" x2="22000" y2="53974"/>
                        <a14:foregroundMark x1="44615" y1="70559" x2="35769" y2="79980"/>
                        <a14:foregroundMark x1="28154" y1="57409" x2="39692" y2="63690"/>
                        <a14:foregroundMark x1="42923" y1="53974" x2="44615" y2="45437"/>
                        <a14:foregroundMark x1="5462" y1="61825" x2="20000" y2="60255"/>
                      </a14:backgroundRemoval>
                    </a14:imgEffect>
                  </a14:imgLayer>
                </a14:imgProps>
              </a:ext>
              <a:ext uri="{28A0092B-C50C-407E-A947-70E740481C1C}">
                <a14:useLocalDpi xmlns:a14="http://schemas.microsoft.com/office/drawing/2010/main" val="0"/>
              </a:ext>
            </a:extLst>
          </a:blip>
          <a:srcRect/>
          <a:stretch>
            <a:fillRect/>
          </a:stretch>
        </p:blipFill>
        <p:spPr bwMode="auto">
          <a:xfrm>
            <a:off x="1368227" y="6684700"/>
            <a:ext cx="2312181" cy="181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Rectángulo redondeado"/>
          <p:cNvSpPr/>
          <p:nvPr/>
        </p:nvSpPr>
        <p:spPr>
          <a:xfrm>
            <a:off x="6109050" y="6746301"/>
            <a:ext cx="5268289" cy="1168678"/>
          </a:xfrm>
          <a:prstGeom prst="roundRect">
            <a:avLst>
              <a:gd name="adj" fmla="val 50000"/>
            </a:avLst>
          </a:prstGeom>
          <a:solidFill>
            <a:srgbClr val="AB670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35 CuadroTexto"/>
          <p:cNvSpPr txBox="1"/>
          <p:nvPr/>
        </p:nvSpPr>
        <p:spPr>
          <a:xfrm>
            <a:off x="6552728" y="6843812"/>
            <a:ext cx="4392563" cy="1077218"/>
          </a:xfrm>
          <a:prstGeom prst="rect">
            <a:avLst/>
          </a:prstGeom>
          <a:noFill/>
        </p:spPr>
        <p:txBody>
          <a:bodyPr wrap="square" rtlCol="0">
            <a:spAutoFit/>
          </a:bodyPr>
          <a:lstStyle/>
          <a:p>
            <a:r>
              <a:rPr lang="es-MX" sz="3200" dirty="0">
                <a:ln w="12700">
                  <a:solidFill>
                    <a:schemeClr val="bg1"/>
                  </a:solidFill>
                </a:ln>
                <a:solidFill>
                  <a:srgbClr val="00FFFF"/>
                </a:solidFill>
                <a:effectLst>
                  <a:outerShdw blurRad="38100" dist="38100" dir="2700000" algn="tl">
                    <a:srgbClr val="000000">
                      <a:alpha val="43137"/>
                    </a:srgbClr>
                  </a:outerShdw>
                </a:effectLst>
                <a:latin typeface="Brighly Crush" pitchFamily="50" charset="0"/>
              </a:rPr>
              <a:t>¿Por qué los niños exploran su cuerpo?</a:t>
            </a:r>
          </a:p>
        </p:txBody>
      </p:sp>
      <p:sp>
        <p:nvSpPr>
          <p:cNvPr id="31" name="30 CuadroTexto"/>
          <p:cNvSpPr txBox="1"/>
          <p:nvPr/>
        </p:nvSpPr>
        <p:spPr>
          <a:xfrm>
            <a:off x="5726799" y="8137054"/>
            <a:ext cx="3835462" cy="1384995"/>
          </a:xfrm>
          <a:prstGeom prst="rect">
            <a:avLst/>
          </a:prstGeom>
          <a:noFill/>
        </p:spPr>
        <p:txBody>
          <a:bodyPr wrap="square" rtlCol="0">
            <a:spAutoFit/>
          </a:bodyPr>
          <a:lstStyle/>
          <a:p>
            <a:r>
              <a:rPr lang="es-MX" sz="2800" dirty="0">
                <a:latin typeface="KG Primary Penmanship" pitchFamily="2" charset="0"/>
              </a:rPr>
              <a:t>Por que le es placentero y además se están conociendo. Además de ser una necesidad.</a:t>
            </a:r>
          </a:p>
        </p:txBody>
      </p:sp>
      <p:pic>
        <p:nvPicPr>
          <p:cNvPr id="1032"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l="787" t="56470" r="752" b="834"/>
          <a:stretch/>
        </p:blipFill>
        <p:spPr bwMode="auto">
          <a:xfrm>
            <a:off x="7488907" y="9522049"/>
            <a:ext cx="3104786" cy="161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33 CuadroTexto"/>
          <p:cNvSpPr txBox="1"/>
          <p:nvPr/>
        </p:nvSpPr>
        <p:spPr>
          <a:xfrm>
            <a:off x="3314366" y="12886207"/>
            <a:ext cx="4174541" cy="1107996"/>
          </a:xfrm>
          <a:prstGeom prst="rect">
            <a:avLst/>
          </a:prstGeom>
          <a:noFill/>
        </p:spPr>
        <p:txBody>
          <a:bodyPr wrap="none" rtlCol="0">
            <a:spAutoFit/>
          </a:bodyPr>
          <a:lstStyle/>
          <a:p>
            <a:r>
              <a:rPr lang="es-MX" sz="6600" dirty="0">
                <a:solidFill>
                  <a:srgbClr val="0070C0"/>
                </a:solidFill>
                <a:latin typeface="KG Chasing Cars" pitchFamily="2" charset="0"/>
              </a:rPr>
              <a:t>niño</a:t>
            </a:r>
            <a:r>
              <a:rPr lang="es-MX" sz="6600" dirty="0">
                <a:solidFill>
                  <a:srgbClr val="FF6699"/>
                </a:solidFill>
                <a:latin typeface="KG Chasing Cars" pitchFamily="2" charset="0"/>
              </a:rPr>
              <a:t> </a:t>
            </a:r>
            <a:r>
              <a:rPr lang="es-MX" sz="6600" dirty="0">
                <a:solidFill>
                  <a:schemeClr val="bg1">
                    <a:lumMod val="65000"/>
                  </a:schemeClr>
                </a:solidFill>
                <a:latin typeface="KG Chasing Cars" pitchFamily="2" charset="0"/>
              </a:rPr>
              <a:t>y</a:t>
            </a:r>
            <a:r>
              <a:rPr lang="es-MX" sz="6600" dirty="0">
                <a:solidFill>
                  <a:srgbClr val="FF6699"/>
                </a:solidFill>
                <a:latin typeface="KG Chasing Cars" pitchFamily="2" charset="0"/>
              </a:rPr>
              <a:t> niña</a:t>
            </a:r>
          </a:p>
        </p:txBody>
      </p:sp>
      <p:sp>
        <p:nvSpPr>
          <p:cNvPr id="35" name="34 CuadroTexto"/>
          <p:cNvSpPr txBox="1"/>
          <p:nvPr/>
        </p:nvSpPr>
        <p:spPr>
          <a:xfrm>
            <a:off x="4584376" y="12715949"/>
            <a:ext cx="1752403" cy="461665"/>
          </a:xfrm>
          <a:prstGeom prst="rect">
            <a:avLst/>
          </a:prstGeom>
          <a:noFill/>
        </p:spPr>
        <p:txBody>
          <a:bodyPr wrap="none" rtlCol="0">
            <a:spAutoFit/>
          </a:bodyPr>
          <a:lstStyle/>
          <a:p>
            <a:pPr algn="ctr"/>
            <a:r>
              <a:rPr lang="es-MX" sz="2400" dirty="0">
                <a:latin typeface="Allesia" pitchFamily="2" charset="0"/>
              </a:rPr>
              <a:t>entre</a:t>
            </a:r>
          </a:p>
        </p:txBody>
      </p:sp>
      <p:sp>
        <p:nvSpPr>
          <p:cNvPr id="61" name="60 Elipse"/>
          <p:cNvSpPr/>
          <p:nvPr/>
        </p:nvSpPr>
        <p:spPr>
          <a:xfrm>
            <a:off x="531897" y="11766351"/>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D60093"/>
              </a:solidFill>
            </a:endParaRPr>
          </a:p>
        </p:txBody>
      </p:sp>
      <p:sp>
        <p:nvSpPr>
          <p:cNvPr id="62" name="61 Elipse"/>
          <p:cNvSpPr/>
          <p:nvPr/>
        </p:nvSpPr>
        <p:spPr>
          <a:xfrm>
            <a:off x="512501" y="11819588"/>
            <a:ext cx="769443" cy="771460"/>
          </a:xfrm>
          <a:prstGeom prst="ellipse">
            <a:avLst/>
          </a:prstGeom>
          <a:no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D60093"/>
              </a:solidFill>
            </a:endParaRPr>
          </a:p>
        </p:txBody>
      </p:sp>
      <p:sp>
        <p:nvSpPr>
          <p:cNvPr id="63" name="62 Elipse"/>
          <p:cNvSpPr/>
          <p:nvPr/>
        </p:nvSpPr>
        <p:spPr>
          <a:xfrm>
            <a:off x="504131" y="11751567"/>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D60093"/>
              </a:solidFill>
            </a:endParaRPr>
          </a:p>
        </p:txBody>
      </p:sp>
      <p:sp>
        <p:nvSpPr>
          <p:cNvPr id="64" name="63 Elipse"/>
          <p:cNvSpPr/>
          <p:nvPr/>
        </p:nvSpPr>
        <p:spPr>
          <a:xfrm>
            <a:off x="1417679" y="11767665"/>
            <a:ext cx="769443" cy="771460"/>
          </a:xfrm>
          <a:prstGeom prst="ellipse">
            <a:avLst/>
          </a:prstGeom>
          <a:no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64 Elipse"/>
          <p:cNvSpPr/>
          <p:nvPr/>
        </p:nvSpPr>
        <p:spPr>
          <a:xfrm>
            <a:off x="1398283" y="11820902"/>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65 Elipse"/>
          <p:cNvSpPr/>
          <p:nvPr/>
        </p:nvSpPr>
        <p:spPr>
          <a:xfrm>
            <a:off x="1389913" y="11752881"/>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66 Elipse"/>
          <p:cNvSpPr/>
          <p:nvPr/>
        </p:nvSpPr>
        <p:spPr>
          <a:xfrm>
            <a:off x="2306418" y="11767022"/>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67 Elipse"/>
          <p:cNvSpPr/>
          <p:nvPr/>
        </p:nvSpPr>
        <p:spPr>
          <a:xfrm>
            <a:off x="2287022" y="11820259"/>
            <a:ext cx="769443" cy="771460"/>
          </a:xfrm>
          <a:prstGeom prst="ellipse">
            <a:avLst/>
          </a:prstGeom>
          <a:no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68 Elipse"/>
          <p:cNvSpPr/>
          <p:nvPr/>
        </p:nvSpPr>
        <p:spPr>
          <a:xfrm>
            <a:off x="2278652" y="11752238"/>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69 Elipse"/>
          <p:cNvSpPr/>
          <p:nvPr/>
        </p:nvSpPr>
        <p:spPr>
          <a:xfrm>
            <a:off x="3202691" y="11752238"/>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70 Elipse"/>
          <p:cNvSpPr/>
          <p:nvPr/>
        </p:nvSpPr>
        <p:spPr>
          <a:xfrm>
            <a:off x="3183295" y="11805475"/>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71 Elipse"/>
          <p:cNvSpPr/>
          <p:nvPr/>
        </p:nvSpPr>
        <p:spPr>
          <a:xfrm>
            <a:off x="3174925" y="11737454"/>
            <a:ext cx="769443" cy="771460"/>
          </a:xfrm>
          <a:prstGeom prst="ellipse">
            <a:avLst/>
          </a:prstGeom>
          <a:no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72 Elipse"/>
          <p:cNvSpPr/>
          <p:nvPr/>
        </p:nvSpPr>
        <p:spPr>
          <a:xfrm>
            <a:off x="4102052" y="11752238"/>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73 Elipse"/>
          <p:cNvSpPr/>
          <p:nvPr/>
        </p:nvSpPr>
        <p:spPr>
          <a:xfrm>
            <a:off x="4082656" y="11805475"/>
            <a:ext cx="769443" cy="771460"/>
          </a:xfrm>
          <a:prstGeom prst="ellipse">
            <a:avLst/>
          </a:prstGeom>
          <a:no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74 Elipse"/>
          <p:cNvSpPr/>
          <p:nvPr/>
        </p:nvSpPr>
        <p:spPr>
          <a:xfrm>
            <a:off x="4074286" y="11737454"/>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75 Elipse"/>
          <p:cNvSpPr/>
          <p:nvPr/>
        </p:nvSpPr>
        <p:spPr>
          <a:xfrm>
            <a:off x="5014443" y="11767665"/>
            <a:ext cx="769443" cy="771460"/>
          </a:xfrm>
          <a:prstGeom prst="ellipse">
            <a:avLst/>
          </a:prstGeom>
          <a:no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76 Elipse"/>
          <p:cNvSpPr/>
          <p:nvPr/>
        </p:nvSpPr>
        <p:spPr>
          <a:xfrm>
            <a:off x="4995047" y="11820902"/>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77 Elipse"/>
          <p:cNvSpPr/>
          <p:nvPr/>
        </p:nvSpPr>
        <p:spPr>
          <a:xfrm>
            <a:off x="4986677" y="11752881"/>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78 Elipse"/>
          <p:cNvSpPr/>
          <p:nvPr/>
        </p:nvSpPr>
        <p:spPr>
          <a:xfrm>
            <a:off x="5918500" y="11766351"/>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79 Elipse"/>
          <p:cNvSpPr/>
          <p:nvPr/>
        </p:nvSpPr>
        <p:spPr>
          <a:xfrm>
            <a:off x="5899104" y="11819588"/>
            <a:ext cx="769443" cy="771460"/>
          </a:xfrm>
          <a:prstGeom prst="ellipse">
            <a:avLst/>
          </a:prstGeom>
          <a:no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80 Elipse"/>
          <p:cNvSpPr/>
          <p:nvPr/>
        </p:nvSpPr>
        <p:spPr>
          <a:xfrm>
            <a:off x="5890734" y="11751567"/>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81 Elipse"/>
          <p:cNvSpPr/>
          <p:nvPr/>
        </p:nvSpPr>
        <p:spPr>
          <a:xfrm>
            <a:off x="6804282" y="11767665"/>
            <a:ext cx="769443" cy="771460"/>
          </a:xfrm>
          <a:prstGeom prst="ellipse">
            <a:avLst/>
          </a:prstGeom>
          <a:no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82 Elipse"/>
          <p:cNvSpPr/>
          <p:nvPr/>
        </p:nvSpPr>
        <p:spPr>
          <a:xfrm>
            <a:off x="6784886" y="11820902"/>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83 Elipse"/>
          <p:cNvSpPr/>
          <p:nvPr/>
        </p:nvSpPr>
        <p:spPr>
          <a:xfrm>
            <a:off x="6776516" y="11752881"/>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84 Elipse"/>
          <p:cNvSpPr/>
          <p:nvPr/>
        </p:nvSpPr>
        <p:spPr>
          <a:xfrm>
            <a:off x="7693021" y="11767022"/>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85 Elipse"/>
          <p:cNvSpPr/>
          <p:nvPr/>
        </p:nvSpPr>
        <p:spPr>
          <a:xfrm>
            <a:off x="7673625" y="11820259"/>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86 Elipse"/>
          <p:cNvSpPr/>
          <p:nvPr/>
        </p:nvSpPr>
        <p:spPr>
          <a:xfrm>
            <a:off x="7665255" y="11752238"/>
            <a:ext cx="769443" cy="771460"/>
          </a:xfrm>
          <a:prstGeom prst="ellipse">
            <a:avLst/>
          </a:prstGeom>
          <a:no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87 Elipse"/>
          <p:cNvSpPr/>
          <p:nvPr/>
        </p:nvSpPr>
        <p:spPr>
          <a:xfrm>
            <a:off x="8589294" y="11752238"/>
            <a:ext cx="769443" cy="771460"/>
          </a:xfrm>
          <a:prstGeom prst="ellipse">
            <a:avLst/>
          </a:prstGeom>
          <a:no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88 Elipse"/>
          <p:cNvSpPr/>
          <p:nvPr/>
        </p:nvSpPr>
        <p:spPr>
          <a:xfrm>
            <a:off x="8569898" y="11805475"/>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89 Elipse"/>
          <p:cNvSpPr/>
          <p:nvPr/>
        </p:nvSpPr>
        <p:spPr>
          <a:xfrm>
            <a:off x="8561528" y="11737454"/>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90 Elipse"/>
          <p:cNvSpPr/>
          <p:nvPr/>
        </p:nvSpPr>
        <p:spPr>
          <a:xfrm>
            <a:off x="9488655" y="11752238"/>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91 Elipse"/>
          <p:cNvSpPr/>
          <p:nvPr/>
        </p:nvSpPr>
        <p:spPr>
          <a:xfrm>
            <a:off x="9469259" y="11805475"/>
            <a:ext cx="769443" cy="771460"/>
          </a:xfrm>
          <a:prstGeom prst="ellipse">
            <a:avLst/>
          </a:prstGeom>
          <a:noFill/>
          <a:ln w="952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92 Elipse"/>
          <p:cNvSpPr/>
          <p:nvPr/>
        </p:nvSpPr>
        <p:spPr>
          <a:xfrm>
            <a:off x="9460889" y="11737454"/>
            <a:ext cx="769443" cy="771460"/>
          </a:xfrm>
          <a:prstGeom prst="ellipse">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37 CuadroTexto"/>
          <p:cNvSpPr txBox="1"/>
          <p:nvPr/>
        </p:nvSpPr>
        <p:spPr>
          <a:xfrm>
            <a:off x="683805" y="11665446"/>
            <a:ext cx="468398" cy="923330"/>
          </a:xfrm>
          <a:prstGeom prst="rect">
            <a:avLst/>
          </a:prstGeom>
          <a:noFill/>
          <a:ln>
            <a:noFill/>
          </a:ln>
        </p:spPr>
        <p:txBody>
          <a:bodyPr wrap="none" rtlCol="0">
            <a:spAutoFit/>
          </a:bodyPr>
          <a:lstStyle/>
          <a:p>
            <a:r>
              <a:rPr lang="es-MX" sz="5400" dirty="0">
                <a:solidFill>
                  <a:srgbClr val="990099"/>
                </a:solidFill>
                <a:latin typeface="Avocado Creamy" pitchFamily="50" charset="0"/>
              </a:rPr>
              <a:t>D</a:t>
            </a:r>
          </a:p>
        </p:txBody>
      </p:sp>
      <p:sp>
        <p:nvSpPr>
          <p:cNvPr id="95" name="94 CuadroTexto"/>
          <p:cNvSpPr txBox="1"/>
          <p:nvPr/>
        </p:nvSpPr>
        <p:spPr>
          <a:xfrm>
            <a:off x="1589707" y="11653605"/>
            <a:ext cx="354584" cy="923330"/>
          </a:xfrm>
          <a:prstGeom prst="rect">
            <a:avLst/>
          </a:prstGeom>
          <a:noFill/>
        </p:spPr>
        <p:txBody>
          <a:bodyPr wrap="none" rtlCol="0">
            <a:spAutoFit/>
          </a:bodyPr>
          <a:lstStyle/>
          <a:p>
            <a:r>
              <a:rPr lang="es-MX" sz="5400" dirty="0">
                <a:solidFill>
                  <a:srgbClr val="D60093"/>
                </a:solidFill>
                <a:latin typeface="Avocado Creamy" pitchFamily="50" charset="0"/>
              </a:rPr>
              <a:t>I</a:t>
            </a:r>
          </a:p>
        </p:txBody>
      </p:sp>
      <p:sp>
        <p:nvSpPr>
          <p:cNvPr id="96" name="95 CuadroTexto"/>
          <p:cNvSpPr txBox="1"/>
          <p:nvPr/>
        </p:nvSpPr>
        <p:spPr>
          <a:xfrm>
            <a:off x="2451058" y="11653605"/>
            <a:ext cx="473206" cy="923330"/>
          </a:xfrm>
          <a:prstGeom prst="rect">
            <a:avLst/>
          </a:prstGeom>
          <a:noFill/>
        </p:spPr>
        <p:txBody>
          <a:bodyPr wrap="none" rtlCol="0">
            <a:spAutoFit/>
          </a:bodyPr>
          <a:lstStyle/>
          <a:p>
            <a:r>
              <a:rPr lang="es-MX" sz="5400" dirty="0">
                <a:solidFill>
                  <a:srgbClr val="993366"/>
                </a:solidFill>
                <a:latin typeface="Avocado Creamy" pitchFamily="50" charset="0"/>
              </a:rPr>
              <a:t>F</a:t>
            </a:r>
          </a:p>
        </p:txBody>
      </p:sp>
      <p:sp>
        <p:nvSpPr>
          <p:cNvPr id="97" name="96 CuadroTexto"/>
          <p:cNvSpPr txBox="1"/>
          <p:nvPr/>
        </p:nvSpPr>
        <p:spPr>
          <a:xfrm>
            <a:off x="3333817" y="11653605"/>
            <a:ext cx="481222" cy="923330"/>
          </a:xfrm>
          <a:prstGeom prst="rect">
            <a:avLst/>
          </a:prstGeom>
          <a:noFill/>
        </p:spPr>
        <p:txBody>
          <a:bodyPr wrap="none" rtlCol="0">
            <a:spAutoFit/>
          </a:bodyPr>
          <a:lstStyle/>
          <a:p>
            <a:r>
              <a:rPr lang="es-MX" sz="5400" dirty="0">
                <a:solidFill>
                  <a:srgbClr val="FF6699"/>
                </a:solidFill>
                <a:latin typeface="Avocado Creamy" pitchFamily="50" charset="0"/>
              </a:rPr>
              <a:t>E</a:t>
            </a:r>
          </a:p>
        </p:txBody>
      </p:sp>
      <p:sp>
        <p:nvSpPr>
          <p:cNvPr id="98" name="97 CuadroTexto"/>
          <p:cNvSpPr txBox="1"/>
          <p:nvPr/>
        </p:nvSpPr>
        <p:spPr>
          <a:xfrm>
            <a:off x="4176539" y="11665446"/>
            <a:ext cx="542136" cy="923330"/>
          </a:xfrm>
          <a:prstGeom prst="rect">
            <a:avLst/>
          </a:prstGeom>
          <a:noFill/>
        </p:spPr>
        <p:txBody>
          <a:bodyPr wrap="none" rtlCol="0">
            <a:spAutoFit/>
          </a:bodyPr>
          <a:lstStyle/>
          <a:p>
            <a:r>
              <a:rPr lang="es-MX" sz="5400" dirty="0">
                <a:solidFill>
                  <a:srgbClr val="F1A7F7"/>
                </a:solidFill>
                <a:latin typeface="Avocado Creamy" pitchFamily="50" charset="0"/>
              </a:rPr>
              <a:t>R</a:t>
            </a:r>
          </a:p>
        </p:txBody>
      </p:sp>
      <p:sp>
        <p:nvSpPr>
          <p:cNvPr id="99" name="98 CuadroTexto"/>
          <p:cNvSpPr txBox="1"/>
          <p:nvPr/>
        </p:nvSpPr>
        <p:spPr>
          <a:xfrm>
            <a:off x="5135477" y="11653605"/>
            <a:ext cx="481222" cy="923330"/>
          </a:xfrm>
          <a:prstGeom prst="rect">
            <a:avLst/>
          </a:prstGeom>
          <a:noFill/>
        </p:spPr>
        <p:txBody>
          <a:bodyPr wrap="none" rtlCol="0">
            <a:spAutoFit/>
          </a:bodyPr>
          <a:lstStyle/>
          <a:p>
            <a:r>
              <a:rPr lang="es-MX" sz="5400" dirty="0">
                <a:solidFill>
                  <a:srgbClr val="13CFE3"/>
                </a:solidFill>
                <a:latin typeface="Avocado Creamy" pitchFamily="50" charset="0"/>
              </a:rPr>
              <a:t>E</a:t>
            </a:r>
          </a:p>
        </p:txBody>
      </p:sp>
      <p:sp>
        <p:nvSpPr>
          <p:cNvPr id="100" name="99 CuadroTexto"/>
          <p:cNvSpPr txBox="1"/>
          <p:nvPr/>
        </p:nvSpPr>
        <p:spPr>
          <a:xfrm>
            <a:off x="6034844" y="11676946"/>
            <a:ext cx="492443" cy="923330"/>
          </a:xfrm>
          <a:prstGeom prst="rect">
            <a:avLst/>
          </a:prstGeom>
          <a:noFill/>
        </p:spPr>
        <p:txBody>
          <a:bodyPr wrap="none" rtlCol="0">
            <a:spAutoFit/>
          </a:bodyPr>
          <a:lstStyle/>
          <a:p>
            <a:r>
              <a:rPr lang="es-MX" sz="5400" dirty="0">
                <a:solidFill>
                  <a:srgbClr val="0E90BE"/>
                </a:solidFill>
                <a:latin typeface="Avocado Creamy" pitchFamily="50" charset="0"/>
              </a:rPr>
              <a:t>N</a:t>
            </a:r>
          </a:p>
        </p:txBody>
      </p:sp>
      <p:sp>
        <p:nvSpPr>
          <p:cNvPr id="101" name="100 CuadroTexto"/>
          <p:cNvSpPr txBox="1"/>
          <p:nvPr/>
        </p:nvSpPr>
        <p:spPr>
          <a:xfrm>
            <a:off x="6942781" y="11653605"/>
            <a:ext cx="461986" cy="923330"/>
          </a:xfrm>
          <a:prstGeom prst="rect">
            <a:avLst/>
          </a:prstGeom>
          <a:noFill/>
        </p:spPr>
        <p:txBody>
          <a:bodyPr wrap="none" rtlCol="0">
            <a:spAutoFit/>
          </a:bodyPr>
          <a:lstStyle/>
          <a:p>
            <a:r>
              <a:rPr lang="es-MX" sz="5400" dirty="0">
                <a:solidFill>
                  <a:srgbClr val="188DA4"/>
                </a:solidFill>
                <a:latin typeface="Avocado Creamy" pitchFamily="50" charset="0"/>
              </a:rPr>
              <a:t>C</a:t>
            </a:r>
          </a:p>
        </p:txBody>
      </p:sp>
      <p:sp>
        <p:nvSpPr>
          <p:cNvPr id="102" name="101 CuadroTexto"/>
          <p:cNvSpPr txBox="1"/>
          <p:nvPr/>
        </p:nvSpPr>
        <p:spPr>
          <a:xfrm>
            <a:off x="7872684" y="11665446"/>
            <a:ext cx="354584" cy="923330"/>
          </a:xfrm>
          <a:prstGeom prst="rect">
            <a:avLst/>
          </a:prstGeom>
          <a:noFill/>
        </p:spPr>
        <p:txBody>
          <a:bodyPr wrap="none" rtlCol="0">
            <a:spAutoFit/>
          </a:bodyPr>
          <a:lstStyle/>
          <a:p>
            <a:r>
              <a:rPr lang="es-MX" sz="5400" dirty="0">
                <a:solidFill>
                  <a:srgbClr val="0070C0"/>
                </a:solidFill>
                <a:latin typeface="Avocado Creamy" pitchFamily="50" charset="0"/>
              </a:rPr>
              <a:t>I</a:t>
            </a:r>
          </a:p>
        </p:txBody>
      </p:sp>
      <p:sp>
        <p:nvSpPr>
          <p:cNvPr id="103" name="102 CuadroTexto"/>
          <p:cNvSpPr txBox="1"/>
          <p:nvPr/>
        </p:nvSpPr>
        <p:spPr>
          <a:xfrm>
            <a:off x="8712268" y="11661519"/>
            <a:ext cx="465192" cy="923330"/>
          </a:xfrm>
          <a:prstGeom prst="rect">
            <a:avLst/>
          </a:prstGeom>
          <a:noFill/>
        </p:spPr>
        <p:txBody>
          <a:bodyPr wrap="none" rtlCol="0">
            <a:spAutoFit/>
          </a:bodyPr>
          <a:lstStyle/>
          <a:p>
            <a:r>
              <a:rPr lang="es-MX" sz="5400" dirty="0">
                <a:solidFill>
                  <a:srgbClr val="99CC00"/>
                </a:solidFill>
                <a:latin typeface="Avocado Creamy" pitchFamily="50" charset="0"/>
              </a:rPr>
              <a:t>A</a:t>
            </a:r>
          </a:p>
        </p:txBody>
      </p:sp>
      <p:sp>
        <p:nvSpPr>
          <p:cNvPr id="104" name="103 CuadroTexto"/>
          <p:cNvSpPr txBox="1"/>
          <p:nvPr/>
        </p:nvSpPr>
        <p:spPr>
          <a:xfrm>
            <a:off x="9642383" y="11680881"/>
            <a:ext cx="461986" cy="923330"/>
          </a:xfrm>
          <a:prstGeom prst="rect">
            <a:avLst/>
          </a:prstGeom>
          <a:noFill/>
        </p:spPr>
        <p:txBody>
          <a:bodyPr wrap="none" rtlCol="0">
            <a:spAutoFit/>
          </a:bodyPr>
          <a:lstStyle/>
          <a:p>
            <a:r>
              <a:rPr lang="es-MX" sz="5400" dirty="0">
                <a:solidFill>
                  <a:srgbClr val="FFFF00"/>
                </a:solidFill>
                <a:latin typeface="Avocado Creamy" pitchFamily="50" charset="0"/>
              </a:rPr>
              <a:t>S</a:t>
            </a:r>
          </a:p>
        </p:txBody>
      </p:sp>
      <p:sp>
        <p:nvSpPr>
          <p:cNvPr id="39" name="38 CuadroTexto"/>
          <p:cNvSpPr txBox="1"/>
          <p:nvPr/>
        </p:nvSpPr>
        <p:spPr>
          <a:xfrm>
            <a:off x="2363731" y="14113717"/>
            <a:ext cx="6073888" cy="2246769"/>
          </a:xfrm>
          <a:prstGeom prst="rect">
            <a:avLst/>
          </a:prstGeom>
          <a:noFill/>
        </p:spPr>
        <p:txBody>
          <a:bodyPr wrap="square" rtlCol="0">
            <a:spAutoFit/>
          </a:bodyPr>
          <a:lstStyle/>
          <a:p>
            <a:pPr algn="ctr"/>
            <a:r>
              <a:rPr lang="es-MX" sz="2800" dirty="0">
                <a:latin typeface="Miss Smarty Pants" pitchFamily="2" charset="0"/>
                <a:ea typeface="Miss Smarty Pants" pitchFamily="2" charset="0"/>
              </a:rPr>
              <a:t>Física y biológicamente se diferencian por que los niños tienen pene y las niñas vagina.</a:t>
            </a:r>
          </a:p>
          <a:p>
            <a:pPr algn="ctr"/>
            <a:r>
              <a:rPr lang="es-MX" sz="2800" dirty="0">
                <a:latin typeface="Miss Smarty Pants" pitchFamily="2" charset="0"/>
                <a:ea typeface="Miss Smarty Pants" pitchFamily="2" charset="0"/>
              </a:rPr>
              <a:t>En los cultural, las diferencias las marca la sociedad a través de reglas de conducta para uno u otro sexo.</a:t>
            </a:r>
          </a:p>
        </p:txBody>
      </p:sp>
      <p:pic>
        <p:nvPicPr>
          <p:cNvPr id="1033" name="Picture 9"/>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975" l="6364" r="98182"/>
                    </a14:imgEffect>
                  </a14:imgLayer>
                </a14:imgProps>
              </a:ext>
              <a:ext uri="{28A0092B-C50C-407E-A947-70E740481C1C}">
                <a14:useLocalDpi xmlns:a14="http://schemas.microsoft.com/office/drawing/2010/main" val="0"/>
              </a:ext>
            </a:extLst>
          </a:blip>
          <a:srcRect/>
          <a:stretch>
            <a:fillRect/>
          </a:stretch>
        </p:blipFill>
        <p:spPr bwMode="auto">
          <a:xfrm>
            <a:off x="450073" y="13033598"/>
            <a:ext cx="1529019" cy="274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7005" l="5240" r="89520">
                        <a14:foregroundMark x1="41485" y1="5300" x2="50218" y2="2304"/>
                        <a14:foregroundMark x1="41921" y1="7834" x2="45852" y2="6912"/>
                        <a14:foregroundMark x1="36681" y1="5069" x2="43231" y2="691"/>
                        <a14:foregroundMark x1="31004" y1="3917" x2="27511" y2="2304"/>
                        <a14:foregroundMark x1="28384" y1="7143" x2="22707" y2="5991"/>
                        <a14:foregroundMark x1="22707" y1="5991" x2="20087" y2="5991"/>
                        <a14:foregroundMark x1="19214" y1="11290" x2="25328" y2="9447"/>
                      </a14:backgroundRemoval>
                    </a14:imgEffect>
                  </a14:imgLayer>
                </a14:imgProps>
              </a:ext>
              <a:ext uri="{28A0092B-C50C-407E-A947-70E740481C1C}">
                <a14:useLocalDpi xmlns:a14="http://schemas.microsoft.com/office/drawing/2010/main" val="0"/>
              </a:ext>
            </a:extLst>
          </a:blip>
          <a:srcRect/>
          <a:stretch>
            <a:fillRect/>
          </a:stretch>
        </p:blipFill>
        <p:spPr bwMode="auto">
          <a:xfrm>
            <a:off x="8601383" y="13033598"/>
            <a:ext cx="1546553" cy="293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2" name="41 Conector recto"/>
          <p:cNvCxnSpPr/>
          <p:nvPr/>
        </p:nvCxnSpPr>
        <p:spPr>
          <a:xfrm flipH="1">
            <a:off x="5400675" y="16633848"/>
            <a:ext cx="961" cy="4968702"/>
          </a:xfrm>
          <a:prstGeom prst="line">
            <a:avLst/>
          </a:prstGeom>
          <a:ln w="114300">
            <a:solidFill>
              <a:srgbClr val="D60093"/>
            </a:solidFill>
            <a:prstDash val="lgDashDot"/>
          </a:ln>
        </p:spPr>
        <p:style>
          <a:lnRef idx="1">
            <a:schemeClr val="accent1"/>
          </a:lnRef>
          <a:fillRef idx="0">
            <a:schemeClr val="accent1"/>
          </a:fillRef>
          <a:effectRef idx="0">
            <a:schemeClr val="accent1"/>
          </a:effectRef>
          <a:fontRef idx="minor">
            <a:schemeClr val="tx1"/>
          </a:fontRef>
        </p:style>
      </p:cxnSp>
      <p:sp>
        <p:nvSpPr>
          <p:cNvPr id="105" name="104 Elipse"/>
          <p:cNvSpPr/>
          <p:nvPr/>
        </p:nvSpPr>
        <p:spPr>
          <a:xfrm>
            <a:off x="5256659" y="17786126"/>
            <a:ext cx="275926" cy="288032"/>
          </a:xfrm>
          <a:prstGeom prst="ellipse">
            <a:avLst/>
          </a:prstGeom>
          <a:solidFill>
            <a:srgbClr val="FFA7FF"/>
          </a:solidFill>
          <a:ln>
            <a:solidFill>
              <a:srgbClr val="FF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113 Elipse"/>
          <p:cNvSpPr/>
          <p:nvPr/>
        </p:nvSpPr>
        <p:spPr>
          <a:xfrm>
            <a:off x="5262712" y="19442310"/>
            <a:ext cx="275926" cy="288032"/>
          </a:xfrm>
          <a:prstGeom prst="ellipse">
            <a:avLst/>
          </a:prstGeom>
          <a:solidFill>
            <a:srgbClr val="FFA7FF"/>
          </a:solidFill>
          <a:ln>
            <a:solidFill>
              <a:srgbClr val="FF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114 Elipse"/>
          <p:cNvSpPr/>
          <p:nvPr/>
        </p:nvSpPr>
        <p:spPr>
          <a:xfrm>
            <a:off x="5256659" y="21170502"/>
            <a:ext cx="275926" cy="288032"/>
          </a:xfrm>
          <a:prstGeom prst="ellipse">
            <a:avLst/>
          </a:prstGeom>
          <a:solidFill>
            <a:srgbClr val="FFA7FF"/>
          </a:solidFill>
          <a:ln>
            <a:solidFill>
              <a:srgbClr val="FF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105 CuadroTexto"/>
          <p:cNvSpPr txBox="1"/>
          <p:nvPr/>
        </p:nvSpPr>
        <p:spPr>
          <a:xfrm>
            <a:off x="216046" y="16642027"/>
            <a:ext cx="4896597" cy="646331"/>
          </a:xfrm>
          <a:prstGeom prst="rect">
            <a:avLst/>
          </a:prstGeom>
          <a:noFill/>
        </p:spPr>
        <p:txBody>
          <a:bodyPr wrap="none" rtlCol="0">
            <a:spAutoFit/>
          </a:bodyPr>
          <a:lstStyle/>
          <a:p>
            <a:r>
              <a:rPr lang="es-MX" sz="3600" dirty="0">
                <a:solidFill>
                  <a:srgbClr val="116AB3"/>
                </a:solidFill>
                <a:latin typeface="DK Jambo" pitchFamily="50" charset="0"/>
              </a:rPr>
              <a:t>¿Cómo nacen los bebes?</a:t>
            </a:r>
          </a:p>
        </p:txBody>
      </p:sp>
      <p:cxnSp>
        <p:nvCxnSpPr>
          <p:cNvPr id="110" name="109 Conector recto"/>
          <p:cNvCxnSpPr/>
          <p:nvPr/>
        </p:nvCxnSpPr>
        <p:spPr>
          <a:xfrm>
            <a:off x="643028" y="17260617"/>
            <a:ext cx="4001364" cy="0"/>
          </a:xfrm>
          <a:prstGeom prst="line">
            <a:avLst/>
          </a:prstGeom>
          <a:ln w="57150">
            <a:solidFill>
              <a:srgbClr val="BBED19"/>
            </a:solidFill>
            <a:prstDash val="lgDashDotDot"/>
          </a:ln>
        </p:spPr>
        <p:style>
          <a:lnRef idx="1">
            <a:schemeClr val="accent1"/>
          </a:lnRef>
          <a:fillRef idx="0">
            <a:schemeClr val="accent1"/>
          </a:fillRef>
          <a:effectRef idx="0">
            <a:schemeClr val="accent1"/>
          </a:effectRef>
          <a:fontRef idx="minor">
            <a:schemeClr val="tx1"/>
          </a:fontRef>
        </p:style>
      </p:cxnSp>
      <p:sp>
        <p:nvSpPr>
          <p:cNvPr id="113" name="112 CuadroTexto"/>
          <p:cNvSpPr txBox="1"/>
          <p:nvPr/>
        </p:nvSpPr>
        <p:spPr>
          <a:xfrm>
            <a:off x="328698" y="17426086"/>
            <a:ext cx="4574369" cy="2677656"/>
          </a:xfrm>
          <a:prstGeom prst="rect">
            <a:avLst/>
          </a:prstGeom>
          <a:noFill/>
        </p:spPr>
        <p:txBody>
          <a:bodyPr wrap="square" rtlCol="0">
            <a:spAutoFit/>
          </a:bodyPr>
          <a:lstStyle/>
          <a:p>
            <a:pPr algn="ctr"/>
            <a:r>
              <a:rPr lang="es-MX" sz="2400" b="1" dirty="0">
                <a:latin typeface="Letters for Learners" pitchFamily="2" charset="0"/>
              </a:rPr>
              <a:t>Todos los seres humanos nacemos de la misma manera, primero somos tan pequeñitos como un puntito, vivimos en el vientre de nuestras madres, quienes nos alimentaban por el cordón umbilical llamado ombligo; dia a dia crecemos hasta que llegados los 9 meses tenemos que salir.</a:t>
            </a:r>
          </a:p>
        </p:txBody>
      </p:sp>
      <p:sp>
        <p:nvSpPr>
          <p:cNvPr id="116" name="115 Elipse"/>
          <p:cNvSpPr/>
          <p:nvPr/>
        </p:nvSpPr>
        <p:spPr>
          <a:xfrm>
            <a:off x="2031910" y="20205914"/>
            <a:ext cx="1223599" cy="1210776"/>
          </a:xfrm>
          <a:prstGeom prst="ellipse">
            <a:avLst/>
          </a:prstGeom>
          <a:solidFill>
            <a:srgbClr val="FF9999"/>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6" name="125 Elipse"/>
          <p:cNvSpPr/>
          <p:nvPr/>
        </p:nvSpPr>
        <p:spPr>
          <a:xfrm>
            <a:off x="3874248" y="20205914"/>
            <a:ext cx="1223599" cy="1210776"/>
          </a:xfrm>
          <a:prstGeom prst="ellipse">
            <a:avLst/>
          </a:prstGeom>
          <a:solidFill>
            <a:srgbClr val="FFA7FF"/>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7" name="126 Elipse"/>
          <p:cNvSpPr/>
          <p:nvPr/>
        </p:nvSpPr>
        <p:spPr>
          <a:xfrm>
            <a:off x="206456" y="20205914"/>
            <a:ext cx="1223599" cy="1210776"/>
          </a:xfrm>
          <a:prstGeom prst="ellipse">
            <a:avLst/>
          </a:prstGeom>
          <a:solidFill>
            <a:srgbClr val="FFCC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117 CuadroTexto"/>
          <p:cNvSpPr txBox="1"/>
          <p:nvPr/>
        </p:nvSpPr>
        <p:spPr>
          <a:xfrm>
            <a:off x="1224211" y="20090382"/>
            <a:ext cx="904415" cy="769441"/>
          </a:xfrm>
          <a:prstGeom prst="rect">
            <a:avLst/>
          </a:prstGeom>
          <a:noFill/>
        </p:spPr>
        <p:txBody>
          <a:bodyPr wrap="none" rtlCol="0">
            <a:spAutoFit/>
          </a:bodyPr>
          <a:lstStyle/>
          <a:p>
            <a:r>
              <a:rPr lang="es-MX" sz="4400" dirty="0">
                <a:solidFill>
                  <a:srgbClr val="C00000"/>
                </a:solidFill>
                <a:latin typeface="KG Arrows" pitchFamily="2" charset="0"/>
              </a:rPr>
              <a:t>M</a:t>
            </a:r>
            <a:endParaRPr lang="es-MX" sz="4400" dirty="0">
              <a:solidFill>
                <a:srgbClr val="C00000"/>
              </a:solidFill>
            </a:endParaRPr>
          </a:p>
        </p:txBody>
      </p:sp>
      <p:sp>
        <p:nvSpPr>
          <p:cNvPr id="131" name="130 CuadroTexto"/>
          <p:cNvSpPr txBox="1"/>
          <p:nvPr/>
        </p:nvSpPr>
        <p:spPr>
          <a:xfrm>
            <a:off x="3107438" y="20103742"/>
            <a:ext cx="904415" cy="769441"/>
          </a:xfrm>
          <a:prstGeom prst="rect">
            <a:avLst/>
          </a:prstGeom>
          <a:noFill/>
        </p:spPr>
        <p:txBody>
          <a:bodyPr wrap="none" rtlCol="0">
            <a:spAutoFit/>
          </a:bodyPr>
          <a:lstStyle/>
          <a:p>
            <a:r>
              <a:rPr lang="es-MX" sz="4400" dirty="0">
                <a:solidFill>
                  <a:srgbClr val="C00000"/>
                </a:solidFill>
                <a:latin typeface="KG Arrows" pitchFamily="2" charset="0"/>
              </a:rPr>
              <a:t>M</a:t>
            </a:r>
            <a:endParaRPr lang="es-MX" sz="4400" dirty="0">
              <a:solidFill>
                <a:srgbClr val="C00000"/>
              </a:solidFill>
            </a:endParaRPr>
          </a:p>
        </p:txBody>
      </p:sp>
      <p:pic>
        <p:nvPicPr>
          <p:cNvPr id="1037" name="Picture 13" descr="Cute, funny, lovely couple sticker for those who in love.. Enamórate de la  misma Persona todos los Dias. | Dibujos de amor, Amor lindo, Lindas fotos  de amo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595" y="20385494"/>
            <a:ext cx="851616" cy="851616"/>
          </a:xfrm>
          <a:prstGeom prst="rect">
            <a:avLst/>
          </a:prstGeom>
          <a:noFill/>
          <a:extLst>
            <a:ext uri="{909E8E84-426E-40DD-AFC4-6F175D3DCCD1}">
              <a14:hiddenFill xmlns:a14="http://schemas.microsoft.com/office/drawing/2010/main">
                <a:solidFill>
                  <a:srgbClr val="FFFFFF"/>
                </a:solidFill>
              </a14:hiddenFill>
            </a:ext>
          </a:extLst>
        </p:spPr>
      </p:pic>
      <p:sp>
        <p:nvSpPr>
          <p:cNvPr id="120" name="AutoShape 15" descr="Salud y bienestar durante el embarazo | Club Famili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1" name="AutoShape 17" descr="Salud y bienestar durante el embarazo | Club Famili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2" name="AutoShape 20" descr="Salud y bienestar durante el embarazo | Club Familia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3" name="AutoShape 22" descr="Salud y bienestar durante el embarazo | Club Familia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24" name="123 Image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72543" y="20257644"/>
            <a:ext cx="1255588" cy="1107315"/>
          </a:xfrm>
          <a:prstGeom prst="rect">
            <a:avLst/>
          </a:prstGeom>
        </p:spPr>
      </p:pic>
      <p:sp>
        <p:nvSpPr>
          <p:cNvPr id="125" name="AutoShape 25" descr="Las madres sustitutas del ICBF - Conexión Externad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24" name="AutoShape 27" descr="Las madres sustitutas del ICBF - Conexión Externad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25" name="AutoShape 30" descr="Las madres sustitutas del ICBF - Conexión Externado"/>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55" name="Picture 31"/>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443" b="100000" l="9547" r="89737"/>
                    </a14:imgEffect>
                  </a14:imgLayer>
                </a14:imgProps>
              </a:ext>
              <a:ext uri="{28A0092B-C50C-407E-A947-70E740481C1C}">
                <a14:useLocalDpi xmlns:a14="http://schemas.microsoft.com/office/drawing/2010/main" val="0"/>
              </a:ext>
            </a:extLst>
          </a:blip>
          <a:srcRect/>
          <a:stretch>
            <a:fillRect/>
          </a:stretch>
        </p:blipFill>
        <p:spPr bwMode="auto">
          <a:xfrm>
            <a:off x="4066417" y="20317915"/>
            <a:ext cx="852489" cy="986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8" name="1027 CuadroTexto"/>
          <p:cNvSpPr txBox="1"/>
          <p:nvPr/>
        </p:nvSpPr>
        <p:spPr>
          <a:xfrm>
            <a:off x="5832723" y="16643968"/>
            <a:ext cx="4498347" cy="646331"/>
          </a:xfrm>
          <a:prstGeom prst="rect">
            <a:avLst/>
          </a:prstGeom>
          <a:noFill/>
        </p:spPr>
        <p:txBody>
          <a:bodyPr wrap="none" rtlCol="0">
            <a:spAutoFit/>
          </a:bodyPr>
          <a:lstStyle/>
          <a:p>
            <a:pPr algn="ctr"/>
            <a:r>
              <a:rPr lang="es-MX" sz="3600" dirty="0">
                <a:ln w="28575">
                  <a:solidFill>
                    <a:schemeClr val="bg1"/>
                  </a:solidFill>
                </a:ln>
                <a:solidFill>
                  <a:srgbClr val="FF6699"/>
                </a:solidFill>
                <a:effectLst>
                  <a:outerShdw blurRad="38100" dist="38100" dir="2700000" algn="tl">
                    <a:srgbClr val="000000">
                      <a:alpha val="43137"/>
                    </a:srgbClr>
                  </a:outerShdw>
                </a:effectLst>
                <a:latin typeface="Luckiest Guy" pitchFamily="2" charset="0"/>
              </a:rPr>
              <a:t>Derechos sexuales</a:t>
            </a:r>
          </a:p>
        </p:txBody>
      </p:sp>
      <p:sp>
        <p:nvSpPr>
          <p:cNvPr id="1036" name="1035 CuadroTexto"/>
          <p:cNvSpPr txBox="1"/>
          <p:nvPr/>
        </p:nvSpPr>
        <p:spPr>
          <a:xfrm>
            <a:off x="5832723" y="17442050"/>
            <a:ext cx="4770697" cy="4016484"/>
          </a:xfrm>
          <a:prstGeom prst="rect">
            <a:avLst/>
          </a:prstGeom>
          <a:noFill/>
        </p:spPr>
        <p:txBody>
          <a:bodyPr wrap="square" rtlCol="0">
            <a:spAutoFit/>
          </a:bodyPr>
          <a:lstStyle/>
          <a:p>
            <a:pPr marL="285750" indent="-285750">
              <a:buFont typeface="Arial" pitchFamily="34" charset="0"/>
              <a:buChar char="•"/>
            </a:pPr>
            <a:r>
              <a:rPr lang="es-MX" sz="1700" dirty="0">
                <a:latin typeface="InFormal Style Regular" pitchFamily="50" charset="0"/>
              </a:rPr>
              <a:t>Derecho a decidir de forma libre e informada sobre mi cuerpo y mi sexualidad.</a:t>
            </a:r>
          </a:p>
          <a:p>
            <a:pPr marL="285750" indent="-285750">
              <a:buFont typeface="Arial" pitchFamily="34" charset="0"/>
              <a:buChar char="•"/>
            </a:pPr>
            <a:r>
              <a:rPr lang="es-MX" sz="1700" dirty="0">
                <a:latin typeface="InFormal Style Regular" pitchFamily="50" charset="0"/>
              </a:rPr>
              <a:t>Derecho a decidir con quién o quiénes relacionarme afectiva, erótica y sexualmente.</a:t>
            </a:r>
          </a:p>
          <a:p>
            <a:pPr marL="285750" indent="-285750">
              <a:buFont typeface="Arial" pitchFamily="34" charset="0"/>
              <a:buChar char="•"/>
            </a:pPr>
            <a:r>
              <a:rPr lang="es-MX" sz="1700" dirty="0">
                <a:latin typeface="InFormal Style Regular" pitchFamily="50" charset="0"/>
              </a:rPr>
              <a:t>Derecho a que se respete mi privacidad y a que se resguarde mi información personal.</a:t>
            </a:r>
          </a:p>
          <a:p>
            <a:pPr marL="285750" indent="-285750">
              <a:buFont typeface="Arial" pitchFamily="34" charset="0"/>
              <a:buChar char="•"/>
            </a:pPr>
            <a:r>
              <a:rPr lang="es-MX" sz="1700" dirty="0">
                <a:latin typeface="InFormal Style Regular" pitchFamily="50" charset="0"/>
              </a:rPr>
              <a:t>Derecho a la vida, a la integridad física, psicológica y sexual.</a:t>
            </a:r>
          </a:p>
          <a:p>
            <a:pPr marL="285750" indent="-285750">
              <a:buFont typeface="Arial" pitchFamily="34" charset="0"/>
              <a:buChar char="•"/>
            </a:pPr>
            <a:r>
              <a:rPr lang="es-MX" sz="1700" dirty="0">
                <a:latin typeface="InFormal Style Regular" pitchFamily="50" charset="0"/>
              </a:rPr>
              <a:t>Derecho a la educación integral en sexualidad.</a:t>
            </a:r>
          </a:p>
          <a:p>
            <a:pPr marL="285750" indent="-285750">
              <a:buFont typeface="Arial" pitchFamily="34" charset="0"/>
              <a:buChar char="•"/>
            </a:pPr>
            <a:r>
              <a:rPr lang="es-MX" sz="1700" dirty="0">
                <a:latin typeface="InFormal Style Regular" pitchFamily="50" charset="0"/>
              </a:rPr>
              <a:t>Derecho a los servicios de salud sexual y reproductiva.</a:t>
            </a:r>
          </a:p>
          <a:p>
            <a:pPr marL="285750" indent="-285750">
              <a:buFont typeface="Arial" pitchFamily="34" charset="0"/>
              <a:buChar char="•"/>
            </a:pPr>
            <a:r>
              <a:rPr lang="es-MX" sz="1700" dirty="0">
                <a:latin typeface="InFormal Style Regular" pitchFamily="50" charset="0"/>
              </a:rPr>
              <a:t>Derecho a la identidad sexual.</a:t>
            </a:r>
          </a:p>
          <a:p>
            <a:pPr marL="285750" indent="-285750">
              <a:buFont typeface="Arial" pitchFamily="34" charset="0"/>
              <a:buChar char="•"/>
            </a:pPr>
            <a:endParaRPr lang="es-MX" sz="1700" dirty="0">
              <a:latin typeface="InFormal Style Regular" pitchFamily="50" charset="0"/>
            </a:endParaRPr>
          </a:p>
        </p:txBody>
      </p:sp>
    </p:spTree>
    <p:extLst>
      <p:ext uri="{BB962C8B-B14F-4D97-AF65-F5344CB8AC3E}">
        <p14:creationId xmlns:p14="http://schemas.microsoft.com/office/powerpoint/2010/main" val="144473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44966"/>
            <a:ext cx="10800000" cy="763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4032523" y="6408862"/>
            <a:ext cx="2294218" cy="769441"/>
          </a:xfrm>
          <a:prstGeom prst="rect">
            <a:avLst/>
          </a:prstGeom>
          <a:noFill/>
        </p:spPr>
        <p:txBody>
          <a:bodyPr wrap="none" rtlCol="0">
            <a:spAutoFit/>
          </a:bodyPr>
          <a:lstStyle/>
          <a:p>
            <a:r>
              <a:rPr lang="es-MX" sz="4400" b="1" dirty="0"/>
              <a:t>RÚBRICA</a:t>
            </a:r>
          </a:p>
        </p:txBody>
      </p:sp>
      <p:sp>
        <p:nvSpPr>
          <p:cNvPr id="2" name="CuadroTexto 1">
            <a:extLst>
              <a:ext uri="{FF2B5EF4-FFF2-40B4-BE49-F238E27FC236}">
                <a16:creationId xmlns:a16="http://schemas.microsoft.com/office/drawing/2014/main" id="{644664B4-086F-4AD4-A211-006274D2D7B9}"/>
              </a:ext>
            </a:extLst>
          </p:cNvPr>
          <p:cNvSpPr txBox="1"/>
          <p:nvPr/>
        </p:nvSpPr>
        <p:spPr>
          <a:xfrm>
            <a:off x="758186" y="585465"/>
            <a:ext cx="9284978" cy="2031325"/>
          </a:xfrm>
          <a:prstGeom prst="rect">
            <a:avLst/>
          </a:prstGeom>
          <a:noFill/>
        </p:spPr>
        <p:txBody>
          <a:bodyPr wrap="none" rtlCol="0">
            <a:spAutoFit/>
          </a:bodyPr>
          <a:lstStyle/>
          <a:p>
            <a:pPr algn="ctr"/>
            <a:r>
              <a:rPr lang="es-ES" b="1" dirty="0"/>
              <a:t>Nota reflexiva:</a:t>
            </a:r>
          </a:p>
          <a:p>
            <a:r>
              <a:rPr lang="es-ES" dirty="0"/>
              <a:t>El trabajo tiene como objetivo dar a conocer a los niños de preescolar acerca de su sexualidad, </a:t>
            </a:r>
          </a:p>
          <a:p>
            <a:r>
              <a:rPr lang="es-ES" dirty="0"/>
              <a:t>con conceptos adecuados para ellos e ilustraciones que llamen su atención. </a:t>
            </a:r>
          </a:p>
          <a:p>
            <a:r>
              <a:rPr lang="es-ES" dirty="0"/>
              <a:t>Se realizó una infografía porque es mucho más gráfico y llamativo por las ilustraciones </a:t>
            </a:r>
          </a:p>
          <a:p>
            <a:r>
              <a:rPr lang="es-ES" dirty="0"/>
              <a:t>educativas que serán procesadas por los ojitos de los niños mucho más rápido.</a:t>
            </a:r>
          </a:p>
          <a:p>
            <a:r>
              <a:rPr lang="es-ES" dirty="0"/>
              <a:t>Se cambió la información de la primera presentación para que quede mucho más adecuada a los </a:t>
            </a:r>
          </a:p>
          <a:p>
            <a:r>
              <a:rPr lang="es-ES" dirty="0"/>
              <a:t>niños de preescolar.</a:t>
            </a:r>
          </a:p>
        </p:txBody>
      </p:sp>
    </p:spTree>
    <p:extLst>
      <p:ext uri="{BB962C8B-B14F-4D97-AF65-F5344CB8AC3E}">
        <p14:creationId xmlns:p14="http://schemas.microsoft.com/office/powerpoint/2010/main" val="29623138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466</Words>
  <Application>Microsoft Office PowerPoint</Application>
  <PresentationFormat>Personalizado</PresentationFormat>
  <Paragraphs>69</Paragraphs>
  <Slides>3</Slides>
  <Notes>0</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3</vt:i4>
      </vt:variant>
    </vt:vector>
  </HeadingPairs>
  <TitlesOfParts>
    <vt:vector size="22" baseType="lpstr">
      <vt:lpstr>Allesia</vt:lpstr>
      <vt:lpstr>Arial</vt:lpstr>
      <vt:lpstr>Avocado Creamy</vt:lpstr>
      <vt:lpstr>BoldenVan demo</vt:lpstr>
      <vt:lpstr>Brighly Crush</vt:lpstr>
      <vt:lpstr>Calibri</vt:lpstr>
      <vt:lpstr>Chewy</vt:lpstr>
      <vt:lpstr>DK Jambo</vt:lpstr>
      <vt:lpstr>FISHfingers</vt:lpstr>
      <vt:lpstr>InFormal Style Regular</vt:lpstr>
      <vt:lpstr>KG Arrows</vt:lpstr>
      <vt:lpstr>KG Chasing Cars</vt:lpstr>
      <vt:lpstr>KG Primary Penmanship</vt:lpstr>
      <vt:lpstr>KG Ten Thousand Reasons Alt</vt:lpstr>
      <vt:lpstr>Letters for Learners</vt:lpstr>
      <vt:lpstr>Luckiest Guy</vt:lpstr>
      <vt:lpstr>Miss Smarty Pants</vt:lpstr>
      <vt:lpstr>Times New Roman</vt: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MARIA DE LOS ANGELES GUEVARA RAMIREZ</cp:lastModifiedBy>
  <cp:revision>19</cp:revision>
  <dcterms:created xsi:type="dcterms:W3CDTF">2021-01-20T00:29:12Z</dcterms:created>
  <dcterms:modified xsi:type="dcterms:W3CDTF">2021-01-21T19:02:08Z</dcterms:modified>
</cp:coreProperties>
</file>