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61" r:id="rId5"/>
    <p:sldId id="262" r:id="rId6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CCFFCC"/>
    <a:srgbClr val="FFFFCC"/>
    <a:srgbClr val="FFCC99"/>
    <a:srgbClr val="FFFF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D9F5C46-A13C-4DF7-8D32-0973919620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F51DC3C-B37D-474D-BC46-BB4B1B22C2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D0F70C2-E745-442C-997C-EB7D938CB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259D12-0F0F-4F2C-A41F-FDBDEC9EBB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484D6AD-0895-430B-AB8F-80961118B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027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5E9D480-FA37-45D7-A0BC-6482626DD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435F810-92F2-487F-8154-7E737B2F1D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C0F2F6-AC84-4A34-B66C-3E96FB4D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B569C-F7F1-4A8B-A28A-A128D7D17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14CD0D4-B9EA-4E1E-9709-C6C8F6A0F7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9294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AF70904-B339-407B-AEB0-665399762F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72F4F54-C69C-42C4-B3EC-19F459E0D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718B59A-026B-40CF-8221-44DEE6255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9DF5E6D-A743-4D15-A337-E237EA85E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49F220A-D49B-4294-81C5-F6D7975AA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4410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2642D9-DA20-4962-9D8C-F9FEED06F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BC9D482-D91B-4AE9-91E6-FF9AD7894C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499546-63B0-4CBA-A30D-76CE51CC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6C8E4E-2317-4548-BB1A-14B0893318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DC69480-0013-407A-A296-A192A18D05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222812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4CB8FA2-346E-4463-AA88-9786DB5A4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D6B4D7-FD94-49AB-84F1-7EF949C775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D76D61-8B30-42E0-AF8B-474384A6D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165E79-3166-44D2-9440-8EC53494C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575C55A-1663-4331-BB74-E1188C8A1B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9869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D21BDE3-F8C3-4F12-A9C1-10A99CCE9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C66EDC-577C-4CE0-B10B-EBE65FD778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D68A6CB-4064-4FCE-9B4A-E9DC18D3F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BEA8F5-BA92-4A2F-9FA0-D589387B5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C72B06-E376-46B4-906B-3738451CB1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1B8B7A3-3D2E-4EC0-9CDD-DF9332AEB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121273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CD12C6-313A-458E-950B-7CF5D2CF3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10EB508-5B1A-4487-94D3-A099FD25FA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277FD6F-6944-4D42-A13B-B1FAD810CB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389AC0C-3CA8-44D8-BD9F-E59A099EA7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9559ECB9-E385-4CC7-9AA1-A388A23CD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CE1D4910-F804-4C75-98B1-772F733E3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830D08FE-FE1E-4CFE-9812-40E436BD9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00AC95D-A04B-4ED7-8EE3-AF6A3420F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2063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54C216-FA49-4648-82D8-C3ECC662B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4AA9F697-1ABE-42D6-8BE5-C1C4550F5D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E802D18-3B55-471E-85CA-F79C64E73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9D488785-1ACA-4D2E-A799-361CB046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0154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817F3B4E-F5EC-4EAD-9A7C-C5787DE4B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893DBF6-C858-4C61-8348-77ADBE6E51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9D69791-6ADC-4168-B01E-B5516F28F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85668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F5F3E5-B546-4012-88A5-4BD454CE5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2A89376-DF0C-4EF9-80A8-019DCE1EA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27B0A9B-4D4C-4279-B2AB-A941884336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3FE98936-24F6-4A28-8FF1-E8A5903C3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1EE0672-A3E4-4668-9A4B-9A4463BF0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CC79698-B256-4B42-ABF8-6324D4311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70646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6E68D-6A4C-402D-86B1-8A6E3E34A9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565898A-2724-48A4-BB5D-D063BA626BE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6E5DA30-132B-4F19-B828-12AC270F70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B316735-536B-4972-B22F-EAB23B31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CA1D862A-64CF-4C15-8C28-72AF728B1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FD422D-4281-472F-A341-408C356B7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28667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75E723B-12C7-4EE4-9FB5-9897D906D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0D685B8-9A5E-47A7-BEDC-A213AD6C71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64F76D8-7320-4908-8262-7354979C64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37B5AC-ECCD-4ECF-A9E7-CAE66E3723C6}" type="datetimeFigureOut">
              <a:rPr lang="es-MX" smtClean="0"/>
              <a:t>21/01/2021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50314A-BA63-4B78-A320-EDF282FE92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59AAE69-0CF8-46A8-8E6F-E94BF9011F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65E12A-9FC6-4449-A67A-B0F08E0A49BF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218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79271" y="1443329"/>
            <a:ext cx="8412479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ESCUELA NORMAL DE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Licenciatura en Educaci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preescolar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Ciclo escolar 2020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–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2021</a:t>
            </a:r>
            <a:endParaRPr lang="es-MX" altLang="es-MX" sz="12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22995" y="365285"/>
            <a:ext cx="4737100" cy="1070611"/>
            <a:chOff x="0" y="0"/>
            <a:chExt cx="4420078" cy="909701"/>
          </a:xfrm>
        </p:grpSpPr>
        <p:pic>
          <p:nvPicPr>
            <p:cNvPr id="6" name="2 Imagen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861952" cy="909701"/>
            </a:xfrm>
            <a:prstGeom prst="rect">
              <a:avLst/>
            </a:prstGeom>
          </p:spPr>
        </p:pic>
        <p:sp>
          <p:nvSpPr>
            <p:cNvPr id="7" name="1 CuadroTexto"/>
            <p:cNvSpPr txBox="1"/>
            <p:nvPr/>
          </p:nvSpPr>
          <p:spPr>
            <a:xfrm>
              <a:off x="2135348" y="152874"/>
              <a:ext cx="2284730" cy="737870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s-MX" sz="1400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​</a:t>
              </a:r>
              <a:r>
                <a:rPr lang="es-MX" b="1">
                  <a:solidFill>
                    <a:srgbClr val="939393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/>
                  <a:sym typeface="Arial"/>
                </a:rPr>
                <a:t>ESTUDIO DEL MUNDO NATURAL</a:t>
              </a:r>
              <a:endParaRPr lang="es-MX" sz="1200" ker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endParaRPr>
            </a:p>
          </p:txBody>
        </p:sp>
        <p:cxnSp>
          <p:nvCxnSpPr>
            <p:cNvPr id="8" name="12 Conector recto"/>
            <p:cNvCxnSpPr/>
            <p:nvPr/>
          </p:nvCxnSpPr>
          <p:spPr>
            <a:xfrm>
              <a:off x="2079312" y="4"/>
              <a:ext cx="0" cy="837693"/>
            </a:xfrm>
            <a:prstGeom prst="line">
              <a:avLst/>
            </a:prstGeom>
            <a:ln w="19050"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2148843" y="3520821"/>
            <a:ext cx="7673331" cy="2477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  <a:t/>
            </a:r>
            <a:br>
              <a:rPr lang="es-MX" altLang="es-MX" kern="0" dirty="0">
                <a:solidFill>
                  <a:srgbClr val="393346"/>
                </a:solidFill>
                <a:latin typeface="Arial" panose="020B0604020202020204" pitchFamily="34" charset="0"/>
                <a:cs typeface="Arial"/>
                <a:sym typeface="Arial"/>
              </a:rPr>
            </a:br>
            <a:endParaRPr lang="es-MX" altLang="es-MX" sz="1200" kern="0" dirty="0">
              <a:solidFill>
                <a:srgbClr val="393346"/>
              </a:solidFill>
              <a:latin typeface="Arial" panose="020B0604020202020204" pitchFamily="34" charset="0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</a:t>
            </a:r>
            <a:endParaRPr lang="es-MX" altLang="es-MX" sz="11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Grupo: 1°A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ACTIVIDAD 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trabajo: </a:t>
            </a: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Tríptico informativo.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EVIDENCIA </a:t>
            </a: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UNIDAD 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III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6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docente: </a:t>
            </a:r>
            <a:r>
              <a:rPr lang="es-MX" altLang="es-MX" sz="1600" b="1" u="sng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SILVIA ERIKA SAGAHON SOLIS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algn="ctr" defTabSz="914377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Fecha: </a:t>
            </a:r>
            <a:r>
              <a:rPr lang="es-MX" altLang="es-MX" sz="1400" b="1" kern="0" dirty="0" smtClean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21/01/2021</a:t>
            </a:r>
            <a:endParaRPr lang="es-MX" altLang="es-MX" sz="2400" kern="0" dirty="0">
              <a:solidFill>
                <a:srgbClr val="393346"/>
              </a:solidFill>
              <a:latin typeface="Arial" panose="020B0604020202020204" pitchFamily="34" charset="0"/>
              <a:cs typeface="Arial"/>
              <a:sym typeface="Arial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735871" y="2458991"/>
            <a:ext cx="6499275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Nombre del alumno: 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Samantha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de Le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Huitr</a:t>
            </a:r>
            <a:r>
              <a:rPr lang="es-MX" altLang="es-MX" sz="1400" b="1" kern="0" dirty="0" err="1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ó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n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Ramos</a:t>
            </a:r>
            <a:r>
              <a:rPr lang="es-MX" altLang="es-MX" sz="1400" b="1" kern="0" dirty="0">
                <a:solidFill>
                  <a:srgbClr val="393346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­­­­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Numero de lista: 5 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Jatziry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Wendolyne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Guillen Cabello           Numero de lista: 11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Karen Marisol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Reyes                  Numero de lista: 15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Dhanya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Guadalupe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Saldivar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Martinez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Numero de lista: 18</a:t>
            </a:r>
          </a:p>
          <a:p>
            <a:pPr defTabSz="121917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Arleth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Velazquez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es-MX" altLang="es-MX" sz="1400" b="1" kern="0" dirty="0" err="1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Hernandez</a:t>
            </a:r>
            <a:r>
              <a:rPr lang="es-MX" altLang="es-MX" sz="1400" b="1" kern="0" dirty="0">
                <a:solidFill>
                  <a:srgbClr val="393346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                     Numero de lista: 23</a:t>
            </a:r>
            <a:endParaRPr lang="es-MX" altLang="es-MX" sz="1600" kern="0" dirty="0">
              <a:solidFill>
                <a:srgbClr val="393346"/>
              </a:solidFill>
              <a:latin typeface="Arial"/>
              <a:ea typeface="Times New Roman" panose="02020603050405020304" pitchFamily="18" charset="0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</a:pPr>
            <a:endParaRPr lang="es-MX" sz="1400" kern="0" dirty="0">
              <a:solidFill>
                <a:srgbClr val="393346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513148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39584" y="561461"/>
            <a:ext cx="3173062" cy="57350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4FA26BA0-022E-4FBE-B603-8A3DDA4D1695}"/>
              </a:ext>
            </a:extLst>
          </p:cNvPr>
          <p:cNvSpPr txBox="1"/>
          <p:nvPr/>
        </p:nvSpPr>
        <p:spPr>
          <a:xfrm>
            <a:off x="8833561" y="1274618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>
                <a:latin typeface="Bernard MT Condensed" panose="02050806060905020404" pitchFamily="18" charset="0"/>
              </a:rPr>
              <a:t>Nutrición</a:t>
            </a:r>
          </a:p>
          <a:p>
            <a:pPr algn="ctr"/>
            <a:r>
              <a:rPr lang="es-MX" dirty="0">
                <a:latin typeface="Bernard MT Condensed" panose="02050806060905020404" pitchFamily="18" charset="0"/>
              </a:rPr>
              <a:t>infantil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4AEA117-1F95-4D0C-AB85-1DFD965C6215}"/>
              </a:ext>
            </a:extLst>
          </p:cNvPr>
          <p:cNvSpPr txBox="1"/>
          <p:nvPr/>
        </p:nvSpPr>
        <p:spPr>
          <a:xfrm>
            <a:off x="9060852" y="2136337"/>
            <a:ext cx="2175184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Bahnschrift SemiLight Condensed" panose="020B0502040204020203" pitchFamily="34" charset="0"/>
              </a:rPr>
              <a:t>¿Conoces la importancia de tener una buena alimentación?</a:t>
            </a:r>
            <a:endParaRPr lang="es-MX" dirty="0">
              <a:latin typeface="Bahnschrift SemiLight Condensed" panose="020B0502040204020203" pitchFamily="34" charset="0"/>
            </a:endParaRPr>
          </a:p>
          <a:p>
            <a:pPr algn="ctr"/>
            <a:endParaRPr lang="es-MX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22533ADD-8E8E-4DDE-B875-71089A322690}"/>
              </a:ext>
            </a:extLst>
          </p:cNvPr>
          <p:cNvSpPr/>
          <p:nvPr/>
        </p:nvSpPr>
        <p:spPr>
          <a:xfrm>
            <a:off x="8967700" y="3456807"/>
            <a:ext cx="239060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Llevar una dieta balanceada y saludable te ayudará a mantenerte fuerte y sano para poder realizar todas tus actividades.</a:t>
            </a:r>
            <a:endParaRPr lang="es-MX" sz="1400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09669818-A398-40E9-B6EF-861C742C30CB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3004" y="4660050"/>
            <a:ext cx="1163780" cy="1084938"/>
          </a:xfrm>
          <a:prstGeom prst="rect">
            <a:avLst/>
          </a:prstGeom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99E51B6E-CB4E-45B3-8902-042229D11644}"/>
              </a:ext>
            </a:extLst>
          </p:cNvPr>
          <p:cNvSpPr/>
          <p:nvPr/>
        </p:nvSpPr>
        <p:spPr>
          <a:xfrm>
            <a:off x="461491" y="805477"/>
            <a:ext cx="31730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s-ES" b="1" kern="0" spc="50" dirty="0">
                <a:solidFill>
                  <a:srgbClr val="44546A"/>
                </a:solidFill>
                <a:latin typeface="Calibri Light" panose="020F0302020204030204" pitchFamily="34" charset="0"/>
                <a:cs typeface="Times New Roman" panose="02020603050405020304" pitchFamily="18" charset="0"/>
              </a:rPr>
              <a:t>¡Así podemos evitar enfermarnos!</a:t>
            </a:r>
            <a:endParaRPr lang="es-MX" b="1" kern="0" spc="50" dirty="0">
              <a:solidFill>
                <a:srgbClr val="44546A"/>
              </a:solidFill>
              <a:latin typeface="Calibri Light" panose="020F03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C73B8E91-8B83-43B6-8D68-C323C5DDFCC9}"/>
              </a:ext>
            </a:extLst>
          </p:cNvPr>
          <p:cNvSpPr/>
          <p:nvPr/>
        </p:nvSpPr>
        <p:spPr>
          <a:xfrm>
            <a:off x="655006" y="1570982"/>
            <a:ext cx="2942217" cy="2123658"/>
          </a:xfrm>
          <a:prstGeom prst="rect">
            <a:avLst/>
          </a:prstGeom>
          <a:solidFill>
            <a:srgbClr val="FFFFCC"/>
          </a:solidFill>
        </p:spPr>
        <p:txBody>
          <a:bodyPr wrap="square">
            <a:spAutoFit/>
          </a:bodyPr>
          <a:lstStyle/>
          <a:p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 mayoría de las enfermedades que se presentan durante la vida adulta pueden evitarse con una alimentación saludable durante la niñez. </a:t>
            </a:r>
            <a:endParaRPr lang="es-ES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s-ES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sobrepeso, la obesidad, hipertensión y diabetes son trastornos frecuentemente ligados a una nutrición inadecuada, los cuales podrían evitarse si llevamos un estilo de vida saludable, combinando una buena alimentación, actividad física y descanso adecuado</a:t>
            </a:r>
            <a:endParaRPr lang="es-MX" sz="1200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98408092-31BB-4E4B-B61D-F7FD74C639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457" y="4086651"/>
            <a:ext cx="1158340" cy="1274174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6C1FBB7A-AC23-495A-9FEB-325B0BA2234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0821" y="4081595"/>
            <a:ext cx="823031" cy="1274174"/>
          </a:xfrm>
          <a:prstGeom prst="rect">
            <a:avLst/>
          </a:prstGeom>
        </p:spPr>
      </p:pic>
      <p:sp>
        <p:nvSpPr>
          <p:cNvPr id="15" name="Rectángulo 14">
            <a:extLst>
              <a:ext uri="{FF2B5EF4-FFF2-40B4-BE49-F238E27FC236}">
                <a16:creationId xmlns:a16="http://schemas.microsoft.com/office/drawing/2014/main" id="{F747638D-EEE4-4F2B-BB58-F84472970CD6}"/>
              </a:ext>
            </a:extLst>
          </p:cNvPr>
          <p:cNvSpPr/>
          <p:nvPr/>
        </p:nvSpPr>
        <p:spPr>
          <a:xfrm>
            <a:off x="4997563" y="747481"/>
            <a:ext cx="20980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1100"/>
              </a:spcAft>
            </a:pPr>
            <a:r>
              <a:rPr lang="es-ES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PLATO DEL BUEN COMER </a:t>
            </a:r>
            <a:endParaRPr lang="es-MX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Rectángulo 15">
            <a:extLst>
              <a:ext uri="{FF2B5EF4-FFF2-40B4-BE49-F238E27FC236}">
                <a16:creationId xmlns:a16="http://schemas.microsoft.com/office/drawing/2014/main" id="{E2BCA405-FE29-470D-8AF7-FA9A84A5AE4C}"/>
              </a:ext>
            </a:extLst>
          </p:cNvPr>
          <p:cNvSpPr/>
          <p:nvPr/>
        </p:nvSpPr>
        <p:spPr>
          <a:xfrm>
            <a:off x="4482362" y="1496489"/>
            <a:ext cx="3128497" cy="21723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100"/>
              </a:spcAft>
            </a:pP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Conocerlo nos ayudará a saber cómo combinar los alimentos para obtener una buena nutrición. </a:t>
            </a:r>
            <a:endParaRPr lang="es-MX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Está conformado por 3 grupos</a:t>
            </a:r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r>
              <a:rPr lang="es-ES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color verde representa las frutas y las verduras. El rojo las leguminosas y los productos de origen animal, y, por último, el color amarillo que representa los cereales. </a:t>
            </a:r>
            <a:endParaRPr lang="es-MX" sz="1400" dirty="0"/>
          </a:p>
        </p:txBody>
      </p:sp>
      <p:sp>
        <p:nvSpPr>
          <p:cNvPr id="17" name="Rectángulo 16">
            <a:extLst>
              <a:ext uri="{FF2B5EF4-FFF2-40B4-BE49-F238E27FC236}">
                <a16:creationId xmlns:a16="http://schemas.microsoft.com/office/drawing/2014/main" id="{3916B396-1B15-4951-A0C6-E2E6C45A6474}"/>
              </a:ext>
            </a:extLst>
          </p:cNvPr>
          <p:cNvSpPr/>
          <p:nvPr/>
        </p:nvSpPr>
        <p:spPr>
          <a:xfrm>
            <a:off x="4488958" y="5871006"/>
            <a:ext cx="3186088" cy="954107"/>
          </a:xfrm>
          <a:prstGeom prst="rect">
            <a:avLst/>
          </a:prstGeom>
          <a:solidFill>
            <a:srgbClr val="CCFFCC"/>
          </a:solidFill>
        </p:spPr>
        <p:txBody>
          <a:bodyPr wrap="square">
            <a:spAutoFit/>
          </a:bodyPr>
          <a:lstStyle/>
          <a:p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Y cómo puedes observar, en este no se encuentran la comida chatarra </a:t>
            </a:r>
            <a:r>
              <a:rPr lang="es-E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ni 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las golosinas, recuerda que </a:t>
            </a:r>
            <a:r>
              <a:rPr lang="es-ES" sz="1400" b="1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NO </a:t>
            </a:r>
            <a:r>
              <a:rPr lang="es-ES" sz="1400" b="1" dirty="0">
                <a:ea typeface="Calibri" panose="020F0502020204030204" pitchFamily="34" charset="0"/>
                <a:cs typeface="Times New Roman" panose="02020603050405020304" pitchFamily="18" charset="0"/>
              </a:rPr>
              <a:t>son comida saludable! </a:t>
            </a:r>
            <a:endParaRPr lang="es-MX" sz="1400" b="1" dirty="0"/>
          </a:p>
        </p:txBody>
      </p:sp>
      <p:pic>
        <p:nvPicPr>
          <p:cNvPr id="18" name="Imagen 17">
            <a:extLst>
              <a:ext uri="{FF2B5EF4-FFF2-40B4-BE49-F238E27FC236}">
                <a16:creationId xmlns:a16="http://schemas.microsoft.com/office/drawing/2014/main" id="{A7DBC526-D600-4EF7-A241-0B743364694A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288" y="3694640"/>
            <a:ext cx="1986644" cy="2150604"/>
          </a:xfrm>
          <a:prstGeom prst="rect">
            <a:avLst/>
          </a:prstGeom>
        </p:spPr>
      </p:pic>
      <p:sp>
        <p:nvSpPr>
          <p:cNvPr id="20" name="Flecha derecha 19"/>
          <p:cNvSpPr/>
          <p:nvPr/>
        </p:nvSpPr>
        <p:spPr>
          <a:xfrm>
            <a:off x="1945101" y="4567717"/>
            <a:ext cx="630959" cy="246276"/>
          </a:xfrm>
          <a:prstGeom prst="right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08195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524270" y="561462"/>
            <a:ext cx="3173062" cy="57350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1D59B237-AC4A-4E85-A725-4D05C079F53B}"/>
              </a:ext>
            </a:extLst>
          </p:cNvPr>
          <p:cNvCxnSpPr>
            <a:cxnSpLocks/>
          </p:cNvCxnSpPr>
          <p:nvPr/>
        </p:nvCxnSpPr>
        <p:spPr>
          <a:xfrm>
            <a:off x="4114800" y="0"/>
            <a:ext cx="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AFAF91FF-4307-49F6-8095-A793504F6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1" y="0"/>
            <a:ext cx="6091" cy="6858000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87C21FCB-16AB-4D6D-B37A-BD8E8E24CE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/>
          <a:stretch/>
        </p:blipFill>
        <p:spPr>
          <a:xfrm>
            <a:off x="8222210" y="235880"/>
            <a:ext cx="3813502" cy="6386239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A3A1D937-221E-48CB-9811-64F2E42DE042}"/>
              </a:ext>
            </a:extLst>
          </p:cNvPr>
          <p:cNvSpPr/>
          <p:nvPr/>
        </p:nvSpPr>
        <p:spPr>
          <a:xfrm>
            <a:off x="4488875" y="561462"/>
            <a:ext cx="3173062" cy="5735075"/>
          </a:xfrm>
          <a:prstGeom prst="rect">
            <a:avLst/>
          </a:prstGeom>
          <a:solidFill>
            <a:srgbClr val="FFCC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/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CC86F5-01F2-4D39-82ED-7113A714B695}"/>
              </a:ext>
            </a:extLst>
          </p:cNvPr>
          <p:cNvSpPr/>
          <p:nvPr/>
        </p:nvSpPr>
        <p:spPr>
          <a:xfrm>
            <a:off x="4488875" y="1570161"/>
            <a:ext cx="316696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frutas y verduras.</a:t>
            </a:r>
            <a:r>
              <a:rPr lang="es-ES" sz="1400" dirty="0">
                <a:ea typeface="Lato"/>
                <a:cs typeface="Lato"/>
              </a:rPr>
              <a:t> Son fuente de vitaminas, minerales y fibra que ayudan al buen funcionamiento del cuerpo humano, permitiendo un adecuado crecimiento, desarrollo y estado de salud.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Los Cereales y tubérculos.</a:t>
            </a:r>
            <a:r>
              <a:rPr lang="es-ES" sz="1400" dirty="0">
                <a:ea typeface="Lato"/>
                <a:cs typeface="Lato"/>
              </a:rPr>
              <a:t> Son fuente principal de la energía que el organismo utiliza para realizar sus actividades diarias. También son fuente importante de fibra cuando se consumen enteros.</a:t>
            </a:r>
            <a:endParaRPr lang="es-MX" sz="12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Lato"/>
              <a:buChar char="●"/>
              <a:tabLst>
                <a:tab pos="457200" algn="l"/>
              </a:tabLst>
            </a:pPr>
            <a:r>
              <a:rPr lang="es-ES" sz="1400" b="1" dirty="0">
                <a:ea typeface="Lato"/>
                <a:cs typeface="Lato"/>
              </a:rPr>
              <a:t>Las Leguminosas y alimentos de origen animal.</a:t>
            </a:r>
            <a:r>
              <a:rPr lang="es-ES" sz="1400" dirty="0">
                <a:ea typeface="Lato"/>
                <a:cs typeface="Lato"/>
              </a:rPr>
              <a:t> Proporcionan principalmente proteínas, necesarias para el crecimiento y desarrollo de los niños, para la formación y reparación de tejidos.</a:t>
            </a:r>
            <a:endParaRPr lang="es-MX" sz="12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23FEAF71-BFF1-4BE8-B052-67038F1743CA}"/>
              </a:ext>
            </a:extLst>
          </p:cNvPr>
          <p:cNvSpPr txBox="1"/>
          <p:nvPr/>
        </p:nvSpPr>
        <p:spPr>
          <a:xfrm>
            <a:off x="4932220" y="728145"/>
            <a:ext cx="2327561" cy="646331"/>
          </a:xfrm>
          <a:prstGeom prst="rect">
            <a:avLst/>
          </a:prstGeom>
          <a:solidFill>
            <a:srgbClr val="CC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b="1" dirty="0"/>
              <a:t>¡Es hora de conocer los alimentos!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FDD7C265-D9CD-4080-A419-4967B144C822}"/>
              </a:ext>
            </a:extLst>
          </p:cNvPr>
          <p:cNvSpPr txBox="1"/>
          <p:nvPr/>
        </p:nvSpPr>
        <p:spPr>
          <a:xfrm>
            <a:off x="601769" y="589646"/>
            <a:ext cx="30180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Aquí te presentamos un pequeño ejercicio para que puedas comproba</a:t>
            </a:r>
            <a:r>
              <a:rPr lang="es-ES" sz="1100" dirty="0"/>
              <a:t>r</a:t>
            </a:r>
            <a:r>
              <a:rPr lang="es-ES" sz="1200" dirty="0"/>
              <a:t> si has entendido correctamente el tema. </a:t>
            </a:r>
            <a:endParaRPr lang="es-MX" sz="1200" dirty="0"/>
          </a:p>
          <a:p>
            <a:pPr lvl="0"/>
            <a:r>
              <a:rPr lang="es-MX" sz="1200" dirty="0"/>
              <a:t>Colorea de rojo, verde o amarillo cada alimento según el grupo del plato del buen comer al que corresponda y de azul los alimentos no saludables. </a:t>
            </a:r>
          </a:p>
          <a:p>
            <a:endParaRPr lang="es-MX" sz="1200" dirty="0"/>
          </a:p>
        </p:txBody>
      </p:sp>
      <p:pic>
        <p:nvPicPr>
          <p:cNvPr id="22" name="Imagen 21">
            <a:extLst>
              <a:ext uri="{FF2B5EF4-FFF2-40B4-BE49-F238E27FC236}">
                <a16:creationId xmlns:a16="http://schemas.microsoft.com/office/drawing/2014/main" id="{5E10C364-2114-4737-8E5A-9982F792815D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90" y="1987969"/>
            <a:ext cx="2822382" cy="4308568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9096402" y="2090171"/>
            <a:ext cx="206511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 smtClean="0">
                <a:solidFill>
                  <a:srgbClr val="FF3300"/>
                </a:solidFill>
                <a:latin typeface="Bernard MT Condensed" panose="02050806060905020404" pitchFamily="18" charset="0"/>
              </a:rPr>
              <a:t>¡RECUERDA SIEMPRE COMER SALUDABLE Y HACER EJERCICIO PARA CRECER SANO Y FUERTE!</a:t>
            </a:r>
            <a:endParaRPr lang="es-MX" sz="2400" dirty="0">
              <a:solidFill>
                <a:srgbClr val="FF3300"/>
              </a:solidFill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82969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4393474" y="404336"/>
            <a:ext cx="6096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dirty="0"/>
              <a:t>Escuela normal de educación preescolar</a:t>
            </a:r>
          </a:p>
          <a:p>
            <a:r>
              <a:rPr lang="es-MX" dirty="0"/>
              <a:t>Ciclo escolar 2020-20121</a:t>
            </a:r>
          </a:p>
          <a:p>
            <a:r>
              <a:rPr lang="es-MX" dirty="0"/>
              <a:t>Estudio del mundo natural</a:t>
            </a:r>
          </a:p>
          <a:p>
            <a:r>
              <a:rPr lang="es-MX" dirty="0"/>
              <a:t>Prof. Silvia Erika </a:t>
            </a:r>
            <a:r>
              <a:rPr lang="es-MX" dirty="0" err="1"/>
              <a:t>Sagahón</a:t>
            </a:r>
            <a:r>
              <a:rPr lang="es-MX" dirty="0"/>
              <a:t> </a:t>
            </a:r>
            <a:r>
              <a:rPr lang="es-MX" dirty="0" err="1"/>
              <a:t>Solis</a:t>
            </a:r>
            <a:endParaRPr lang="es-MX" dirty="0"/>
          </a:p>
          <a:p>
            <a:endParaRPr lang="es-MX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2148" y="1867988"/>
            <a:ext cx="10358846" cy="4724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93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93" y="268827"/>
            <a:ext cx="10802983" cy="6163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1112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345</Words>
  <Application>Microsoft Office PowerPoint</Application>
  <PresentationFormat>Panorámica</PresentationFormat>
  <Paragraphs>43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13" baseType="lpstr">
      <vt:lpstr>Arial</vt:lpstr>
      <vt:lpstr>Bahnschrift SemiLight Condensed</vt:lpstr>
      <vt:lpstr>Bernard MT Condensed</vt:lpstr>
      <vt:lpstr>Calibri</vt:lpstr>
      <vt:lpstr>Calibri Light</vt:lpstr>
      <vt:lpstr>Lato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 martinez</dc:creator>
  <cp:lastModifiedBy>HP</cp:lastModifiedBy>
  <cp:revision>9</cp:revision>
  <dcterms:created xsi:type="dcterms:W3CDTF">2021-01-20T20:34:22Z</dcterms:created>
  <dcterms:modified xsi:type="dcterms:W3CDTF">2021-01-21T17:21:39Z</dcterms:modified>
</cp:coreProperties>
</file>