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61"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310" r:id="rId31"/>
    <p:sldId id="289" r:id="rId32"/>
    <p:sldId id="288"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2" r:id="rId54"/>
    <p:sldId id="311" r:id="rId55"/>
    <p:sldId id="313" r:id="rId56"/>
    <p:sldId id="315" r:id="rId57"/>
    <p:sldId id="314"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Lst>
  <p:sldSz cx="6858000" cy="9144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99"/>
    <a:srgbClr val="FF6600"/>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55" d="100"/>
          <a:sy n="55" d="100"/>
        </p:scale>
        <p:origin x="2250" y="96"/>
      </p:cViewPr>
      <p:guideLst>
        <p:guide orient="horz" pos="285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bg>
      <p:bgPr>
        <a:blipFill dpi="0" rotWithShape="1">
          <a:blip r:embed="rId2">
            <a:lum/>
          </a:blip>
          <a:srcRect/>
          <a:tile tx="0" ty="0" sx="100000" sy="100000" flip="none" algn="ctr"/>
        </a:blipFill>
        <a:effectLst/>
      </p:bgPr>
    </p:bg>
    <p:spTree>
      <p:nvGrpSpPr>
        <p:cNvPr id="1" name=""/>
        <p:cNvGrpSpPr/>
        <p:nvPr/>
      </p:nvGrpSpPr>
      <p:grpSpPr>
        <a:xfrm>
          <a:off x="0" y="0"/>
          <a:ext cx="0" cy="0"/>
          <a:chOff x="0" y="0"/>
          <a:chExt cx="0" cy="0"/>
        </a:xfrm>
      </p:grpSpPr>
      <p:pic>
        <p:nvPicPr>
          <p:cNvPr id="27" name="Imagen 2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8000" y1="6077" x2="21385" y2="26692"/>
                        <a14:foregroundMark x1="41538" y1="39385" x2="54231" y2="58385"/>
                        <a14:foregroundMark x1="76462" y1="7923" x2="89615" y2="27385"/>
                        <a14:foregroundMark x1="89615" y1="40308" x2="75538" y2="57462"/>
                        <a14:foregroundMark x1="25077" y1="40077" x2="11000" y2="59308"/>
                        <a14:foregroundMark x1="9615" y1="72692" x2="25077" y2="91462"/>
                        <a14:foregroundMark x1="57692" y1="72231" x2="46231" y2="94769"/>
                        <a14:foregroundMark x1="75769" y1="75538" x2="89846" y2="94308"/>
                        <a14:foregroundMark x1="41538" y1="57923" x2="39154" y2="42462"/>
                        <a14:foregroundMark x1="84692" y1="72231" x2="94077" y2="87000"/>
                        <a14:foregroundMark x1="19462" y1="73615" x2="26538" y2="86308"/>
                        <a14:foregroundMark x1="43615" y1="89615" x2="60538" y2="89154"/>
                        <a14:foregroundMark x1="61462" y1="87231" x2="55154" y2="93615"/>
                      </a14:backgroundRemoval>
                    </a14:imgEffect>
                    <a14:imgEffect>
                      <a14:artisticMarker/>
                    </a14:imgEffect>
                  </a14:imgLayer>
                </a14:imgProps>
              </a:ext>
              <a:ext uri="{28A0092B-C50C-407E-A947-70E740481C1C}">
                <a14:useLocalDpi xmlns:a14="http://schemas.microsoft.com/office/drawing/2010/main" val="0"/>
              </a:ext>
            </a:extLst>
          </a:blip>
          <a:srcRect b="67185"/>
          <a:stretch/>
        </p:blipFill>
        <p:spPr>
          <a:xfrm>
            <a:off x="419394" y="1996707"/>
            <a:ext cx="6006025" cy="4671723"/>
          </a:xfrm>
          <a:prstGeom prst="rect">
            <a:avLst/>
          </a:prstGeom>
        </p:spPr>
      </p:pic>
      <p:pic>
        <p:nvPicPr>
          <p:cNvPr id="28" name="Imagen 27"/>
          <p:cNvPicPr>
            <a:picLocks noChangeAspect="1"/>
          </p:cNvPicPr>
          <p:nvPr/>
        </p:nvPicPr>
        <p:blipFill rotWithShape="1">
          <a:blip r:embed="rId5" cstate="print">
            <a:duotone>
              <a:prstClr val="black"/>
              <a:srgbClr val="DCB9FF">
                <a:tint val="45000"/>
                <a:satMod val="400000"/>
              </a:srgbClr>
            </a:duotone>
            <a:extLst>
              <a:ext uri="{BEBA8EAE-BF5A-486C-A8C5-ECC9F3942E4B}">
                <a14:imgProps xmlns:a14="http://schemas.microsoft.com/office/drawing/2010/main">
                  <a14:imgLayer r:embed="rId4">
                    <a14:imgEffect>
                      <a14:backgroundRemoval t="0" b="100000" l="0" r="100000">
                        <a14:foregroundMark x1="8000" y1="6077" x2="21385" y2="26692"/>
                        <a14:foregroundMark x1="41538" y1="39385" x2="54231" y2="58385"/>
                        <a14:foregroundMark x1="76462" y1="7923" x2="89615" y2="27385"/>
                        <a14:foregroundMark x1="89615" y1="40308" x2="75538" y2="57462"/>
                        <a14:foregroundMark x1="25077" y1="40077" x2="11000" y2="59308"/>
                        <a14:foregroundMark x1="9615" y1="72692" x2="25077" y2="91462"/>
                        <a14:foregroundMark x1="57692" y1="72231" x2="46231" y2="94769"/>
                        <a14:foregroundMark x1="75769" y1="75538" x2="89846" y2="94308"/>
                        <a14:foregroundMark x1="41538" y1="57923" x2="39154" y2="42462"/>
                        <a14:foregroundMark x1="84692" y1="72231" x2="94077" y2="87000"/>
                        <a14:foregroundMark x1="19462" y1="73615" x2="26538" y2="86308"/>
                        <a14:foregroundMark x1="43615" y1="89615" x2="60538" y2="89154"/>
                        <a14:foregroundMark x1="61462" y1="87231" x2="55154" y2="93615"/>
                      </a14:backgroundRemoval>
                    </a14:imgEffect>
                    <a14:imgEffect>
                      <a14:artisticMarker/>
                    </a14:imgEffect>
                    <a14:imgEffect>
                      <a14:brightnessContrast bright="40000" contrast="40000"/>
                    </a14:imgEffect>
                  </a14:imgLayer>
                </a14:imgProps>
              </a:ext>
              <a:ext uri="{28A0092B-C50C-407E-A947-70E740481C1C}">
                <a14:useLocalDpi xmlns:a14="http://schemas.microsoft.com/office/drawing/2010/main" val="0"/>
              </a:ext>
            </a:extLst>
          </a:blip>
          <a:srcRect t="32946" r="68051" b="34356"/>
          <a:stretch/>
        </p:blipFill>
        <p:spPr>
          <a:xfrm>
            <a:off x="1637904" y="2688210"/>
            <a:ext cx="1355613" cy="3288717"/>
          </a:xfrm>
          <a:prstGeom prst="rect">
            <a:avLst/>
          </a:prstGeom>
        </p:spPr>
      </p:pic>
      <p:pic>
        <p:nvPicPr>
          <p:cNvPr id="29" name="Imagen 28"/>
          <p:cNvPicPr>
            <a:picLocks noChangeAspect="1"/>
          </p:cNvPicPr>
          <p:nvPr/>
        </p:nvPicPr>
        <p:blipFill rotWithShape="1">
          <a:blip r:embed="rId5" cstate="print">
            <a:duotone>
              <a:prstClr val="black"/>
              <a:srgbClr val="DCB9FF">
                <a:tint val="45000"/>
                <a:satMod val="400000"/>
              </a:srgbClr>
            </a:duotone>
            <a:extLst>
              <a:ext uri="{BEBA8EAE-BF5A-486C-A8C5-ECC9F3942E4B}">
                <a14:imgProps xmlns:a14="http://schemas.microsoft.com/office/drawing/2010/main">
                  <a14:imgLayer r:embed="rId4">
                    <a14:imgEffect>
                      <a14:backgroundRemoval t="0" b="100000" l="0" r="100000">
                        <a14:foregroundMark x1="8000" y1="6077" x2="21385" y2="26692"/>
                        <a14:foregroundMark x1="41538" y1="39385" x2="54231" y2="58385"/>
                        <a14:foregroundMark x1="76462" y1="7923" x2="89615" y2="27385"/>
                        <a14:foregroundMark x1="89615" y1="40308" x2="75538" y2="57462"/>
                        <a14:foregroundMark x1="25077" y1="40077" x2="11000" y2="59308"/>
                        <a14:foregroundMark x1="9615" y1="72692" x2="25077" y2="91462"/>
                        <a14:foregroundMark x1="57692" y1="72231" x2="46231" y2="94769"/>
                        <a14:foregroundMark x1="75769" y1="75538" x2="89846" y2="94308"/>
                        <a14:foregroundMark x1="41538" y1="57923" x2="39154" y2="42462"/>
                        <a14:foregroundMark x1="84692" y1="72231" x2="94077" y2="87000"/>
                        <a14:foregroundMark x1="19462" y1="73615" x2="26538" y2="86308"/>
                        <a14:foregroundMark x1="43615" y1="89615" x2="60538" y2="89154"/>
                        <a14:foregroundMark x1="61462" y1="87231" x2="55154" y2="93615"/>
                      </a14:backgroundRemoval>
                    </a14:imgEffect>
                    <a14:imgEffect>
                      <a14:artisticMarker/>
                    </a14:imgEffect>
                    <a14:imgEffect>
                      <a14:brightnessContrast bright="40000" contrast="40000"/>
                    </a14:imgEffect>
                  </a14:imgLayer>
                </a14:imgProps>
              </a:ext>
              <a:ext uri="{28A0092B-C50C-407E-A947-70E740481C1C}">
                <a14:useLocalDpi xmlns:a14="http://schemas.microsoft.com/office/drawing/2010/main" val="0"/>
              </a:ext>
            </a:extLst>
          </a:blip>
          <a:srcRect t="32946" r="68051" b="34356"/>
          <a:stretch/>
        </p:blipFill>
        <p:spPr>
          <a:xfrm>
            <a:off x="3846269" y="2688210"/>
            <a:ext cx="1355613" cy="3288717"/>
          </a:xfrm>
          <a:prstGeom prst="rect">
            <a:avLst/>
          </a:prstGeom>
        </p:spPr>
      </p:pic>
      <p:sp>
        <p:nvSpPr>
          <p:cNvPr id="2" name="Título 1"/>
          <p:cNvSpPr>
            <a:spLocks noGrp="1"/>
          </p:cNvSpPr>
          <p:nvPr>
            <p:ph type="ctrTitle"/>
          </p:nvPr>
        </p:nvSpPr>
        <p:spPr>
          <a:xfrm>
            <a:off x="911134" y="2970632"/>
            <a:ext cx="5143500" cy="3183467"/>
          </a:xfrm>
        </p:spPr>
        <p:txBody>
          <a:bodyPr anchor="b">
            <a:normAutofit/>
          </a:bodyPr>
          <a:lstStyle>
            <a:lvl1pPr algn="ctr">
              <a:defRPr sz="5400" b="0" baseline="0">
                <a:solidFill>
                  <a:schemeClr val="bg1"/>
                </a:solidFill>
                <a:effectLst>
                  <a:outerShdw blurRad="50800" dist="38100" dir="2700000" algn="tl" rotWithShape="0">
                    <a:prstClr val="black">
                      <a:alpha val="40000"/>
                    </a:prstClr>
                  </a:outerShdw>
                </a:effectLst>
                <a:latin typeface="Playlist" pitchFamily="50" charset="0"/>
              </a:defRPr>
            </a:lvl1pPr>
          </a:lstStyle>
          <a:p>
            <a:r>
              <a:rPr lang="es-ES"/>
              <a:t>Haga clic para modificar el estilo de título del patrón</a:t>
            </a:r>
            <a:endParaRPr lang="es-MX" dirty="0"/>
          </a:p>
        </p:txBody>
      </p:sp>
    </p:spTree>
    <p:extLst>
      <p:ext uri="{BB962C8B-B14F-4D97-AF65-F5344CB8AC3E}">
        <p14:creationId xmlns:p14="http://schemas.microsoft.com/office/powerpoint/2010/main" val="41805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dirty="0"/>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7C6C23B-20B8-496C-855F-FC1EDD05F146}" type="datetimeFigureOut">
              <a:rPr lang="es-ES" smtClean="0"/>
              <a:t>05/02/2021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662823-2BE5-411A-8690-75EB1854C448}" type="slidenum">
              <a:rPr lang="es-ES" smtClean="0"/>
              <a:t>‹Nº›</a:t>
            </a:fld>
            <a:endParaRPr lang="es-ES"/>
          </a:p>
        </p:txBody>
      </p:sp>
      <p:grpSp>
        <p:nvGrpSpPr>
          <p:cNvPr id="8" name="Grupo 7"/>
          <p:cNvGrpSpPr/>
          <p:nvPr/>
        </p:nvGrpSpPr>
        <p:grpSpPr>
          <a:xfrm>
            <a:off x="413567" y="475942"/>
            <a:ext cx="6052296" cy="1789207"/>
            <a:chOff x="735230" y="356956"/>
            <a:chExt cx="10759638" cy="1341905"/>
          </a:xfrm>
        </p:grpSpPr>
        <p:pic>
          <p:nvPicPr>
            <p:cNvPr id="9" name="Imagen 8"/>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0" b="100000" l="0" r="100000">
                          <a14:foregroundMark x1="8000" y1="6077" x2="21385" y2="26692"/>
                          <a14:foregroundMark x1="41538" y1="39385" x2="54231" y2="58385"/>
                          <a14:foregroundMark x1="76462" y1="7923" x2="89615" y2="27385"/>
                          <a14:foregroundMark x1="89615" y1="40308" x2="75538" y2="57462"/>
                          <a14:foregroundMark x1="25077" y1="40077" x2="11000" y2="59308"/>
                          <a14:foregroundMark x1="9615" y1="72692" x2="25077" y2="91462"/>
                          <a14:foregroundMark x1="57692" y1="72231" x2="46231" y2="94769"/>
                          <a14:foregroundMark x1="75769" y1="75538" x2="89846" y2="94308"/>
                          <a14:foregroundMark x1="41538" y1="57923" x2="39154" y2="42462"/>
                          <a14:foregroundMark x1="84692" y1="72231" x2="94077" y2="87000"/>
                          <a14:foregroundMark x1="19462" y1="73615" x2="26538" y2="86308"/>
                          <a14:foregroundMark x1="43615" y1="89615" x2="60538" y2="89154"/>
                          <a14:foregroundMark x1="61462" y1="87231" x2="55154" y2="93615"/>
                        </a14:backgroundRemoval>
                      </a14:imgEffect>
                      <a14:imgEffect>
                        <a14:artisticMarker/>
                      </a14:imgEffect>
                    </a14:imgLayer>
                  </a14:imgProps>
                </a:ext>
                <a:ext uri="{28A0092B-C50C-407E-A947-70E740481C1C}">
                  <a14:useLocalDpi xmlns:a14="http://schemas.microsoft.com/office/drawing/2010/main" val="0"/>
                </a:ext>
              </a:extLst>
            </a:blip>
            <a:srcRect b="67185"/>
            <a:stretch/>
          </p:blipFill>
          <p:spPr>
            <a:xfrm flipH="1">
              <a:off x="735230" y="368867"/>
              <a:ext cx="4039493" cy="1325563"/>
            </a:xfrm>
            <a:prstGeom prst="rect">
              <a:avLst/>
            </a:prstGeom>
          </p:spPr>
        </p:pic>
        <p:pic>
          <p:nvPicPr>
            <p:cNvPr id="10" name="Imagen 9"/>
            <p:cNvPicPr>
              <a:picLocks noChangeAspect="1"/>
            </p:cNvPicPr>
            <p:nvPr userDrawn="1"/>
          </p:nvPicPr>
          <p:blipFill rotWithShape="1">
            <a:blip r:embed="rId4" cstate="print">
              <a:duotone>
                <a:prstClr val="black"/>
                <a:srgbClr val="DCB9FF">
                  <a:tint val="45000"/>
                  <a:satMod val="400000"/>
                </a:srgbClr>
              </a:duotone>
              <a:extLst>
                <a:ext uri="{BEBA8EAE-BF5A-486C-A8C5-ECC9F3942E4B}">
                  <a14:imgProps xmlns:a14="http://schemas.microsoft.com/office/drawing/2010/main">
                    <a14:imgLayer r:embed="rId3">
                      <a14:imgEffect>
                        <a14:backgroundRemoval t="0" b="100000" l="0" r="100000">
                          <a14:foregroundMark x1="8000" y1="6077" x2="21385" y2="26692"/>
                          <a14:foregroundMark x1="41538" y1="39385" x2="54231" y2="58385"/>
                          <a14:foregroundMark x1="76462" y1="7923" x2="89615" y2="27385"/>
                          <a14:foregroundMark x1="89615" y1="40308" x2="75538" y2="57462"/>
                          <a14:foregroundMark x1="25077" y1="40077" x2="11000" y2="59308"/>
                          <a14:foregroundMark x1="9615" y1="72692" x2="25077" y2="91462"/>
                          <a14:foregroundMark x1="57692" y1="72231" x2="46231" y2="94769"/>
                          <a14:foregroundMark x1="75769" y1="75538" x2="89846" y2="94308"/>
                          <a14:foregroundMark x1="41538" y1="57923" x2="39154" y2="42462"/>
                          <a14:foregroundMark x1="84692" y1="72231" x2="94077" y2="87000"/>
                          <a14:foregroundMark x1="19462" y1="73615" x2="26538" y2="86308"/>
                          <a14:foregroundMark x1="43615" y1="89615" x2="60538" y2="89154"/>
                          <a14:foregroundMark x1="61462" y1="87231" x2="55154" y2="93615"/>
                        </a14:backgroundRemoval>
                      </a14:imgEffect>
                      <a14:imgEffect>
                        <a14:artisticMarker/>
                      </a14:imgEffect>
                      <a14:imgEffect>
                        <a14:brightnessContrast bright="40000" contrast="40000"/>
                      </a14:imgEffect>
                    </a14:imgLayer>
                  </a14:imgProps>
                </a:ext>
                <a:ext uri="{28A0092B-C50C-407E-A947-70E740481C1C}">
                  <a14:useLocalDpi xmlns:a14="http://schemas.microsoft.com/office/drawing/2010/main" val="0"/>
                </a:ext>
              </a:extLst>
            </a:blip>
            <a:srcRect b="67185"/>
            <a:stretch/>
          </p:blipFill>
          <p:spPr>
            <a:xfrm flipH="1">
              <a:off x="4774723" y="373298"/>
              <a:ext cx="4039493" cy="1325563"/>
            </a:xfrm>
            <a:prstGeom prst="rect">
              <a:avLst/>
            </a:prstGeom>
          </p:spPr>
        </p:pic>
        <p:pic>
          <p:nvPicPr>
            <p:cNvPr id="11" name="Imagen 10"/>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0" b="100000" l="0" r="100000">
                          <a14:foregroundMark x1="8000" y1="6077" x2="21385" y2="26692"/>
                          <a14:foregroundMark x1="41538" y1="39385" x2="54231" y2="58385"/>
                          <a14:foregroundMark x1="76462" y1="7923" x2="89615" y2="27385"/>
                          <a14:foregroundMark x1="89615" y1="40308" x2="75538" y2="57462"/>
                          <a14:foregroundMark x1="25077" y1="40077" x2="11000" y2="59308"/>
                          <a14:foregroundMark x1="9615" y1="72692" x2="25077" y2="91462"/>
                          <a14:foregroundMark x1="57692" y1="72231" x2="46231" y2="94769"/>
                          <a14:foregroundMark x1="75769" y1="75538" x2="89846" y2="94308"/>
                          <a14:foregroundMark x1="41538" y1="57923" x2="39154" y2="42462"/>
                          <a14:foregroundMark x1="84692" y1="72231" x2="94077" y2="87000"/>
                          <a14:foregroundMark x1="19462" y1="73615" x2="26538" y2="86308"/>
                          <a14:foregroundMark x1="43615" y1="89615" x2="60538" y2="89154"/>
                          <a14:foregroundMark x1="61462" y1="87231" x2="55154" y2="93615"/>
                        </a14:backgroundRemoval>
                      </a14:imgEffect>
                      <a14:imgEffect>
                        <a14:artisticMarker/>
                      </a14:imgEffect>
                    </a14:imgLayer>
                  </a14:imgProps>
                </a:ext>
                <a:ext uri="{28A0092B-C50C-407E-A947-70E740481C1C}">
                  <a14:useLocalDpi xmlns:a14="http://schemas.microsoft.com/office/drawing/2010/main" val="0"/>
                </a:ext>
              </a:extLst>
            </a:blip>
            <a:srcRect l="32404" b="67185"/>
            <a:stretch/>
          </p:blipFill>
          <p:spPr>
            <a:xfrm flipH="1">
              <a:off x="8764338" y="356956"/>
              <a:ext cx="2730530" cy="1325563"/>
            </a:xfrm>
            <a:prstGeom prst="rect">
              <a:avLst/>
            </a:prstGeom>
          </p:spPr>
        </p:pic>
      </p:grpSp>
    </p:spTree>
    <p:extLst>
      <p:ext uri="{BB962C8B-B14F-4D97-AF65-F5344CB8AC3E}">
        <p14:creationId xmlns:p14="http://schemas.microsoft.com/office/powerpoint/2010/main" val="61468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7757" y="486834"/>
            <a:ext cx="1478756" cy="7749117"/>
          </a:xfrm>
        </p:spPr>
        <p:txBody>
          <a:bodyPr vert="eaVert"/>
          <a:lstStyle>
            <a:lvl1pPr>
              <a:defRPr sz="3038">
                <a:solidFill>
                  <a:schemeClr val="bg1">
                    <a:lumMod val="95000"/>
                  </a:schemeClr>
                </a:solidFill>
              </a:defRPr>
            </a:lvl1pPr>
          </a:lstStyle>
          <a:p>
            <a:r>
              <a:rPr lang="es-ES"/>
              <a:t>Haga clic para modificar el estilo de título del patrón</a:t>
            </a:r>
            <a:endParaRPr lang="es-MX" dirty="0"/>
          </a:p>
        </p:txBody>
      </p:sp>
      <p:sp>
        <p:nvSpPr>
          <p:cNvPr id="3" name="Marcador de texto vertical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7C6C23B-20B8-496C-855F-FC1EDD05F146}" type="datetimeFigureOut">
              <a:rPr lang="es-ES" smtClean="0"/>
              <a:t>05/02/2021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662823-2BE5-411A-8690-75EB1854C448}" type="slidenum">
              <a:rPr lang="es-ES" smtClean="0"/>
              <a:t>‹Nº›</a:t>
            </a:fld>
            <a:endParaRPr lang="es-ES"/>
          </a:p>
        </p:txBody>
      </p:sp>
    </p:spTree>
    <p:extLst>
      <p:ext uri="{BB962C8B-B14F-4D97-AF65-F5344CB8AC3E}">
        <p14:creationId xmlns:p14="http://schemas.microsoft.com/office/powerpoint/2010/main" val="3753457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dirty="0"/>
          </a:p>
        </p:txBody>
      </p:sp>
      <p:sp>
        <p:nvSpPr>
          <p:cNvPr id="4" name="Marcador de fecha 3"/>
          <p:cNvSpPr>
            <a:spLocks noGrp="1"/>
          </p:cNvSpPr>
          <p:nvPr>
            <p:ph type="dt" sz="half" idx="10"/>
          </p:nvPr>
        </p:nvSpPr>
        <p:spPr/>
        <p:txBody>
          <a:bodyPr/>
          <a:lstStyle/>
          <a:p>
            <a:fld id="{67C6C23B-20B8-496C-855F-FC1EDD05F146}" type="datetimeFigureOut">
              <a:rPr lang="es-ES" smtClean="0"/>
              <a:t>05/02/2021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662823-2BE5-411A-8690-75EB1854C448}" type="slidenum">
              <a:rPr lang="es-ES" smtClean="0"/>
              <a:t>‹Nº›</a:t>
            </a:fld>
            <a:endParaRPr lang="es-ES"/>
          </a:p>
        </p:txBody>
      </p:sp>
      <p:grpSp>
        <p:nvGrpSpPr>
          <p:cNvPr id="13" name="Grupo 12"/>
          <p:cNvGrpSpPr/>
          <p:nvPr/>
        </p:nvGrpSpPr>
        <p:grpSpPr>
          <a:xfrm>
            <a:off x="413567" y="475942"/>
            <a:ext cx="6052296" cy="1789207"/>
            <a:chOff x="735230" y="356956"/>
            <a:chExt cx="10759638" cy="1341905"/>
          </a:xfrm>
        </p:grpSpPr>
        <p:pic>
          <p:nvPicPr>
            <p:cNvPr id="9" name="Imagen 8"/>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0" b="100000" l="0" r="100000">
                          <a14:foregroundMark x1="8000" y1="6077" x2="21385" y2="26692"/>
                          <a14:foregroundMark x1="41538" y1="39385" x2="54231" y2="58385"/>
                          <a14:foregroundMark x1="76462" y1="7923" x2="89615" y2="27385"/>
                          <a14:foregroundMark x1="89615" y1="40308" x2="75538" y2="57462"/>
                          <a14:foregroundMark x1="25077" y1="40077" x2="11000" y2="59308"/>
                          <a14:foregroundMark x1="9615" y1="72692" x2="25077" y2="91462"/>
                          <a14:foregroundMark x1="57692" y1="72231" x2="46231" y2="94769"/>
                          <a14:foregroundMark x1="75769" y1="75538" x2="89846" y2="94308"/>
                          <a14:foregroundMark x1="41538" y1="57923" x2="39154" y2="42462"/>
                          <a14:foregroundMark x1="84692" y1="72231" x2="94077" y2="87000"/>
                          <a14:foregroundMark x1="19462" y1="73615" x2="26538" y2="86308"/>
                          <a14:foregroundMark x1="43615" y1="89615" x2="60538" y2="89154"/>
                          <a14:foregroundMark x1="61462" y1="87231" x2="55154" y2="93615"/>
                        </a14:backgroundRemoval>
                      </a14:imgEffect>
                      <a14:imgEffect>
                        <a14:artisticMarker/>
                      </a14:imgEffect>
                    </a14:imgLayer>
                  </a14:imgProps>
                </a:ext>
                <a:ext uri="{28A0092B-C50C-407E-A947-70E740481C1C}">
                  <a14:useLocalDpi xmlns:a14="http://schemas.microsoft.com/office/drawing/2010/main" val="0"/>
                </a:ext>
              </a:extLst>
            </a:blip>
            <a:srcRect b="67185"/>
            <a:stretch/>
          </p:blipFill>
          <p:spPr>
            <a:xfrm flipH="1">
              <a:off x="735230" y="368867"/>
              <a:ext cx="4039493" cy="1325563"/>
            </a:xfrm>
            <a:prstGeom prst="rect">
              <a:avLst/>
            </a:prstGeom>
          </p:spPr>
        </p:pic>
        <p:pic>
          <p:nvPicPr>
            <p:cNvPr id="11" name="Imagen 10"/>
            <p:cNvPicPr>
              <a:picLocks noChangeAspect="1"/>
            </p:cNvPicPr>
            <p:nvPr userDrawn="1"/>
          </p:nvPicPr>
          <p:blipFill rotWithShape="1">
            <a:blip r:embed="rId4" cstate="print">
              <a:duotone>
                <a:prstClr val="black"/>
                <a:srgbClr val="DCB9FF">
                  <a:tint val="45000"/>
                  <a:satMod val="400000"/>
                </a:srgbClr>
              </a:duotone>
              <a:extLst>
                <a:ext uri="{BEBA8EAE-BF5A-486C-A8C5-ECC9F3942E4B}">
                  <a14:imgProps xmlns:a14="http://schemas.microsoft.com/office/drawing/2010/main">
                    <a14:imgLayer r:embed="rId3">
                      <a14:imgEffect>
                        <a14:backgroundRemoval t="0" b="100000" l="0" r="100000">
                          <a14:foregroundMark x1="8000" y1="6077" x2="21385" y2="26692"/>
                          <a14:foregroundMark x1="41538" y1="39385" x2="54231" y2="58385"/>
                          <a14:foregroundMark x1="76462" y1="7923" x2="89615" y2="27385"/>
                          <a14:foregroundMark x1="89615" y1="40308" x2="75538" y2="57462"/>
                          <a14:foregroundMark x1="25077" y1="40077" x2="11000" y2="59308"/>
                          <a14:foregroundMark x1="9615" y1="72692" x2="25077" y2="91462"/>
                          <a14:foregroundMark x1="57692" y1="72231" x2="46231" y2="94769"/>
                          <a14:foregroundMark x1="75769" y1="75538" x2="89846" y2="94308"/>
                          <a14:foregroundMark x1="41538" y1="57923" x2="39154" y2="42462"/>
                          <a14:foregroundMark x1="84692" y1="72231" x2="94077" y2="87000"/>
                          <a14:foregroundMark x1="19462" y1="73615" x2="26538" y2="86308"/>
                          <a14:foregroundMark x1="43615" y1="89615" x2="60538" y2="89154"/>
                          <a14:foregroundMark x1="61462" y1="87231" x2="55154" y2="93615"/>
                        </a14:backgroundRemoval>
                      </a14:imgEffect>
                      <a14:imgEffect>
                        <a14:artisticMarker/>
                      </a14:imgEffect>
                      <a14:imgEffect>
                        <a14:brightnessContrast bright="40000" contrast="40000"/>
                      </a14:imgEffect>
                    </a14:imgLayer>
                  </a14:imgProps>
                </a:ext>
                <a:ext uri="{28A0092B-C50C-407E-A947-70E740481C1C}">
                  <a14:useLocalDpi xmlns:a14="http://schemas.microsoft.com/office/drawing/2010/main" val="0"/>
                </a:ext>
              </a:extLst>
            </a:blip>
            <a:srcRect b="67185"/>
            <a:stretch/>
          </p:blipFill>
          <p:spPr>
            <a:xfrm flipH="1">
              <a:off x="4774723" y="373298"/>
              <a:ext cx="4039493" cy="1325563"/>
            </a:xfrm>
            <a:prstGeom prst="rect">
              <a:avLst/>
            </a:prstGeom>
          </p:spPr>
        </p:pic>
        <p:pic>
          <p:nvPicPr>
            <p:cNvPr id="12" name="Imagen 1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0" b="100000" l="0" r="100000">
                          <a14:foregroundMark x1="8000" y1="6077" x2="21385" y2="26692"/>
                          <a14:foregroundMark x1="41538" y1="39385" x2="54231" y2="58385"/>
                          <a14:foregroundMark x1="76462" y1="7923" x2="89615" y2="27385"/>
                          <a14:foregroundMark x1="89615" y1="40308" x2="75538" y2="57462"/>
                          <a14:foregroundMark x1="25077" y1="40077" x2="11000" y2="59308"/>
                          <a14:foregroundMark x1="9615" y1="72692" x2="25077" y2="91462"/>
                          <a14:foregroundMark x1="57692" y1="72231" x2="46231" y2="94769"/>
                          <a14:foregroundMark x1="75769" y1="75538" x2="89846" y2="94308"/>
                          <a14:foregroundMark x1="41538" y1="57923" x2="39154" y2="42462"/>
                          <a14:foregroundMark x1="84692" y1="72231" x2="94077" y2="87000"/>
                          <a14:foregroundMark x1="19462" y1="73615" x2="26538" y2="86308"/>
                          <a14:foregroundMark x1="43615" y1="89615" x2="60538" y2="89154"/>
                          <a14:foregroundMark x1="61462" y1="87231" x2="55154" y2="93615"/>
                        </a14:backgroundRemoval>
                      </a14:imgEffect>
                      <a14:imgEffect>
                        <a14:artisticMarker/>
                      </a14:imgEffect>
                    </a14:imgLayer>
                  </a14:imgProps>
                </a:ext>
                <a:ext uri="{28A0092B-C50C-407E-A947-70E740481C1C}">
                  <a14:useLocalDpi xmlns:a14="http://schemas.microsoft.com/office/drawing/2010/main" val="0"/>
                </a:ext>
              </a:extLst>
            </a:blip>
            <a:srcRect l="32404" b="67185"/>
            <a:stretch/>
          </p:blipFill>
          <p:spPr>
            <a:xfrm flipH="1">
              <a:off x="8764338" y="356956"/>
              <a:ext cx="2730530" cy="1325563"/>
            </a:xfrm>
            <a:prstGeom prst="rect">
              <a:avLst/>
            </a:prstGeom>
          </p:spPr>
        </p:pic>
      </p:grpSp>
      <p:sp>
        <p:nvSpPr>
          <p:cNvPr id="2" name="Título 1"/>
          <p:cNvSpPr>
            <a:spLocks noGrp="1"/>
          </p:cNvSpPr>
          <p:nvPr>
            <p:ph type="title"/>
          </p:nvPr>
        </p:nvSpPr>
        <p:spPr/>
        <p:txBody>
          <a:bodyPr/>
          <a:lstStyle>
            <a:lvl1pPr>
              <a:defRPr sz="2700">
                <a:ln>
                  <a:solidFill>
                    <a:schemeClr val="tx1"/>
                  </a:solidFill>
                </a:ln>
                <a:solidFill>
                  <a:schemeClr val="bg1"/>
                </a:solidFill>
                <a:latin typeface="Lovehearts XYZ" panose="03000600000000000000" pitchFamily="66" charset="0"/>
              </a:defRPr>
            </a:lvl1pPr>
          </a:lstStyle>
          <a:p>
            <a:r>
              <a:rPr lang="es-ES"/>
              <a:t>Haga clic para modificar el estilo de título del patrón</a:t>
            </a:r>
            <a:endParaRPr lang="es-MX" dirty="0"/>
          </a:p>
        </p:txBody>
      </p:sp>
    </p:spTree>
    <p:extLst>
      <p:ext uri="{BB962C8B-B14F-4D97-AF65-F5344CB8AC3E}">
        <p14:creationId xmlns:p14="http://schemas.microsoft.com/office/powerpoint/2010/main" val="3656317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7916" y="2279654"/>
            <a:ext cx="5915025" cy="3803649"/>
          </a:xfrm>
          <a:ln>
            <a:solidFill>
              <a:schemeClr val="bg1"/>
            </a:solidFill>
          </a:ln>
        </p:spPr>
        <p:txBody>
          <a:bodyPr anchor="b"/>
          <a:lstStyle>
            <a:lvl1pPr>
              <a:defRPr sz="3375">
                <a:solidFill>
                  <a:schemeClr val="bg1"/>
                </a:solidFill>
              </a:defRPr>
            </a:lvl1pPr>
          </a:lstStyle>
          <a:p>
            <a:r>
              <a:rPr lang="es-ES"/>
              <a:t>Haga clic para modificar el estilo de título del patrón</a:t>
            </a:r>
            <a:endParaRPr lang="es-MX" dirty="0"/>
          </a:p>
        </p:txBody>
      </p:sp>
      <p:sp>
        <p:nvSpPr>
          <p:cNvPr id="3" name="Marcador de texto 2"/>
          <p:cNvSpPr>
            <a:spLocks noGrp="1"/>
          </p:cNvSpPr>
          <p:nvPr>
            <p:ph type="body" idx="1"/>
          </p:nvPr>
        </p:nvSpPr>
        <p:spPr>
          <a:xfrm>
            <a:off x="467916" y="6119288"/>
            <a:ext cx="5915025" cy="2000249"/>
          </a:xfrm>
        </p:spPr>
        <p:txBody>
          <a:bodyPr/>
          <a:lstStyle>
            <a:lvl1pPr marL="0" indent="0">
              <a:buNone/>
              <a:defRPr sz="1350">
                <a:solidFill>
                  <a:schemeClr val="tx1">
                    <a:lumMod val="65000"/>
                    <a:lumOff val="3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4"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67C6C23B-20B8-496C-855F-FC1EDD05F146}" type="datetimeFigureOut">
              <a:rPr lang="es-ES" smtClean="0"/>
              <a:t>05/02/2021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662823-2BE5-411A-8690-75EB1854C448}" type="slidenum">
              <a:rPr lang="es-ES" smtClean="0"/>
              <a:t>‹Nº›</a:t>
            </a:fld>
            <a:endParaRPr lang="es-ES"/>
          </a:p>
        </p:txBody>
      </p:sp>
    </p:spTree>
    <p:extLst>
      <p:ext uri="{BB962C8B-B14F-4D97-AF65-F5344CB8AC3E}">
        <p14:creationId xmlns:p14="http://schemas.microsoft.com/office/powerpoint/2010/main" val="3828550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71488" y="427565"/>
            <a:ext cx="5915025" cy="1767417"/>
          </a:xfrm>
        </p:spPr>
        <p:txBody>
          <a:bodyPr/>
          <a:lstStyle>
            <a:lvl1pPr>
              <a:defRPr>
                <a:solidFill>
                  <a:schemeClr val="bg1">
                    <a:lumMod val="95000"/>
                  </a:schemeClr>
                </a:solidFill>
              </a:defRPr>
            </a:lvl1pPr>
          </a:lstStyle>
          <a:p>
            <a:r>
              <a:rPr lang="es-ES"/>
              <a:t>Haga clic para modificar el estilo de título del patrón</a:t>
            </a:r>
            <a:endParaRPr lang="es-MX" dirty="0"/>
          </a:p>
        </p:txBody>
      </p:sp>
      <p:sp>
        <p:nvSpPr>
          <p:cNvPr id="3" name="Marcador de contenido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67C6C23B-20B8-496C-855F-FC1EDD05F146}" type="datetimeFigureOut">
              <a:rPr lang="es-ES" smtClean="0"/>
              <a:t>05/02/2021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2662823-2BE5-411A-8690-75EB1854C448}" type="slidenum">
              <a:rPr lang="es-ES" smtClean="0"/>
              <a:t>‹Nº›</a:t>
            </a:fld>
            <a:endParaRPr lang="es-ES"/>
          </a:p>
        </p:txBody>
      </p:sp>
    </p:spTree>
    <p:extLst>
      <p:ext uri="{BB962C8B-B14F-4D97-AF65-F5344CB8AC3E}">
        <p14:creationId xmlns:p14="http://schemas.microsoft.com/office/powerpoint/2010/main" val="122788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2381" y="486837"/>
            <a:ext cx="5915025" cy="1767417"/>
          </a:xfrm>
        </p:spPr>
        <p:txBody>
          <a:bodyPr/>
          <a:lstStyle>
            <a:lvl1pPr>
              <a:defRPr>
                <a:solidFill>
                  <a:schemeClr val="accent1">
                    <a:lumMod val="20000"/>
                    <a:lumOff val="80000"/>
                  </a:schemeClr>
                </a:solidFill>
              </a:defRPr>
            </a:lvl1pPr>
          </a:lstStyle>
          <a:p>
            <a:r>
              <a:rPr lang="es-ES"/>
              <a:t>Haga clic para modificar el estilo de título del patrón</a:t>
            </a:r>
            <a:endParaRPr lang="es-MX" dirty="0"/>
          </a:p>
        </p:txBody>
      </p:sp>
      <p:sp>
        <p:nvSpPr>
          <p:cNvPr id="3" name="Marcador de texto 2"/>
          <p:cNvSpPr>
            <a:spLocks noGrp="1"/>
          </p:cNvSpPr>
          <p:nvPr>
            <p:ph type="body" idx="1"/>
          </p:nvPr>
        </p:nvSpPr>
        <p:spPr>
          <a:xfrm>
            <a:off x="472382" y="2241551"/>
            <a:ext cx="2901255" cy="1098549"/>
          </a:xfrm>
        </p:spPr>
        <p:txBody>
          <a:bodyPr anchor="b"/>
          <a:lstStyle>
            <a:lvl1pPr marL="0" indent="0">
              <a:buNone/>
              <a:defRPr sz="1350" b="1">
                <a:solidFill>
                  <a:srgbClr val="DCB9FF"/>
                </a:solidFill>
                <a:latin typeface="DK Lemon Yellow Sun" panose="02000000000000000000" pitchFamily="50" charset="0"/>
              </a:defRPr>
            </a:lvl1pPr>
            <a:lvl2pPr marL="257169" indent="0">
              <a:buNone/>
              <a:defRPr sz="1125" b="1"/>
            </a:lvl2pPr>
            <a:lvl3pPr marL="514337" indent="0">
              <a:buNone/>
              <a:defRPr sz="1013" b="1"/>
            </a:lvl3pPr>
            <a:lvl4pPr marL="771506" indent="0">
              <a:buNone/>
              <a:defRPr sz="900" b="1"/>
            </a:lvl4pPr>
            <a:lvl5pPr marL="1028674"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s-ES"/>
              <a:t>Haga clic para modificar los estilos de texto del patrón</a:t>
            </a:r>
          </a:p>
        </p:txBody>
      </p:sp>
      <p:sp>
        <p:nvSpPr>
          <p:cNvPr id="4" name="Marcador de contenido 3"/>
          <p:cNvSpPr>
            <a:spLocks noGrp="1"/>
          </p:cNvSpPr>
          <p:nvPr>
            <p:ph sz="half" idx="2"/>
          </p:nvPr>
        </p:nvSpPr>
        <p:spPr>
          <a:xfrm>
            <a:off x="472382"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3471863" y="2241551"/>
            <a:ext cx="2915543" cy="1098549"/>
          </a:xfrm>
        </p:spPr>
        <p:txBody>
          <a:bodyPr anchor="b"/>
          <a:lstStyle>
            <a:lvl1pPr marL="0" indent="0">
              <a:buNone/>
              <a:defRPr sz="1350" b="1">
                <a:solidFill>
                  <a:srgbClr val="DCB9FF"/>
                </a:solidFill>
                <a:latin typeface="DK Lemon Yellow Sun" panose="02000000000000000000" pitchFamily="50" charset="0"/>
              </a:defRPr>
            </a:lvl1pPr>
            <a:lvl2pPr marL="257169" indent="0">
              <a:buNone/>
              <a:defRPr sz="1125" b="1"/>
            </a:lvl2pPr>
            <a:lvl3pPr marL="514337" indent="0">
              <a:buNone/>
              <a:defRPr sz="1013" b="1"/>
            </a:lvl3pPr>
            <a:lvl4pPr marL="771506" indent="0">
              <a:buNone/>
              <a:defRPr sz="900" b="1"/>
            </a:lvl4pPr>
            <a:lvl5pPr marL="1028674"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s-ES"/>
              <a:t>Haga clic para modificar los estilos de texto del patrón</a:t>
            </a:r>
          </a:p>
        </p:txBody>
      </p:sp>
      <p:sp>
        <p:nvSpPr>
          <p:cNvPr id="6" name="Marcador de contenido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67C6C23B-20B8-496C-855F-FC1EDD05F146}" type="datetimeFigureOut">
              <a:rPr lang="es-ES" smtClean="0"/>
              <a:t>05/02/2021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2662823-2BE5-411A-8690-75EB1854C448}" type="slidenum">
              <a:rPr lang="es-ES" smtClean="0"/>
              <a:t>‹Nº›</a:t>
            </a:fld>
            <a:endParaRPr lang="es-ES"/>
          </a:p>
        </p:txBody>
      </p:sp>
    </p:spTree>
    <p:extLst>
      <p:ext uri="{BB962C8B-B14F-4D97-AF65-F5344CB8AC3E}">
        <p14:creationId xmlns:p14="http://schemas.microsoft.com/office/powerpoint/2010/main" val="20657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1488" y="449324"/>
            <a:ext cx="5915025" cy="1767417"/>
          </a:xfrm>
        </p:spPr>
        <p:txBody>
          <a:bodyPr/>
          <a:lstStyle/>
          <a:p>
            <a:r>
              <a:rPr lang="es-ES"/>
              <a:t>Haga clic para modificar el estilo de título del patrón</a:t>
            </a:r>
            <a:endParaRPr lang="es-MX" dirty="0"/>
          </a:p>
        </p:txBody>
      </p:sp>
      <p:sp>
        <p:nvSpPr>
          <p:cNvPr id="3" name="Marcador de fecha 2"/>
          <p:cNvSpPr>
            <a:spLocks noGrp="1"/>
          </p:cNvSpPr>
          <p:nvPr>
            <p:ph type="dt" sz="half" idx="10"/>
          </p:nvPr>
        </p:nvSpPr>
        <p:spPr/>
        <p:txBody>
          <a:bodyPr/>
          <a:lstStyle/>
          <a:p>
            <a:fld id="{67C6C23B-20B8-496C-855F-FC1EDD05F146}" type="datetimeFigureOut">
              <a:rPr lang="es-ES" smtClean="0"/>
              <a:t>05/02/2021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2662823-2BE5-411A-8690-75EB1854C448}" type="slidenum">
              <a:rPr lang="es-ES" smtClean="0"/>
              <a:t>‹Nº›</a:t>
            </a:fld>
            <a:endParaRPr lang="es-ES"/>
          </a:p>
        </p:txBody>
      </p:sp>
      <p:grpSp>
        <p:nvGrpSpPr>
          <p:cNvPr id="7" name="Grupo 6"/>
          <p:cNvGrpSpPr/>
          <p:nvPr/>
        </p:nvGrpSpPr>
        <p:grpSpPr>
          <a:xfrm>
            <a:off x="413567" y="475942"/>
            <a:ext cx="6052296" cy="1789207"/>
            <a:chOff x="735230" y="356956"/>
            <a:chExt cx="10759638" cy="1341905"/>
          </a:xfrm>
        </p:grpSpPr>
        <p:pic>
          <p:nvPicPr>
            <p:cNvPr id="8" name="Imagen 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0" b="100000" l="0" r="100000">
                          <a14:foregroundMark x1="8000" y1="6077" x2="21385" y2="26692"/>
                          <a14:foregroundMark x1="41538" y1="39385" x2="54231" y2="58385"/>
                          <a14:foregroundMark x1="76462" y1="7923" x2="89615" y2="27385"/>
                          <a14:foregroundMark x1="89615" y1="40308" x2="75538" y2="57462"/>
                          <a14:foregroundMark x1="25077" y1="40077" x2="11000" y2="59308"/>
                          <a14:foregroundMark x1="9615" y1="72692" x2="25077" y2="91462"/>
                          <a14:foregroundMark x1="57692" y1="72231" x2="46231" y2="94769"/>
                          <a14:foregroundMark x1="75769" y1="75538" x2="89846" y2="94308"/>
                          <a14:foregroundMark x1="41538" y1="57923" x2="39154" y2="42462"/>
                          <a14:foregroundMark x1="84692" y1="72231" x2="94077" y2="87000"/>
                          <a14:foregroundMark x1="19462" y1="73615" x2="26538" y2="86308"/>
                          <a14:foregroundMark x1="43615" y1="89615" x2="60538" y2="89154"/>
                          <a14:foregroundMark x1="61462" y1="87231" x2="55154" y2="93615"/>
                        </a14:backgroundRemoval>
                      </a14:imgEffect>
                      <a14:imgEffect>
                        <a14:artisticMarker/>
                      </a14:imgEffect>
                    </a14:imgLayer>
                  </a14:imgProps>
                </a:ext>
                <a:ext uri="{28A0092B-C50C-407E-A947-70E740481C1C}">
                  <a14:useLocalDpi xmlns:a14="http://schemas.microsoft.com/office/drawing/2010/main" val="0"/>
                </a:ext>
              </a:extLst>
            </a:blip>
            <a:srcRect b="67185"/>
            <a:stretch/>
          </p:blipFill>
          <p:spPr>
            <a:xfrm flipH="1">
              <a:off x="735230" y="368867"/>
              <a:ext cx="4039493" cy="1325563"/>
            </a:xfrm>
            <a:prstGeom prst="rect">
              <a:avLst/>
            </a:prstGeom>
          </p:spPr>
        </p:pic>
        <p:pic>
          <p:nvPicPr>
            <p:cNvPr id="9" name="Imagen 8"/>
            <p:cNvPicPr>
              <a:picLocks noChangeAspect="1"/>
            </p:cNvPicPr>
            <p:nvPr userDrawn="1"/>
          </p:nvPicPr>
          <p:blipFill rotWithShape="1">
            <a:blip r:embed="rId4" cstate="print">
              <a:duotone>
                <a:prstClr val="black"/>
                <a:srgbClr val="DCB9FF">
                  <a:tint val="45000"/>
                  <a:satMod val="400000"/>
                </a:srgbClr>
              </a:duotone>
              <a:extLst>
                <a:ext uri="{BEBA8EAE-BF5A-486C-A8C5-ECC9F3942E4B}">
                  <a14:imgProps xmlns:a14="http://schemas.microsoft.com/office/drawing/2010/main">
                    <a14:imgLayer r:embed="rId3">
                      <a14:imgEffect>
                        <a14:backgroundRemoval t="0" b="100000" l="0" r="100000">
                          <a14:foregroundMark x1="8000" y1="6077" x2="21385" y2="26692"/>
                          <a14:foregroundMark x1="41538" y1="39385" x2="54231" y2="58385"/>
                          <a14:foregroundMark x1="76462" y1="7923" x2="89615" y2="27385"/>
                          <a14:foregroundMark x1="89615" y1="40308" x2="75538" y2="57462"/>
                          <a14:foregroundMark x1="25077" y1="40077" x2="11000" y2="59308"/>
                          <a14:foregroundMark x1="9615" y1="72692" x2="25077" y2="91462"/>
                          <a14:foregroundMark x1="57692" y1="72231" x2="46231" y2="94769"/>
                          <a14:foregroundMark x1="75769" y1="75538" x2="89846" y2="94308"/>
                          <a14:foregroundMark x1="41538" y1="57923" x2="39154" y2="42462"/>
                          <a14:foregroundMark x1="84692" y1="72231" x2="94077" y2="87000"/>
                          <a14:foregroundMark x1="19462" y1="73615" x2="26538" y2="86308"/>
                          <a14:foregroundMark x1="43615" y1="89615" x2="60538" y2="89154"/>
                          <a14:foregroundMark x1="61462" y1="87231" x2="55154" y2="93615"/>
                        </a14:backgroundRemoval>
                      </a14:imgEffect>
                      <a14:imgEffect>
                        <a14:artisticMarker/>
                      </a14:imgEffect>
                      <a14:imgEffect>
                        <a14:brightnessContrast bright="40000" contrast="40000"/>
                      </a14:imgEffect>
                    </a14:imgLayer>
                  </a14:imgProps>
                </a:ext>
                <a:ext uri="{28A0092B-C50C-407E-A947-70E740481C1C}">
                  <a14:useLocalDpi xmlns:a14="http://schemas.microsoft.com/office/drawing/2010/main" val="0"/>
                </a:ext>
              </a:extLst>
            </a:blip>
            <a:srcRect b="67185"/>
            <a:stretch/>
          </p:blipFill>
          <p:spPr>
            <a:xfrm flipH="1">
              <a:off x="4774723" y="373298"/>
              <a:ext cx="4039493" cy="1325563"/>
            </a:xfrm>
            <a:prstGeom prst="rect">
              <a:avLst/>
            </a:prstGeom>
          </p:spPr>
        </p:pic>
        <p:pic>
          <p:nvPicPr>
            <p:cNvPr id="10" name="Imagen 9"/>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0" b="100000" l="0" r="100000">
                          <a14:foregroundMark x1="8000" y1="6077" x2="21385" y2="26692"/>
                          <a14:foregroundMark x1="41538" y1="39385" x2="54231" y2="58385"/>
                          <a14:foregroundMark x1="76462" y1="7923" x2="89615" y2="27385"/>
                          <a14:foregroundMark x1="89615" y1="40308" x2="75538" y2="57462"/>
                          <a14:foregroundMark x1="25077" y1="40077" x2="11000" y2="59308"/>
                          <a14:foregroundMark x1="9615" y1="72692" x2="25077" y2="91462"/>
                          <a14:foregroundMark x1="57692" y1="72231" x2="46231" y2="94769"/>
                          <a14:foregroundMark x1="75769" y1="75538" x2="89846" y2="94308"/>
                          <a14:foregroundMark x1="41538" y1="57923" x2="39154" y2="42462"/>
                          <a14:foregroundMark x1="84692" y1="72231" x2="94077" y2="87000"/>
                          <a14:foregroundMark x1="19462" y1="73615" x2="26538" y2="86308"/>
                          <a14:foregroundMark x1="43615" y1="89615" x2="60538" y2="89154"/>
                          <a14:foregroundMark x1="61462" y1="87231" x2="55154" y2="93615"/>
                        </a14:backgroundRemoval>
                      </a14:imgEffect>
                      <a14:imgEffect>
                        <a14:artisticMarker/>
                      </a14:imgEffect>
                    </a14:imgLayer>
                  </a14:imgProps>
                </a:ext>
                <a:ext uri="{28A0092B-C50C-407E-A947-70E740481C1C}">
                  <a14:useLocalDpi xmlns:a14="http://schemas.microsoft.com/office/drawing/2010/main" val="0"/>
                </a:ext>
              </a:extLst>
            </a:blip>
            <a:srcRect l="32404" b="67185"/>
            <a:stretch/>
          </p:blipFill>
          <p:spPr>
            <a:xfrm flipH="1">
              <a:off x="8764338" y="356956"/>
              <a:ext cx="2730530" cy="1325563"/>
            </a:xfrm>
            <a:prstGeom prst="rect">
              <a:avLst/>
            </a:prstGeom>
          </p:spPr>
        </p:pic>
      </p:grpSp>
    </p:spTree>
    <p:extLst>
      <p:ext uri="{BB962C8B-B14F-4D97-AF65-F5344CB8AC3E}">
        <p14:creationId xmlns:p14="http://schemas.microsoft.com/office/powerpoint/2010/main" val="157594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7C6C23B-20B8-496C-855F-FC1EDD05F146}" type="datetimeFigureOut">
              <a:rPr lang="es-ES" smtClean="0"/>
              <a:t>05/02/2021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2662823-2BE5-411A-8690-75EB1854C448}" type="slidenum">
              <a:rPr lang="es-ES" smtClean="0"/>
              <a:t>‹Nº›</a:t>
            </a:fld>
            <a:endParaRPr lang="es-ES"/>
          </a:p>
        </p:txBody>
      </p:sp>
    </p:spTree>
    <p:extLst>
      <p:ext uri="{BB962C8B-B14F-4D97-AF65-F5344CB8AC3E}">
        <p14:creationId xmlns:p14="http://schemas.microsoft.com/office/powerpoint/2010/main" val="183237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09600"/>
            <a:ext cx="2211883" cy="2133600"/>
          </a:xfrm>
        </p:spPr>
        <p:txBody>
          <a:bodyPr anchor="b"/>
          <a:lstStyle>
            <a:lvl1pPr>
              <a:defRPr sz="1800">
                <a:solidFill>
                  <a:schemeClr val="bg1">
                    <a:lumMod val="95000"/>
                  </a:schemeClr>
                </a:solidFill>
              </a:defRPr>
            </a:lvl1pPr>
          </a:lstStyle>
          <a:p>
            <a:r>
              <a:rPr lang="es-ES"/>
              <a:t>Haga clic para modificar el estilo de título del patrón</a:t>
            </a:r>
            <a:endParaRPr lang="es-MX"/>
          </a:p>
        </p:txBody>
      </p:sp>
      <p:sp>
        <p:nvSpPr>
          <p:cNvPr id="3" name="Marcador de contenido 2"/>
          <p:cNvSpPr>
            <a:spLocks noGrp="1"/>
          </p:cNvSpPr>
          <p:nvPr>
            <p:ph idx="1"/>
          </p:nvPr>
        </p:nvSpPr>
        <p:spPr>
          <a:xfrm>
            <a:off x="2915543" y="1316570"/>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472381" y="2743200"/>
            <a:ext cx="2211883" cy="5082117"/>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4"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67C6C23B-20B8-496C-855F-FC1EDD05F146}" type="datetimeFigureOut">
              <a:rPr lang="es-ES" smtClean="0"/>
              <a:t>05/02/2021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2662823-2BE5-411A-8690-75EB1854C448}" type="slidenum">
              <a:rPr lang="es-ES" smtClean="0"/>
              <a:t>‹Nº›</a:t>
            </a:fld>
            <a:endParaRPr lang="es-ES"/>
          </a:p>
        </p:txBody>
      </p:sp>
    </p:spTree>
    <p:extLst>
      <p:ext uri="{BB962C8B-B14F-4D97-AF65-F5344CB8AC3E}">
        <p14:creationId xmlns:p14="http://schemas.microsoft.com/office/powerpoint/2010/main" val="2443539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09600"/>
            <a:ext cx="2211883" cy="2133600"/>
          </a:xfrm>
        </p:spPr>
        <p:txBody>
          <a:bodyPr anchor="b"/>
          <a:lstStyle>
            <a:lvl1pPr>
              <a:defRPr sz="1800">
                <a:solidFill>
                  <a:schemeClr val="bg1">
                    <a:lumMod val="95000"/>
                  </a:schemeClr>
                </a:solidFill>
              </a:defRPr>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2915543" y="1316570"/>
            <a:ext cx="3471863" cy="6498167"/>
          </a:xfrm>
        </p:spPr>
        <p:txBody>
          <a:bodyPr/>
          <a:lstStyle>
            <a:lvl1pPr marL="0" indent="0">
              <a:buNone/>
              <a:defRPr sz="1800"/>
            </a:lvl1pPr>
            <a:lvl2pPr marL="257169" indent="0">
              <a:buNone/>
              <a:defRPr sz="1575"/>
            </a:lvl2pPr>
            <a:lvl3pPr marL="514337" indent="0">
              <a:buNone/>
              <a:defRPr sz="1350"/>
            </a:lvl3pPr>
            <a:lvl4pPr marL="771506" indent="0">
              <a:buNone/>
              <a:defRPr sz="1125"/>
            </a:lvl4pPr>
            <a:lvl5pPr marL="1028674"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s-ES"/>
              <a:t>Haga clic en el icono para agregar una imagen</a:t>
            </a:r>
            <a:endParaRPr lang="es-MX"/>
          </a:p>
        </p:txBody>
      </p:sp>
      <p:sp>
        <p:nvSpPr>
          <p:cNvPr id="4" name="Marcador de texto 3"/>
          <p:cNvSpPr>
            <a:spLocks noGrp="1"/>
          </p:cNvSpPr>
          <p:nvPr>
            <p:ph type="body" sz="half" idx="2"/>
          </p:nvPr>
        </p:nvSpPr>
        <p:spPr>
          <a:xfrm>
            <a:off x="472381" y="2743200"/>
            <a:ext cx="2211883" cy="5082117"/>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4"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67C6C23B-20B8-496C-855F-FC1EDD05F146}" type="datetimeFigureOut">
              <a:rPr lang="es-ES" smtClean="0"/>
              <a:t>05/02/2021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2662823-2BE5-411A-8690-75EB1854C448}" type="slidenum">
              <a:rPr lang="es-ES" smtClean="0"/>
              <a:t>‹Nº›</a:t>
            </a:fld>
            <a:endParaRPr lang="es-ES"/>
          </a:p>
        </p:txBody>
      </p:sp>
    </p:spTree>
    <p:extLst>
      <p:ext uri="{BB962C8B-B14F-4D97-AF65-F5344CB8AC3E}">
        <p14:creationId xmlns:p14="http://schemas.microsoft.com/office/powerpoint/2010/main" val="488718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t="-108000" b="-108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486837"/>
            <a:ext cx="5915025" cy="1767417"/>
          </a:xfrm>
          <a:prstGeom prst="rect">
            <a:avLst/>
          </a:prstGeom>
        </p:spPr>
        <p:txBody>
          <a:bodyPr vert="horz" lIns="91440" tIns="45720" rIns="91440" bIns="45720" rtlCol="0" anchor="ctr">
            <a:noAutofit/>
          </a:bodyPr>
          <a:lstStyle/>
          <a:p>
            <a:r>
              <a:rPr lang="es-ES" dirty="0"/>
              <a:t>Haga clic para modificar el estilo de título del patrón</a:t>
            </a:r>
            <a:endParaRPr lang="es-MX" dirty="0"/>
          </a:p>
        </p:txBody>
      </p:sp>
      <p:sp>
        <p:nvSpPr>
          <p:cNvPr id="3" name="Marcador de texto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471488" y="8475137"/>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67C6C23B-20B8-496C-855F-FC1EDD05F146}" type="datetimeFigureOut">
              <a:rPr lang="es-ES" smtClean="0"/>
              <a:t>05/02/2021</a:t>
            </a:fld>
            <a:endParaRPr lang="es-ES"/>
          </a:p>
        </p:txBody>
      </p:sp>
      <p:sp>
        <p:nvSpPr>
          <p:cNvPr id="5" name="Marcador de pie de página 4"/>
          <p:cNvSpPr>
            <a:spLocks noGrp="1"/>
          </p:cNvSpPr>
          <p:nvPr>
            <p:ph type="ftr" sz="quarter" idx="3"/>
          </p:nvPr>
        </p:nvSpPr>
        <p:spPr>
          <a:xfrm>
            <a:off x="2271713" y="8475137"/>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4843463" y="8475137"/>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02662823-2BE5-411A-8690-75EB1854C448}" type="slidenum">
              <a:rPr lang="es-ES" smtClean="0"/>
              <a:t>‹Nº›</a:t>
            </a:fld>
            <a:endParaRPr lang="es-ES"/>
          </a:p>
        </p:txBody>
      </p:sp>
      <p:pic>
        <p:nvPicPr>
          <p:cNvPr id="12" name="Imagen 11"/>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9944" b="89869" l="0" r="100000"/>
                    </a14:imgEffect>
                    <a14:imgEffect>
                      <a14:artisticMarker/>
                    </a14:imgEffect>
                  </a14:imgLayer>
                </a14:imgProps>
              </a:ext>
              <a:ext uri="{28A0092B-C50C-407E-A947-70E740481C1C}">
                <a14:useLocalDpi xmlns:a14="http://schemas.microsoft.com/office/drawing/2010/main" val="0"/>
              </a:ext>
            </a:extLst>
          </a:blip>
          <a:srcRect b="50000"/>
          <a:stretch/>
        </p:blipFill>
        <p:spPr>
          <a:xfrm>
            <a:off x="0" y="3728720"/>
            <a:ext cx="6858000" cy="5415280"/>
          </a:xfrm>
          <a:prstGeom prst="rect">
            <a:avLst/>
          </a:prstGeom>
        </p:spPr>
      </p:pic>
    </p:spTree>
    <p:extLst>
      <p:ext uri="{BB962C8B-B14F-4D97-AF65-F5344CB8AC3E}">
        <p14:creationId xmlns:p14="http://schemas.microsoft.com/office/powerpoint/2010/main" val="12179045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514337" rtl="0" eaLnBrk="1" latinLnBrk="0" hangingPunct="1">
        <a:lnSpc>
          <a:spcPct val="90000"/>
        </a:lnSpc>
        <a:spcBef>
          <a:spcPct val="0"/>
        </a:spcBef>
        <a:buNone/>
        <a:defRPr sz="3038" kern="1200">
          <a:ln>
            <a:solidFill>
              <a:schemeClr val="tx1"/>
            </a:solidFill>
          </a:ln>
          <a:solidFill>
            <a:schemeClr val="bg1"/>
          </a:solidFill>
          <a:latin typeface="Lovehearts XYZ" panose="03000600000000000000" pitchFamily="66" charset="0"/>
          <a:ea typeface="+mj-ea"/>
          <a:cs typeface="+mj-cs"/>
        </a:defRPr>
      </a:lvl1pPr>
    </p:titleStyle>
    <p:bodyStyle>
      <a:lvl1pPr marL="128584" indent="-128584"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4"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4"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4"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MX"/>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4"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4.wdp"/></Relationships>
</file>

<file path=ppt/slides/_rels/slide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ndos Disenos Utiles Escolares Animados">
            <a:extLst>
              <a:ext uri="{FF2B5EF4-FFF2-40B4-BE49-F238E27FC236}">
                <a16:creationId xmlns:a16="http://schemas.microsoft.com/office/drawing/2014/main" id="{2EF0AA47-F9EA-4613-839C-7D9657FAC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6858000" cy="9144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2DCAE336-37A0-4048-8C09-E1B6A891E804}"/>
              </a:ext>
            </a:extLst>
          </p:cNvPr>
          <p:cNvPicPr>
            <a:picLocks noChangeAspect="1"/>
          </p:cNvPicPr>
          <p:nvPr/>
        </p:nvPicPr>
        <p:blipFill>
          <a:blip r:embed="rId3"/>
          <a:stretch>
            <a:fillRect/>
          </a:stretch>
        </p:blipFill>
        <p:spPr>
          <a:xfrm>
            <a:off x="388171" y="1189163"/>
            <a:ext cx="6504996" cy="5950212"/>
          </a:xfrm>
          <a:prstGeom prst="rect">
            <a:avLst/>
          </a:prstGeom>
        </p:spPr>
      </p:pic>
      <p:pic>
        <p:nvPicPr>
          <p:cNvPr id="6" name="Imagen 5">
            <a:extLst>
              <a:ext uri="{FF2B5EF4-FFF2-40B4-BE49-F238E27FC236}">
                <a16:creationId xmlns:a16="http://schemas.microsoft.com/office/drawing/2014/main" id="{489B0447-9792-4788-AF00-802399C4285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895" b="99737" l="0" r="100000">
                        <a14:foregroundMark x1="36333" y1="47895" x2="36333" y2="47895"/>
                        <a14:foregroundMark x1="68000" y1="43158" x2="68000" y2="43158"/>
                        <a14:foregroundMark x1="61667" y1="56053" x2="61667" y2="56053"/>
                        <a14:foregroundMark x1="57667" y1="62105" x2="57667" y2="62105"/>
                        <a14:foregroundMark x1="49333" y1="83684" x2="49333" y2="83684"/>
                        <a14:foregroundMark x1="22000" y1="78947" x2="22000" y2="78947"/>
                        <a14:foregroundMark x1="81000" y1="87368" x2="81000" y2="87368"/>
                        <a14:foregroundMark x1="78000" y1="91053" x2="78000" y2="91053"/>
                      </a14:backgroundRemoval>
                    </a14:imgEffect>
                  </a14:imgLayer>
                </a14:imgProps>
              </a:ext>
            </a:extLst>
          </a:blip>
          <a:stretch>
            <a:fillRect/>
          </a:stretch>
        </p:blipFill>
        <p:spPr>
          <a:xfrm>
            <a:off x="388171" y="5842779"/>
            <a:ext cx="2730013" cy="3458016"/>
          </a:xfrm>
          <a:prstGeom prst="rect">
            <a:avLst/>
          </a:prstGeom>
        </p:spPr>
      </p:pic>
      <p:cxnSp>
        <p:nvCxnSpPr>
          <p:cNvPr id="8" name="Conector recto 7">
            <a:extLst>
              <a:ext uri="{FF2B5EF4-FFF2-40B4-BE49-F238E27FC236}">
                <a16:creationId xmlns:a16="http://schemas.microsoft.com/office/drawing/2014/main" id="{A97D35D0-1439-4DF9-9150-0A49252EE31A}"/>
              </a:ext>
            </a:extLst>
          </p:cNvPr>
          <p:cNvCxnSpPr>
            <a:cxnSpLocks/>
          </p:cNvCxnSpPr>
          <p:nvPr/>
        </p:nvCxnSpPr>
        <p:spPr>
          <a:xfrm flipV="1">
            <a:off x="4607171" y="3393831"/>
            <a:ext cx="0" cy="158264"/>
          </a:xfrm>
          <a:prstGeom prst="line">
            <a:avLst/>
          </a:prstGeom>
          <a:ln w="5715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86773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195262" y="1935865"/>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PICAZO AGUILAR JOSÉ SEBASTIÁN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14/01/2021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195262" y="2392626"/>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9" name="3 Tabla">
            <a:extLst>
              <a:ext uri="{FF2B5EF4-FFF2-40B4-BE49-F238E27FC236}">
                <a16:creationId xmlns:a16="http://schemas.microsoft.com/office/drawing/2014/main" id="{BD572160-30B0-4C0A-AB27-FA11EE34B28D}"/>
              </a:ext>
            </a:extLst>
          </p:cNvPr>
          <p:cNvGraphicFramePr>
            <a:graphicFrameLocks noGrp="1"/>
          </p:cNvGraphicFramePr>
          <p:nvPr>
            <p:extLst>
              <p:ext uri="{D42A27DB-BD31-4B8C-83A1-F6EECF244321}">
                <p14:modId xmlns:p14="http://schemas.microsoft.com/office/powerpoint/2010/main" val="3593662953"/>
              </p:ext>
            </p:extLst>
          </p:nvPr>
        </p:nvGraphicFramePr>
        <p:xfrm>
          <a:off x="195264" y="4007380"/>
          <a:ext cx="6432302" cy="4226558"/>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1949657">
                  <a:extLst>
                    <a:ext uri="{9D8B030D-6E8A-4147-A177-3AD203B41FA5}">
                      <a16:colId xmlns:a16="http://schemas.microsoft.com/office/drawing/2014/main" val="20001"/>
                    </a:ext>
                  </a:extLst>
                </a:gridCol>
                <a:gridCol w="107950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8">
                  <a:extLst>
                    <a:ext uri="{9D8B030D-6E8A-4147-A177-3AD203B41FA5}">
                      <a16:colId xmlns:a16="http://schemas.microsoft.com/office/drawing/2014/main" val="20004"/>
                    </a:ext>
                  </a:extLst>
                </a:gridCol>
                <a:gridCol w="405228">
                  <a:extLst>
                    <a:ext uri="{9D8B030D-6E8A-4147-A177-3AD203B41FA5}">
                      <a16:colId xmlns:a16="http://schemas.microsoft.com/office/drawing/2014/main" val="20005"/>
                    </a:ext>
                  </a:extLst>
                </a:gridCol>
                <a:gridCol w="405228">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6908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Relaciona el número de elementos de una colección con la sucesión numérica escrita, del 1 al 30.</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50122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11573">
                <a:tc gridSpan="3">
                  <a:txBody>
                    <a:bodyPr/>
                    <a:lstStyle/>
                    <a:p>
                      <a:pPr algn="l"/>
                      <a:r>
                        <a:rPr lang="es-ES" sz="1200" dirty="0">
                          <a:latin typeface="Century Gothic" panose="020B0502020202020204" pitchFamily="34" charset="0"/>
                        </a:rPr>
                        <a:t>Sigue la seriación numérica en orden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8"/>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Identifica el total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Reconoce y escribe los números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9690463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Reconoce y escribe los números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38492508"/>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Sigue la seriación numérica en orden y utiliza el conteo adecuadamente en situaciones que se requiere; can facilidad y rapidez identifica el total de elementos de una colección y reconoce el número de forma escrita.</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8" name="Imagen 7">
            <a:extLst>
              <a:ext uri="{FF2B5EF4-FFF2-40B4-BE49-F238E27FC236}">
                <a16:creationId xmlns:a16="http://schemas.microsoft.com/office/drawing/2014/main" id="{710E16F4-9E4F-43AA-BBBA-F9F42605ECA4}"/>
              </a:ext>
            </a:extLst>
          </p:cNvPr>
          <p:cNvPicPr>
            <a:picLocks noChangeAspect="1"/>
          </p:cNvPicPr>
          <p:nvPr/>
        </p:nvPicPr>
        <p:blipFill>
          <a:blip r:embed="rId2"/>
          <a:stretch>
            <a:fillRect/>
          </a:stretch>
        </p:blipFill>
        <p:spPr>
          <a:xfrm>
            <a:off x="493521" y="742855"/>
            <a:ext cx="5870957" cy="963251"/>
          </a:xfrm>
          <a:prstGeom prst="rect">
            <a:avLst/>
          </a:prstGeom>
        </p:spPr>
      </p:pic>
    </p:spTree>
    <p:extLst>
      <p:ext uri="{BB962C8B-B14F-4D97-AF65-F5344CB8AC3E}">
        <p14:creationId xmlns:p14="http://schemas.microsoft.com/office/powerpoint/2010/main" val="3352503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PICAZO AGUILAR JOSÉ SEBASTIÁN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14/01/2021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8" name="3 Tabla">
            <a:extLst>
              <a:ext uri="{FF2B5EF4-FFF2-40B4-BE49-F238E27FC236}">
                <a16:creationId xmlns:a16="http://schemas.microsoft.com/office/drawing/2014/main" id="{BB9C857D-A0D2-464E-91E0-8CED0EAC7BAF}"/>
              </a:ext>
            </a:extLst>
          </p:cNvPr>
          <p:cNvGraphicFramePr>
            <a:graphicFrameLocks noGrp="1"/>
          </p:cNvGraphicFramePr>
          <p:nvPr>
            <p:extLst>
              <p:ext uri="{D42A27DB-BD31-4B8C-83A1-F6EECF244321}">
                <p14:modId xmlns:p14="http://schemas.microsoft.com/office/powerpoint/2010/main" val="2687506763"/>
              </p:ext>
            </p:extLst>
          </p:nvPr>
        </p:nvGraphicFramePr>
        <p:xfrm>
          <a:off x="212847" y="3796367"/>
          <a:ext cx="6413439" cy="4666826"/>
        </p:xfrm>
        <a:graphic>
          <a:graphicData uri="http://schemas.openxmlformats.org/drawingml/2006/table">
            <a:tbl>
              <a:tblPr firstRow="1" bandRow="1">
                <a:tableStyleId>{5940675A-B579-460E-94D1-54222C63F5DA}</a:tableStyleId>
              </a:tblPr>
              <a:tblGrid>
                <a:gridCol w="1427118">
                  <a:extLst>
                    <a:ext uri="{9D8B030D-6E8A-4147-A177-3AD203B41FA5}">
                      <a16:colId xmlns:a16="http://schemas.microsoft.com/office/drawing/2014/main" val="20000"/>
                    </a:ext>
                  </a:extLst>
                </a:gridCol>
                <a:gridCol w="1943938">
                  <a:extLst>
                    <a:ext uri="{9D8B030D-6E8A-4147-A177-3AD203B41FA5}">
                      <a16:colId xmlns:a16="http://schemas.microsoft.com/office/drawing/2014/main" val="20001"/>
                    </a:ext>
                  </a:extLst>
                </a:gridCol>
                <a:gridCol w="1076340">
                  <a:extLst>
                    <a:ext uri="{9D8B030D-6E8A-4147-A177-3AD203B41FA5}">
                      <a16:colId xmlns:a16="http://schemas.microsoft.com/office/drawing/2014/main" val="20002"/>
                    </a:ext>
                  </a:extLst>
                </a:gridCol>
                <a:gridCol w="375488">
                  <a:extLst>
                    <a:ext uri="{9D8B030D-6E8A-4147-A177-3AD203B41FA5}">
                      <a16:colId xmlns:a16="http://schemas.microsoft.com/office/drawing/2014/main" val="20003"/>
                    </a:ext>
                  </a:extLst>
                </a:gridCol>
                <a:gridCol w="404041">
                  <a:extLst>
                    <a:ext uri="{9D8B030D-6E8A-4147-A177-3AD203B41FA5}">
                      <a16:colId xmlns:a16="http://schemas.microsoft.com/office/drawing/2014/main" val="20004"/>
                    </a:ext>
                  </a:extLst>
                </a:gridCol>
                <a:gridCol w="404041">
                  <a:extLst>
                    <a:ext uri="{9D8B030D-6E8A-4147-A177-3AD203B41FA5}">
                      <a16:colId xmlns:a16="http://schemas.microsoft.com/office/drawing/2014/main" val="20005"/>
                    </a:ext>
                  </a:extLst>
                </a:gridCol>
                <a:gridCol w="404041">
                  <a:extLst>
                    <a:ext uri="{9D8B030D-6E8A-4147-A177-3AD203B41FA5}">
                      <a16:colId xmlns:a16="http://schemas.microsoft.com/office/drawing/2014/main" val="20006"/>
                    </a:ext>
                  </a:extLst>
                </a:gridCol>
                <a:gridCol w="378432">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501227">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Literatura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Describe personajes y lugares que imagina al escuchar cuentos, fábulas, leyendas y otros relatos literarios. </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07018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Producción, interpretación e intercambio de narraciones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501227">
                <a:tc gridSpan="3">
                  <a:txBody>
                    <a:bodyPr/>
                    <a:lstStyle/>
                    <a:p>
                      <a:pPr algn="l"/>
                      <a:r>
                        <a:rPr lang="es-ES" sz="1200" dirty="0">
                          <a:latin typeface="Century Gothic" panose="020B0502020202020204" pitchFamily="34" charset="0"/>
                        </a:rPr>
                        <a:t>Describe cómo son físicamente los personajes de un cuento o película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Describe escenas y escenarios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7"/>
                  </a:ext>
                </a:extLst>
              </a:tr>
              <a:tr h="311573">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8"/>
                  </a:ext>
                </a:extLst>
              </a:tr>
              <a:tr h="311573">
                <a:tc gridSpan="3">
                  <a:txBody>
                    <a:bodyPr/>
                    <a:lstStyle/>
                    <a:p>
                      <a:pPr algn="l"/>
                      <a:r>
                        <a:rPr lang="es-MX" sz="1200" dirty="0">
                          <a:latin typeface="Century Gothic" panose="020B0502020202020204" pitchFamily="34" charset="0"/>
                        </a:rPr>
                        <a:t>Muestra seguridad al hablar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Utiliza oraciones coherentes </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9690463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Ordena y organiza correctamente sus ideas para comunicarlas y darse a entender, se expresa y habla con mucha seguridad mediante el uso de un tono de voz fuerte y claro, describe a los personajes de una narración según lo que escucha, además de mencionar características físicas del lugar en el que se desarrolla la historia.</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spTree>
    <p:extLst>
      <p:ext uri="{BB962C8B-B14F-4D97-AF65-F5344CB8AC3E}">
        <p14:creationId xmlns:p14="http://schemas.microsoft.com/office/powerpoint/2010/main" val="229098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195262" y="1795186"/>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LEIJA GARCÍA MÁXIMO ELÍAS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14/01/2021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195262" y="2251947"/>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9" name="3 Tabla">
            <a:extLst>
              <a:ext uri="{FF2B5EF4-FFF2-40B4-BE49-F238E27FC236}">
                <a16:creationId xmlns:a16="http://schemas.microsoft.com/office/drawing/2014/main" id="{BD572160-30B0-4C0A-AB27-FA11EE34B28D}"/>
              </a:ext>
            </a:extLst>
          </p:cNvPr>
          <p:cNvGraphicFramePr>
            <a:graphicFrameLocks noGrp="1"/>
          </p:cNvGraphicFramePr>
          <p:nvPr>
            <p:extLst>
              <p:ext uri="{D42A27DB-BD31-4B8C-83A1-F6EECF244321}">
                <p14:modId xmlns:p14="http://schemas.microsoft.com/office/powerpoint/2010/main" val="488011522"/>
              </p:ext>
            </p:extLst>
          </p:nvPr>
        </p:nvGraphicFramePr>
        <p:xfrm>
          <a:off x="195264" y="3866701"/>
          <a:ext cx="6432302" cy="4592318"/>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1949657">
                  <a:extLst>
                    <a:ext uri="{9D8B030D-6E8A-4147-A177-3AD203B41FA5}">
                      <a16:colId xmlns:a16="http://schemas.microsoft.com/office/drawing/2014/main" val="20001"/>
                    </a:ext>
                  </a:extLst>
                </a:gridCol>
                <a:gridCol w="107950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8">
                  <a:extLst>
                    <a:ext uri="{9D8B030D-6E8A-4147-A177-3AD203B41FA5}">
                      <a16:colId xmlns:a16="http://schemas.microsoft.com/office/drawing/2014/main" val="20004"/>
                    </a:ext>
                  </a:extLst>
                </a:gridCol>
                <a:gridCol w="405228">
                  <a:extLst>
                    <a:ext uri="{9D8B030D-6E8A-4147-A177-3AD203B41FA5}">
                      <a16:colId xmlns:a16="http://schemas.microsoft.com/office/drawing/2014/main" val="20005"/>
                    </a:ext>
                  </a:extLst>
                </a:gridCol>
                <a:gridCol w="405228">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6908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Relaciona el número de elementos de una colección con la sucesión numérica escrita, del 1 al 30.</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50122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11573">
                <a:tc gridSpan="3">
                  <a:txBody>
                    <a:bodyPr/>
                    <a:lstStyle/>
                    <a:p>
                      <a:pPr algn="l"/>
                      <a:r>
                        <a:rPr lang="es-ES" sz="1200" dirty="0">
                          <a:latin typeface="Century Gothic" panose="020B0502020202020204" pitchFamily="34" charset="0"/>
                        </a:rPr>
                        <a:t>Sigue la seriación numérica en orden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8"/>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Identifica el total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Reconoce y escribe los números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9690463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Reconoce y escribe los números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38492508"/>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Sigue en orden la seriación numérica tanto oralmente como escrito, reconoce con facilidad y rapidez el total de elementos de una colección y lo relaciona con el número escrito correspondiente, incluso menciona características de cómo escribirlos, por ejemplo: el número 8 son dos pancitas o el número 6 es un gancho con una pancita.</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8" name="Imagen 7">
            <a:extLst>
              <a:ext uri="{FF2B5EF4-FFF2-40B4-BE49-F238E27FC236}">
                <a16:creationId xmlns:a16="http://schemas.microsoft.com/office/drawing/2014/main" id="{710E16F4-9E4F-43AA-BBBA-F9F42605ECA4}"/>
              </a:ext>
            </a:extLst>
          </p:cNvPr>
          <p:cNvPicPr>
            <a:picLocks noChangeAspect="1"/>
          </p:cNvPicPr>
          <p:nvPr/>
        </p:nvPicPr>
        <p:blipFill>
          <a:blip r:embed="rId2"/>
          <a:stretch>
            <a:fillRect/>
          </a:stretch>
        </p:blipFill>
        <p:spPr>
          <a:xfrm>
            <a:off x="493521" y="602176"/>
            <a:ext cx="5870957" cy="963251"/>
          </a:xfrm>
          <a:prstGeom prst="rect">
            <a:avLst/>
          </a:prstGeom>
        </p:spPr>
      </p:pic>
    </p:spTree>
    <p:extLst>
      <p:ext uri="{BB962C8B-B14F-4D97-AF65-F5344CB8AC3E}">
        <p14:creationId xmlns:p14="http://schemas.microsoft.com/office/powerpoint/2010/main" val="214053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LEIJA GARCÍA MÁXIMO ELÍAS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14/01/2021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8" name="3 Tabla">
            <a:extLst>
              <a:ext uri="{FF2B5EF4-FFF2-40B4-BE49-F238E27FC236}">
                <a16:creationId xmlns:a16="http://schemas.microsoft.com/office/drawing/2014/main" id="{BB9C857D-A0D2-464E-91E0-8CED0EAC7BAF}"/>
              </a:ext>
            </a:extLst>
          </p:cNvPr>
          <p:cNvGraphicFramePr>
            <a:graphicFrameLocks noGrp="1"/>
          </p:cNvGraphicFramePr>
          <p:nvPr>
            <p:extLst>
              <p:ext uri="{D42A27DB-BD31-4B8C-83A1-F6EECF244321}">
                <p14:modId xmlns:p14="http://schemas.microsoft.com/office/powerpoint/2010/main" val="1064722612"/>
              </p:ext>
            </p:extLst>
          </p:nvPr>
        </p:nvGraphicFramePr>
        <p:xfrm>
          <a:off x="212847" y="3796367"/>
          <a:ext cx="6413439" cy="4666826"/>
        </p:xfrm>
        <a:graphic>
          <a:graphicData uri="http://schemas.openxmlformats.org/drawingml/2006/table">
            <a:tbl>
              <a:tblPr firstRow="1" bandRow="1">
                <a:tableStyleId>{5940675A-B579-460E-94D1-54222C63F5DA}</a:tableStyleId>
              </a:tblPr>
              <a:tblGrid>
                <a:gridCol w="1427118">
                  <a:extLst>
                    <a:ext uri="{9D8B030D-6E8A-4147-A177-3AD203B41FA5}">
                      <a16:colId xmlns:a16="http://schemas.microsoft.com/office/drawing/2014/main" val="20000"/>
                    </a:ext>
                  </a:extLst>
                </a:gridCol>
                <a:gridCol w="1943938">
                  <a:extLst>
                    <a:ext uri="{9D8B030D-6E8A-4147-A177-3AD203B41FA5}">
                      <a16:colId xmlns:a16="http://schemas.microsoft.com/office/drawing/2014/main" val="20001"/>
                    </a:ext>
                  </a:extLst>
                </a:gridCol>
                <a:gridCol w="1076340">
                  <a:extLst>
                    <a:ext uri="{9D8B030D-6E8A-4147-A177-3AD203B41FA5}">
                      <a16:colId xmlns:a16="http://schemas.microsoft.com/office/drawing/2014/main" val="20002"/>
                    </a:ext>
                  </a:extLst>
                </a:gridCol>
                <a:gridCol w="375488">
                  <a:extLst>
                    <a:ext uri="{9D8B030D-6E8A-4147-A177-3AD203B41FA5}">
                      <a16:colId xmlns:a16="http://schemas.microsoft.com/office/drawing/2014/main" val="20003"/>
                    </a:ext>
                  </a:extLst>
                </a:gridCol>
                <a:gridCol w="404041">
                  <a:extLst>
                    <a:ext uri="{9D8B030D-6E8A-4147-A177-3AD203B41FA5}">
                      <a16:colId xmlns:a16="http://schemas.microsoft.com/office/drawing/2014/main" val="20004"/>
                    </a:ext>
                  </a:extLst>
                </a:gridCol>
                <a:gridCol w="404041">
                  <a:extLst>
                    <a:ext uri="{9D8B030D-6E8A-4147-A177-3AD203B41FA5}">
                      <a16:colId xmlns:a16="http://schemas.microsoft.com/office/drawing/2014/main" val="20005"/>
                    </a:ext>
                  </a:extLst>
                </a:gridCol>
                <a:gridCol w="404041">
                  <a:extLst>
                    <a:ext uri="{9D8B030D-6E8A-4147-A177-3AD203B41FA5}">
                      <a16:colId xmlns:a16="http://schemas.microsoft.com/office/drawing/2014/main" val="20006"/>
                    </a:ext>
                  </a:extLst>
                </a:gridCol>
                <a:gridCol w="378432">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501227">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Literatura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Describe personajes y lugares que imagina al escuchar cuentos, fábulas, leyendas y otros relatos literarios. </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07018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Producción, interpretación e intercambio de narraciones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501227">
                <a:tc gridSpan="3">
                  <a:txBody>
                    <a:bodyPr/>
                    <a:lstStyle/>
                    <a:p>
                      <a:pPr algn="l"/>
                      <a:r>
                        <a:rPr lang="es-ES" sz="1200" dirty="0">
                          <a:latin typeface="Century Gothic" panose="020B0502020202020204" pitchFamily="34" charset="0"/>
                        </a:rPr>
                        <a:t>Describe cómo son físicamente los personajes de un cuento o película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Describe escenas y escenarios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7"/>
                  </a:ext>
                </a:extLst>
              </a:tr>
              <a:tr h="311573">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8"/>
                  </a:ext>
                </a:extLst>
              </a:tr>
              <a:tr h="311573">
                <a:tc gridSpan="3">
                  <a:txBody>
                    <a:bodyPr/>
                    <a:lstStyle/>
                    <a:p>
                      <a:pPr algn="l"/>
                      <a:r>
                        <a:rPr lang="es-MX" sz="1200" dirty="0">
                          <a:latin typeface="Century Gothic" panose="020B0502020202020204" pitchFamily="34" charset="0"/>
                        </a:rPr>
                        <a:t>Muestra seguridad al hablar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Utiliza oraciones coherentes </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9690463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Utiliza un tono de voz fuerte y claro, expresa sus ideas con oraciones coherentes y describe correctamente a los personajes de una narración o un cuento que escucha, igualmente el lugar donde se desarrolla la historia; muestra mucha seguridad al hablar y al expresarse de forma oral.</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spTree>
    <p:extLst>
      <p:ext uri="{BB962C8B-B14F-4D97-AF65-F5344CB8AC3E}">
        <p14:creationId xmlns:p14="http://schemas.microsoft.com/office/powerpoint/2010/main" val="3156148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195262" y="1935864"/>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MARTÍNEZ GARCÍA MATEO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14/01/2021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195262" y="2392625"/>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9" name="3 Tabla">
            <a:extLst>
              <a:ext uri="{FF2B5EF4-FFF2-40B4-BE49-F238E27FC236}">
                <a16:creationId xmlns:a16="http://schemas.microsoft.com/office/drawing/2014/main" id="{BD572160-30B0-4C0A-AB27-FA11EE34B28D}"/>
              </a:ext>
            </a:extLst>
          </p:cNvPr>
          <p:cNvGraphicFramePr>
            <a:graphicFrameLocks noGrp="1"/>
          </p:cNvGraphicFramePr>
          <p:nvPr>
            <p:extLst>
              <p:ext uri="{D42A27DB-BD31-4B8C-83A1-F6EECF244321}">
                <p14:modId xmlns:p14="http://schemas.microsoft.com/office/powerpoint/2010/main" val="646231545"/>
              </p:ext>
            </p:extLst>
          </p:nvPr>
        </p:nvGraphicFramePr>
        <p:xfrm>
          <a:off x="195264" y="4007379"/>
          <a:ext cx="6432302" cy="4409438"/>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1949657">
                  <a:extLst>
                    <a:ext uri="{9D8B030D-6E8A-4147-A177-3AD203B41FA5}">
                      <a16:colId xmlns:a16="http://schemas.microsoft.com/office/drawing/2014/main" val="20001"/>
                    </a:ext>
                  </a:extLst>
                </a:gridCol>
                <a:gridCol w="107950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8">
                  <a:extLst>
                    <a:ext uri="{9D8B030D-6E8A-4147-A177-3AD203B41FA5}">
                      <a16:colId xmlns:a16="http://schemas.microsoft.com/office/drawing/2014/main" val="20004"/>
                    </a:ext>
                  </a:extLst>
                </a:gridCol>
                <a:gridCol w="405228">
                  <a:extLst>
                    <a:ext uri="{9D8B030D-6E8A-4147-A177-3AD203B41FA5}">
                      <a16:colId xmlns:a16="http://schemas.microsoft.com/office/drawing/2014/main" val="20005"/>
                    </a:ext>
                  </a:extLst>
                </a:gridCol>
                <a:gridCol w="405228">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6908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Relaciona el número de elementos de una colección con la sucesión numérica escrita, del 1 al 30.</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50122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11573">
                <a:tc gridSpan="3">
                  <a:txBody>
                    <a:bodyPr/>
                    <a:lstStyle/>
                    <a:p>
                      <a:pPr algn="l"/>
                      <a:r>
                        <a:rPr lang="es-ES" sz="1200" dirty="0">
                          <a:latin typeface="Century Gothic" panose="020B0502020202020204" pitchFamily="34" charset="0"/>
                        </a:rPr>
                        <a:t>Sigue la seriación numérica en orden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8"/>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Identifica el total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Reconoce y escribe los números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9690463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Reconoce y escribe los números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38492508"/>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Identifica el total de elementos de una colección con rapidez, sigue la seriación numérica en orden y ordena los números escritos correctamente del 1 al 12, e igualmente relaciona los elementos de una colección con el número correspondiente, menciona características de cómo escribirlos.</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8" name="Imagen 7">
            <a:extLst>
              <a:ext uri="{FF2B5EF4-FFF2-40B4-BE49-F238E27FC236}">
                <a16:creationId xmlns:a16="http://schemas.microsoft.com/office/drawing/2014/main" id="{710E16F4-9E4F-43AA-BBBA-F9F42605ECA4}"/>
              </a:ext>
            </a:extLst>
          </p:cNvPr>
          <p:cNvPicPr>
            <a:picLocks noChangeAspect="1"/>
          </p:cNvPicPr>
          <p:nvPr/>
        </p:nvPicPr>
        <p:blipFill>
          <a:blip r:embed="rId2"/>
          <a:stretch>
            <a:fillRect/>
          </a:stretch>
        </p:blipFill>
        <p:spPr>
          <a:xfrm>
            <a:off x="493521" y="742854"/>
            <a:ext cx="5870957" cy="963251"/>
          </a:xfrm>
          <a:prstGeom prst="rect">
            <a:avLst/>
          </a:prstGeom>
        </p:spPr>
      </p:pic>
    </p:spTree>
    <p:extLst>
      <p:ext uri="{BB962C8B-B14F-4D97-AF65-F5344CB8AC3E}">
        <p14:creationId xmlns:p14="http://schemas.microsoft.com/office/powerpoint/2010/main" val="2473863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689682"/>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MARTÍNEZ GARCÍA MATEO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14/01/2021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146443"/>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8" name="3 Tabla">
            <a:extLst>
              <a:ext uri="{FF2B5EF4-FFF2-40B4-BE49-F238E27FC236}">
                <a16:creationId xmlns:a16="http://schemas.microsoft.com/office/drawing/2014/main" id="{BB9C857D-A0D2-464E-91E0-8CED0EAC7BAF}"/>
              </a:ext>
            </a:extLst>
          </p:cNvPr>
          <p:cNvGraphicFramePr>
            <a:graphicFrameLocks noGrp="1"/>
          </p:cNvGraphicFramePr>
          <p:nvPr>
            <p:extLst>
              <p:ext uri="{D42A27DB-BD31-4B8C-83A1-F6EECF244321}">
                <p14:modId xmlns:p14="http://schemas.microsoft.com/office/powerpoint/2010/main" val="781904441"/>
              </p:ext>
            </p:extLst>
          </p:nvPr>
        </p:nvGraphicFramePr>
        <p:xfrm>
          <a:off x="212847" y="3708442"/>
          <a:ext cx="6413439" cy="4849706"/>
        </p:xfrm>
        <a:graphic>
          <a:graphicData uri="http://schemas.openxmlformats.org/drawingml/2006/table">
            <a:tbl>
              <a:tblPr firstRow="1" bandRow="1">
                <a:tableStyleId>{5940675A-B579-460E-94D1-54222C63F5DA}</a:tableStyleId>
              </a:tblPr>
              <a:tblGrid>
                <a:gridCol w="1427118">
                  <a:extLst>
                    <a:ext uri="{9D8B030D-6E8A-4147-A177-3AD203B41FA5}">
                      <a16:colId xmlns:a16="http://schemas.microsoft.com/office/drawing/2014/main" val="20000"/>
                    </a:ext>
                  </a:extLst>
                </a:gridCol>
                <a:gridCol w="1943938">
                  <a:extLst>
                    <a:ext uri="{9D8B030D-6E8A-4147-A177-3AD203B41FA5}">
                      <a16:colId xmlns:a16="http://schemas.microsoft.com/office/drawing/2014/main" val="20001"/>
                    </a:ext>
                  </a:extLst>
                </a:gridCol>
                <a:gridCol w="1076340">
                  <a:extLst>
                    <a:ext uri="{9D8B030D-6E8A-4147-A177-3AD203B41FA5}">
                      <a16:colId xmlns:a16="http://schemas.microsoft.com/office/drawing/2014/main" val="20002"/>
                    </a:ext>
                  </a:extLst>
                </a:gridCol>
                <a:gridCol w="375488">
                  <a:extLst>
                    <a:ext uri="{9D8B030D-6E8A-4147-A177-3AD203B41FA5}">
                      <a16:colId xmlns:a16="http://schemas.microsoft.com/office/drawing/2014/main" val="20003"/>
                    </a:ext>
                  </a:extLst>
                </a:gridCol>
                <a:gridCol w="404041">
                  <a:extLst>
                    <a:ext uri="{9D8B030D-6E8A-4147-A177-3AD203B41FA5}">
                      <a16:colId xmlns:a16="http://schemas.microsoft.com/office/drawing/2014/main" val="20004"/>
                    </a:ext>
                  </a:extLst>
                </a:gridCol>
                <a:gridCol w="404041">
                  <a:extLst>
                    <a:ext uri="{9D8B030D-6E8A-4147-A177-3AD203B41FA5}">
                      <a16:colId xmlns:a16="http://schemas.microsoft.com/office/drawing/2014/main" val="20005"/>
                    </a:ext>
                  </a:extLst>
                </a:gridCol>
                <a:gridCol w="404041">
                  <a:extLst>
                    <a:ext uri="{9D8B030D-6E8A-4147-A177-3AD203B41FA5}">
                      <a16:colId xmlns:a16="http://schemas.microsoft.com/office/drawing/2014/main" val="20006"/>
                    </a:ext>
                  </a:extLst>
                </a:gridCol>
                <a:gridCol w="378432">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501227">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Literatura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Describe personajes y lugares que imagina al escuchar cuentos, fábulas, leyendas y otros relatos literarios. </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07018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Producción, interpretación e intercambio de narraciones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501227">
                <a:tc gridSpan="3">
                  <a:txBody>
                    <a:bodyPr/>
                    <a:lstStyle/>
                    <a:p>
                      <a:pPr algn="l"/>
                      <a:r>
                        <a:rPr lang="es-ES" sz="1200" dirty="0">
                          <a:latin typeface="Century Gothic" panose="020B0502020202020204" pitchFamily="34" charset="0"/>
                        </a:rPr>
                        <a:t>Describe cómo son físicamente los personajes de un cuento o película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Describe escenas y escenarios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7"/>
                  </a:ext>
                </a:extLst>
              </a:tr>
              <a:tr h="311573">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8"/>
                  </a:ext>
                </a:extLst>
              </a:tr>
              <a:tr h="311573">
                <a:tc gridSpan="3">
                  <a:txBody>
                    <a:bodyPr/>
                    <a:lstStyle/>
                    <a:p>
                      <a:pPr algn="l"/>
                      <a:r>
                        <a:rPr lang="es-MX" sz="1200" dirty="0">
                          <a:latin typeface="Century Gothic" panose="020B0502020202020204" pitchFamily="34" charset="0"/>
                        </a:rPr>
                        <a:t>Muestra seguridad al hablar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Utiliza oraciones coherentes </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9690463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Organiza correctamente sus ideas para darse a entender y utiliza oraciones coherentes; suele distraerse porque no le agrada permanecer mucho tiempo sentado, pero pone atención a los cuentos que escucha y describe con seguridad los personajes de un cuento al igual que los lugares donde se desarrolla, habla fuerte y claro.</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549427"/>
            <a:ext cx="5870957" cy="963251"/>
          </a:xfrm>
          <a:prstGeom prst="rect">
            <a:avLst/>
          </a:prstGeom>
        </p:spPr>
      </p:pic>
    </p:spTree>
    <p:extLst>
      <p:ext uri="{BB962C8B-B14F-4D97-AF65-F5344CB8AC3E}">
        <p14:creationId xmlns:p14="http://schemas.microsoft.com/office/powerpoint/2010/main" val="2801595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195262" y="2111711"/>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MÁRQUEZ GAMA LORENZO SAMUEL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14/01/2021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195262" y="2568472"/>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9" name="3 Tabla">
            <a:extLst>
              <a:ext uri="{FF2B5EF4-FFF2-40B4-BE49-F238E27FC236}">
                <a16:creationId xmlns:a16="http://schemas.microsoft.com/office/drawing/2014/main" id="{BD572160-30B0-4C0A-AB27-FA11EE34B28D}"/>
              </a:ext>
            </a:extLst>
          </p:cNvPr>
          <p:cNvGraphicFramePr>
            <a:graphicFrameLocks noGrp="1"/>
          </p:cNvGraphicFramePr>
          <p:nvPr>
            <p:extLst>
              <p:ext uri="{D42A27DB-BD31-4B8C-83A1-F6EECF244321}">
                <p14:modId xmlns:p14="http://schemas.microsoft.com/office/powerpoint/2010/main" val="4136315060"/>
              </p:ext>
            </p:extLst>
          </p:nvPr>
        </p:nvGraphicFramePr>
        <p:xfrm>
          <a:off x="195264" y="4183226"/>
          <a:ext cx="6432302" cy="4043678"/>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1949657">
                  <a:extLst>
                    <a:ext uri="{9D8B030D-6E8A-4147-A177-3AD203B41FA5}">
                      <a16:colId xmlns:a16="http://schemas.microsoft.com/office/drawing/2014/main" val="20001"/>
                    </a:ext>
                  </a:extLst>
                </a:gridCol>
                <a:gridCol w="107950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8">
                  <a:extLst>
                    <a:ext uri="{9D8B030D-6E8A-4147-A177-3AD203B41FA5}">
                      <a16:colId xmlns:a16="http://schemas.microsoft.com/office/drawing/2014/main" val="20004"/>
                    </a:ext>
                  </a:extLst>
                </a:gridCol>
                <a:gridCol w="405228">
                  <a:extLst>
                    <a:ext uri="{9D8B030D-6E8A-4147-A177-3AD203B41FA5}">
                      <a16:colId xmlns:a16="http://schemas.microsoft.com/office/drawing/2014/main" val="20005"/>
                    </a:ext>
                  </a:extLst>
                </a:gridCol>
                <a:gridCol w="405228">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6908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Relaciona el número de elementos de una colección con la sucesión numérica escrita, del 1 al 30.</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50122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11573">
                <a:tc gridSpan="3">
                  <a:txBody>
                    <a:bodyPr/>
                    <a:lstStyle/>
                    <a:p>
                      <a:pPr algn="l"/>
                      <a:r>
                        <a:rPr lang="es-ES" sz="1200" dirty="0">
                          <a:latin typeface="Century Gothic" panose="020B0502020202020204" pitchFamily="34" charset="0"/>
                        </a:rPr>
                        <a:t>Sigue la seriación numérica en orden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8"/>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Identifica el total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Reconoce y escribe los números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9690463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Reconoce y escribe los números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38492508"/>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Reconoce con rapidez el total de elementos de una colección, utilizando correctamente la secuencia numérica y lo relaciona con el número </a:t>
                      </a:r>
                      <a:r>
                        <a:rPr lang="es-MX" sz="1200" b="0" dirty="0" err="1">
                          <a:latin typeface="Century Gothic" panose="020B0502020202020204" pitchFamily="34" charset="0"/>
                        </a:rPr>
                        <a:t>eScrito</a:t>
                      </a:r>
                      <a:r>
                        <a:rPr lang="es-MX" sz="1200" b="0" dirty="0">
                          <a:latin typeface="Century Gothic" panose="020B0502020202020204" pitchFamily="34" charset="0"/>
                        </a:rPr>
                        <a:t>.</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8" name="Imagen 7">
            <a:extLst>
              <a:ext uri="{FF2B5EF4-FFF2-40B4-BE49-F238E27FC236}">
                <a16:creationId xmlns:a16="http://schemas.microsoft.com/office/drawing/2014/main" id="{710E16F4-9E4F-43AA-BBBA-F9F42605ECA4}"/>
              </a:ext>
            </a:extLst>
          </p:cNvPr>
          <p:cNvPicPr>
            <a:picLocks noChangeAspect="1"/>
          </p:cNvPicPr>
          <p:nvPr/>
        </p:nvPicPr>
        <p:blipFill>
          <a:blip r:embed="rId2"/>
          <a:stretch>
            <a:fillRect/>
          </a:stretch>
        </p:blipFill>
        <p:spPr>
          <a:xfrm>
            <a:off x="493521" y="918701"/>
            <a:ext cx="5870957" cy="963251"/>
          </a:xfrm>
          <a:prstGeom prst="rect">
            <a:avLst/>
          </a:prstGeom>
        </p:spPr>
      </p:pic>
    </p:spTree>
    <p:extLst>
      <p:ext uri="{BB962C8B-B14F-4D97-AF65-F5344CB8AC3E}">
        <p14:creationId xmlns:p14="http://schemas.microsoft.com/office/powerpoint/2010/main" val="120926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689682"/>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MARQUÉZ GAMA LORENZO SAMUEL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14/01/2021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146443"/>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8" name="3 Tabla">
            <a:extLst>
              <a:ext uri="{FF2B5EF4-FFF2-40B4-BE49-F238E27FC236}">
                <a16:creationId xmlns:a16="http://schemas.microsoft.com/office/drawing/2014/main" id="{BB9C857D-A0D2-464E-91E0-8CED0EAC7BAF}"/>
              </a:ext>
            </a:extLst>
          </p:cNvPr>
          <p:cNvGraphicFramePr>
            <a:graphicFrameLocks noGrp="1"/>
          </p:cNvGraphicFramePr>
          <p:nvPr>
            <p:extLst>
              <p:ext uri="{D42A27DB-BD31-4B8C-83A1-F6EECF244321}">
                <p14:modId xmlns:p14="http://schemas.microsoft.com/office/powerpoint/2010/main" val="2006414006"/>
              </p:ext>
            </p:extLst>
          </p:nvPr>
        </p:nvGraphicFramePr>
        <p:xfrm>
          <a:off x="212847" y="3708442"/>
          <a:ext cx="6413439" cy="4666826"/>
        </p:xfrm>
        <a:graphic>
          <a:graphicData uri="http://schemas.openxmlformats.org/drawingml/2006/table">
            <a:tbl>
              <a:tblPr firstRow="1" bandRow="1">
                <a:tableStyleId>{5940675A-B579-460E-94D1-54222C63F5DA}</a:tableStyleId>
              </a:tblPr>
              <a:tblGrid>
                <a:gridCol w="1427118">
                  <a:extLst>
                    <a:ext uri="{9D8B030D-6E8A-4147-A177-3AD203B41FA5}">
                      <a16:colId xmlns:a16="http://schemas.microsoft.com/office/drawing/2014/main" val="20000"/>
                    </a:ext>
                  </a:extLst>
                </a:gridCol>
                <a:gridCol w="1943938">
                  <a:extLst>
                    <a:ext uri="{9D8B030D-6E8A-4147-A177-3AD203B41FA5}">
                      <a16:colId xmlns:a16="http://schemas.microsoft.com/office/drawing/2014/main" val="20001"/>
                    </a:ext>
                  </a:extLst>
                </a:gridCol>
                <a:gridCol w="1076340">
                  <a:extLst>
                    <a:ext uri="{9D8B030D-6E8A-4147-A177-3AD203B41FA5}">
                      <a16:colId xmlns:a16="http://schemas.microsoft.com/office/drawing/2014/main" val="20002"/>
                    </a:ext>
                  </a:extLst>
                </a:gridCol>
                <a:gridCol w="375488">
                  <a:extLst>
                    <a:ext uri="{9D8B030D-6E8A-4147-A177-3AD203B41FA5}">
                      <a16:colId xmlns:a16="http://schemas.microsoft.com/office/drawing/2014/main" val="20003"/>
                    </a:ext>
                  </a:extLst>
                </a:gridCol>
                <a:gridCol w="404041">
                  <a:extLst>
                    <a:ext uri="{9D8B030D-6E8A-4147-A177-3AD203B41FA5}">
                      <a16:colId xmlns:a16="http://schemas.microsoft.com/office/drawing/2014/main" val="20004"/>
                    </a:ext>
                  </a:extLst>
                </a:gridCol>
                <a:gridCol w="404041">
                  <a:extLst>
                    <a:ext uri="{9D8B030D-6E8A-4147-A177-3AD203B41FA5}">
                      <a16:colId xmlns:a16="http://schemas.microsoft.com/office/drawing/2014/main" val="20005"/>
                    </a:ext>
                  </a:extLst>
                </a:gridCol>
                <a:gridCol w="404041">
                  <a:extLst>
                    <a:ext uri="{9D8B030D-6E8A-4147-A177-3AD203B41FA5}">
                      <a16:colId xmlns:a16="http://schemas.microsoft.com/office/drawing/2014/main" val="20006"/>
                    </a:ext>
                  </a:extLst>
                </a:gridCol>
                <a:gridCol w="378432">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501227">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Literatura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Describe personajes y lugares que imagina al escuchar cuentos, fábulas, leyendas y otros relatos literarios. </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07018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Producción, interpretación e intercambio de narraciones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501227">
                <a:tc gridSpan="3">
                  <a:txBody>
                    <a:bodyPr/>
                    <a:lstStyle/>
                    <a:p>
                      <a:pPr algn="l"/>
                      <a:r>
                        <a:rPr lang="es-ES" sz="1200" dirty="0">
                          <a:latin typeface="Century Gothic" panose="020B0502020202020204" pitchFamily="34" charset="0"/>
                        </a:rPr>
                        <a:t>Describe cómo son físicamente los personajes de un cuento o película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Describe escenas y escenarios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X</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extLst>
                  <a:ext uri="{0D108BD9-81ED-4DB2-BD59-A6C34878D82A}">
                    <a16:rowId xmlns:a16="http://schemas.microsoft.com/office/drawing/2014/main" val="10007"/>
                  </a:ext>
                </a:extLst>
              </a:tr>
              <a:tr h="311573">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8"/>
                  </a:ext>
                </a:extLst>
              </a:tr>
              <a:tr h="311573">
                <a:tc gridSpan="3">
                  <a:txBody>
                    <a:bodyPr/>
                    <a:lstStyle/>
                    <a:p>
                      <a:pPr algn="l"/>
                      <a:r>
                        <a:rPr lang="es-MX" sz="1200" dirty="0">
                          <a:latin typeface="Century Gothic" panose="020B0502020202020204" pitchFamily="34" charset="0"/>
                        </a:rPr>
                        <a:t>Muestra seguridad al hablar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Utiliza oraciones coherentes </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9690463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Describe los personajes de una historia según lo que escucha, utilizando un tono de voz fuerte y claro, pero se limita más que nada a responder preguntas respecto a las características de estos, se expresa con mucha seguridad y formula oraciones coherentes y entendibles.</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549427"/>
            <a:ext cx="5870957" cy="963251"/>
          </a:xfrm>
          <a:prstGeom prst="rect">
            <a:avLst/>
          </a:prstGeom>
        </p:spPr>
      </p:pic>
    </p:spTree>
    <p:extLst>
      <p:ext uri="{BB962C8B-B14F-4D97-AF65-F5344CB8AC3E}">
        <p14:creationId xmlns:p14="http://schemas.microsoft.com/office/powerpoint/2010/main" val="3004687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195262" y="2058956"/>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SALINAS SÁNCHEZ MATEO OSIEL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14/01/2021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195262" y="2515717"/>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9" name="3 Tabla">
            <a:extLst>
              <a:ext uri="{FF2B5EF4-FFF2-40B4-BE49-F238E27FC236}">
                <a16:creationId xmlns:a16="http://schemas.microsoft.com/office/drawing/2014/main" id="{BD572160-30B0-4C0A-AB27-FA11EE34B28D}"/>
              </a:ext>
            </a:extLst>
          </p:cNvPr>
          <p:cNvGraphicFramePr>
            <a:graphicFrameLocks noGrp="1"/>
          </p:cNvGraphicFramePr>
          <p:nvPr>
            <p:extLst>
              <p:ext uri="{D42A27DB-BD31-4B8C-83A1-F6EECF244321}">
                <p14:modId xmlns:p14="http://schemas.microsoft.com/office/powerpoint/2010/main" val="3470938289"/>
              </p:ext>
            </p:extLst>
          </p:nvPr>
        </p:nvGraphicFramePr>
        <p:xfrm>
          <a:off x="195264" y="4130471"/>
          <a:ext cx="6432302" cy="4226558"/>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1949657">
                  <a:extLst>
                    <a:ext uri="{9D8B030D-6E8A-4147-A177-3AD203B41FA5}">
                      <a16:colId xmlns:a16="http://schemas.microsoft.com/office/drawing/2014/main" val="20001"/>
                    </a:ext>
                  </a:extLst>
                </a:gridCol>
                <a:gridCol w="107950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8">
                  <a:extLst>
                    <a:ext uri="{9D8B030D-6E8A-4147-A177-3AD203B41FA5}">
                      <a16:colId xmlns:a16="http://schemas.microsoft.com/office/drawing/2014/main" val="20004"/>
                    </a:ext>
                  </a:extLst>
                </a:gridCol>
                <a:gridCol w="405228">
                  <a:extLst>
                    <a:ext uri="{9D8B030D-6E8A-4147-A177-3AD203B41FA5}">
                      <a16:colId xmlns:a16="http://schemas.microsoft.com/office/drawing/2014/main" val="20005"/>
                    </a:ext>
                  </a:extLst>
                </a:gridCol>
                <a:gridCol w="405228">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6908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Relaciona el número de elementos de una colección con la sucesión numérica escrita, del 1 al 30.</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50122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11573">
                <a:tc gridSpan="3">
                  <a:txBody>
                    <a:bodyPr/>
                    <a:lstStyle/>
                    <a:p>
                      <a:pPr algn="l"/>
                      <a:r>
                        <a:rPr lang="es-ES" sz="1200" dirty="0">
                          <a:latin typeface="Century Gothic" panose="020B0502020202020204" pitchFamily="34" charset="0"/>
                        </a:rPr>
                        <a:t>Sigue la seriación numérica en orden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8"/>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Identifica el total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Reconoce y escribe los números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9690463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Reconoce y escribe los números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38492508"/>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Cuenta correctamente hasta el número 10 siguiendo la secuencia en orden, identifica el total de elementos de una colección y lo relaciona con el número escrito correspondiente.</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8" name="Imagen 7">
            <a:extLst>
              <a:ext uri="{FF2B5EF4-FFF2-40B4-BE49-F238E27FC236}">
                <a16:creationId xmlns:a16="http://schemas.microsoft.com/office/drawing/2014/main" id="{710E16F4-9E4F-43AA-BBBA-F9F42605ECA4}"/>
              </a:ext>
            </a:extLst>
          </p:cNvPr>
          <p:cNvPicPr>
            <a:picLocks noChangeAspect="1"/>
          </p:cNvPicPr>
          <p:nvPr/>
        </p:nvPicPr>
        <p:blipFill>
          <a:blip r:embed="rId2"/>
          <a:stretch>
            <a:fillRect/>
          </a:stretch>
        </p:blipFill>
        <p:spPr>
          <a:xfrm>
            <a:off x="493521" y="865946"/>
            <a:ext cx="5870957" cy="963251"/>
          </a:xfrm>
          <a:prstGeom prst="rect">
            <a:avLst/>
          </a:prstGeom>
        </p:spPr>
      </p:pic>
    </p:spTree>
    <p:extLst>
      <p:ext uri="{BB962C8B-B14F-4D97-AF65-F5344CB8AC3E}">
        <p14:creationId xmlns:p14="http://schemas.microsoft.com/office/powerpoint/2010/main" val="42037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812777"/>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SALINAS SÁNCHEZ MATEO OSIEL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14/01/2021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69538"/>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8" name="3 Tabla">
            <a:extLst>
              <a:ext uri="{FF2B5EF4-FFF2-40B4-BE49-F238E27FC236}">
                <a16:creationId xmlns:a16="http://schemas.microsoft.com/office/drawing/2014/main" id="{BB9C857D-A0D2-464E-91E0-8CED0EAC7BAF}"/>
              </a:ext>
            </a:extLst>
          </p:cNvPr>
          <p:cNvGraphicFramePr>
            <a:graphicFrameLocks noGrp="1"/>
          </p:cNvGraphicFramePr>
          <p:nvPr>
            <p:extLst>
              <p:ext uri="{D42A27DB-BD31-4B8C-83A1-F6EECF244321}">
                <p14:modId xmlns:p14="http://schemas.microsoft.com/office/powerpoint/2010/main" val="3966825488"/>
              </p:ext>
            </p:extLst>
          </p:nvPr>
        </p:nvGraphicFramePr>
        <p:xfrm>
          <a:off x="212847" y="3831537"/>
          <a:ext cx="6413439" cy="4483946"/>
        </p:xfrm>
        <a:graphic>
          <a:graphicData uri="http://schemas.openxmlformats.org/drawingml/2006/table">
            <a:tbl>
              <a:tblPr firstRow="1" bandRow="1">
                <a:tableStyleId>{5940675A-B579-460E-94D1-54222C63F5DA}</a:tableStyleId>
              </a:tblPr>
              <a:tblGrid>
                <a:gridCol w="1427118">
                  <a:extLst>
                    <a:ext uri="{9D8B030D-6E8A-4147-A177-3AD203B41FA5}">
                      <a16:colId xmlns:a16="http://schemas.microsoft.com/office/drawing/2014/main" val="20000"/>
                    </a:ext>
                  </a:extLst>
                </a:gridCol>
                <a:gridCol w="1943938">
                  <a:extLst>
                    <a:ext uri="{9D8B030D-6E8A-4147-A177-3AD203B41FA5}">
                      <a16:colId xmlns:a16="http://schemas.microsoft.com/office/drawing/2014/main" val="20001"/>
                    </a:ext>
                  </a:extLst>
                </a:gridCol>
                <a:gridCol w="1076340">
                  <a:extLst>
                    <a:ext uri="{9D8B030D-6E8A-4147-A177-3AD203B41FA5}">
                      <a16:colId xmlns:a16="http://schemas.microsoft.com/office/drawing/2014/main" val="20002"/>
                    </a:ext>
                  </a:extLst>
                </a:gridCol>
                <a:gridCol w="375488">
                  <a:extLst>
                    <a:ext uri="{9D8B030D-6E8A-4147-A177-3AD203B41FA5}">
                      <a16:colId xmlns:a16="http://schemas.microsoft.com/office/drawing/2014/main" val="20003"/>
                    </a:ext>
                  </a:extLst>
                </a:gridCol>
                <a:gridCol w="404041">
                  <a:extLst>
                    <a:ext uri="{9D8B030D-6E8A-4147-A177-3AD203B41FA5}">
                      <a16:colId xmlns:a16="http://schemas.microsoft.com/office/drawing/2014/main" val="20004"/>
                    </a:ext>
                  </a:extLst>
                </a:gridCol>
                <a:gridCol w="404041">
                  <a:extLst>
                    <a:ext uri="{9D8B030D-6E8A-4147-A177-3AD203B41FA5}">
                      <a16:colId xmlns:a16="http://schemas.microsoft.com/office/drawing/2014/main" val="20005"/>
                    </a:ext>
                  </a:extLst>
                </a:gridCol>
                <a:gridCol w="404041">
                  <a:extLst>
                    <a:ext uri="{9D8B030D-6E8A-4147-A177-3AD203B41FA5}">
                      <a16:colId xmlns:a16="http://schemas.microsoft.com/office/drawing/2014/main" val="20006"/>
                    </a:ext>
                  </a:extLst>
                </a:gridCol>
                <a:gridCol w="378432">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501227">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Literatura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Describe personajes y lugares que imagina al escuchar cuentos, fábulas, leyendas y otros relatos literarios. </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07018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Producción, interpretación e intercambio de narraciones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501227">
                <a:tc gridSpan="3">
                  <a:txBody>
                    <a:bodyPr/>
                    <a:lstStyle/>
                    <a:p>
                      <a:pPr algn="l"/>
                      <a:r>
                        <a:rPr lang="es-ES" sz="1200" dirty="0">
                          <a:latin typeface="Century Gothic" panose="020B0502020202020204" pitchFamily="34" charset="0"/>
                        </a:rPr>
                        <a:t>Describe cómo son físicamente los personajes de un cuento o película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Describe escenas y escenarios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X</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extLst>
                  <a:ext uri="{0D108BD9-81ED-4DB2-BD59-A6C34878D82A}">
                    <a16:rowId xmlns:a16="http://schemas.microsoft.com/office/drawing/2014/main" val="10007"/>
                  </a:ext>
                </a:extLst>
              </a:tr>
              <a:tr h="311573">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8"/>
                  </a:ext>
                </a:extLst>
              </a:tr>
              <a:tr h="311573">
                <a:tc gridSpan="3">
                  <a:txBody>
                    <a:bodyPr/>
                    <a:lstStyle/>
                    <a:p>
                      <a:pPr algn="l"/>
                      <a:r>
                        <a:rPr lang="es-MX" sz="1200" dirty="0">
                          <a:latin typeface="Century Gothic" panose="020B0502020202020204" pitchFamily="34" charset="0"/>
                        </a:rPr>
                        <a:t>Muestra seguridad al hablar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Utiliza oraciones coherentes </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9690463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Se limita a responder cuestionamientos que le hacen respecto a la descripción de los personajes o lugares de un cuento, utiliza un tono de voz medio y se expresa con algo de timidez o seriedad, es alguien muy tranquilo.</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72522"/>
            <a:ext cx="5870957" cy="963251"/>
          </a:xfrm>
          <a:prstGeom prst="rect">
            <a:avLst/>
          </a:prstGeom>
        </p:spPr>
      </p:pic>
    </p:spTree>
    <p:extLst>
      <p:ext uri="{BB962C8B-B14F-4D97-AF65-F5344CB8AC3E}">
        <p14:creationId xmlns:p14="http://schemas.microsoft.com/office/powerpoint/2010/main" val="2526007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883115"/>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CALEB ISMAEL MARTÍNEZ LÓPEZ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11/01/2021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339876"/>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9" name="3 Tabla">
            <a:extLst>
              <a:ext uri="{FF2B5EF4-FFF2-40B4-BE49-F238E27FC236}">
                <a16:creationId xmlns:a16="http://schemas.microsoft.com/office/drawing/2014/main" id="{BD572160-30B0-4C0A-AB27-FA11EE34B28D}"/>
              </a:ext>
            </a:extLst>
          </p:cNvPr>
          <p:cNvGraphicFramePr>
            <a:graphicFrameLocks noGrp="1"/>
          </p:cNvGraphicFramePr>
          <p:nvPr>
            <p:extLst>
              <p:ext uri="{D42A27DB-BD31-4B8C-83A1-F6EECF244321}">
                <p14:modId xmlns:p14="http://schemas.microsoft.com/office/powerpoint/2010/main" val="342101649"/>
              </p:ext>
            </p:extLst>
          </p:nvPr>
        </p:nvGraphicFramePr>
        <p:xfrm>
          <a:off x="212849" y="4024970"/>
          <a:ext cx="6432302" cy="4409438"/>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1949657">
                  <a:extLst>
                    <a:ext uri="{9D8B030D-6E8A-4147-A177-3AD203B41FA5}">
                      <a16:colId xmlns:a16="http://schemas.microsoft.com/office/drawing/2014/main" val="20001"/>
                    </a:ext>
                  </a:extLst>
                </a:gridCol>
                <a:gridCol w="107950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8">
                  <a:extLst>
                    <a:ext uri="{9D8B030D-6E8A-4147-A177-3AD203B41FA5}">
                      <a16:colId xmlns:a16="http://schemas.microsoft.com/office/drawing/2014/main" val="20004"/>
                    </a:ext>
                  </a:extLst>
                </a:gridCol>
                <a:gridCol w="405228">
                  <a:extLst>
                    <a:ext uri="{9D8B030D-6E8A-4147-A177-3AD203B41FA5}">
                      <a16:colId xmlns:a16="http://schemas.microsoft.com/office/drawing/2014/main" val="20005"/>
                    </a:ext>
                  </a:extLst>
                </a:gridCol>
                <a:gridCol w="405228">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6908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Relaciona el número de elementos de una colección con la sucesión numérica escrita, del 1 al 30.</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50122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11573">
                <a:tc gridSpan="3">
                  <a:txBody>
                    <a:bodyPr/>
                    <a:lstStyle/>
                    <a:p>
                      <a:pPr algn="l"/>
                      <a:r>
                        <a:rPr lang="es-ES" sz="1200" dirty="0">
                          <a:latin typeface="Century Gothic" panose="020B0502020202020204" pitchFamily="34" charset="0"/>
                        </a:rPr>
                        <a:t>Sigue la seriación numérica en orden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8"/>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Identifica el total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Reconoce y escribe los números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99690463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Reconoce y escribe los números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938492508"/>
                  </a:ext>
                </a:extLst>
              </a:tr>
              <a:tr h="609600">
                <a:tc gridSpan="8">
                  <a:txBody>
                    <a:bodyPr/>
                    <a:lstStyle/>
                    <a:p>
                      <a:pPr algn="l"/>
                      <a:r>
                        <a:rPr lang="es-MX" sz="1200" b="1" dirty="0">
                          <a:latin typeface="Century Gothic" panose="020B0502020202020204" pitchFamily="34" charset="0"/>
                        </a:rPr>
                        <a:t>Observaciones:</a:t>
                      </a:r>
                    </a:p>
                    <a:p>
                      <a:pPr algn="l"/>
                      <a:r>
                        <a:rPr lang="es-MX" sz="1200" kern="1200" dirty="0">
                          <a:solidFill>
                            <a:schemeClr val="tx1"/>
                          </a:solidFill>
                          <a:effectLst/>
                          <a:latin typeface="Century Gothic" panose="020B0502020202020204" pitchFamily="34" charset="0"/>
                          <a:ea typeface="+mn-ea"/>
                          <a:cs typeface="+mn-cs"/>
                        </a:rPr>
                        <a:t>Sigue la secuencia numérica en orden hasta el número 10 e identifica con facilidad el total de elementos de una colección de objetos, pero se le dificulta reconocer el número de forma escrita y ordenarlos en la secuencia correcta, lo realiza con ayuda y apoyo de elementos gráficos.</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3" name="Imagen 2">
            <a:extLst>
              <a:ext uri="{FF2B5EF4-FFF2-40B4-BE49-F238E27FC236}">
                <a16:creationId xmlns:a16="http://schemas.microsoft.com/office/drawing/2014/main" id="{1788F6E0-F0EE-47E5-9917-A7CB42645CB1}"/>
              </a:ext>
            </a:extLst>
          </p:cNvPr>
          <p:cNvPicPr>
            <a:picLocks noChangeAspect="1"/>
          </p:cNvPicPr>
          <p:nvPr/>
        </p:nvPicPr>
        <p:blipFill>
          <a:blip r:embed="rId2"/>
          <a:stretch>
            <a:fillRect/>
          </a:stretch>
        </p:blipFill>
        <p:spPr>
          <a:xfrm>
            <a:off x="493521" y="619765"/>
            <a:ext cx="5870957" cy="963251"/>
          </a:xfrm>
          <a:prstGeom prst="rect">
            <a:avLst/>
          </a:prstGeom>
        </p:spPr>
      </p:pic>
    </p:spTree>
    <p:extLst>
      <p:ext uri="{BB962C8B-B14F-4D97-AF65-F5344CB8AC3E}">
        <p14:creationId xmlns:p14="http://schemas.microsoft.com/office/powerpoint/2010/main" val="80114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8" y="1918278"/>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RIVAS PUENTE ALLISON RUBI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15/01/2021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195262" y="2375039"/>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9" name="3 Tabla">
            <a:extLst>
              <a:ext uri="{FF2B5EF4-FFF2-40B4-BE49-F238E27FC236}">
                <a16:creationId xmlns:a16="http://schemas.microsoft.com/office/drawing/2014/main" id="{BD572160-30B0-4C0A-AB27-FA11EE34B28D}"/>
              </a:ext>
            </a:extLst>
          </p:cNvPr>
          <p:cNvGraphicFramePr>
            <a:graphicFrameLocks noGrp="1"/>
          </p:cNvGraphicFramePr>
          <p:nvPr>
            <p:extLst>
              <p:ext uri="{D42A27DB-BD31-4B8C-83A1-F6EECF244321}">
                <p14:modId xmlns:p14="http://schemas.microsoft.com/office/powerpoint/2010/main" val="3617695119"/>
              </p:ext>
            </p:extLst>
          </p:nvPr>
        </p:nvGraphicFramePr>
        <p:xfrm>
          <a:off x="195264" y="3989793"/>
          <a:ext cx="6432302" cy="4409438"/>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1949657">
                  <a:extLst>
                    <a:ext uri="{9D8B030D-6E8A-4147-A177-3AD203B41FA5}">
                      <a16:colId xmlns:a16="http://schemas.microsoft.com/office/drawing/2014/main" val="20001"/>
                    </a:ext>
                  </a:extLst>
                </a:gridCol>
                <a:gridCol w="107950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8">
                  <a:extLst>
                    <a:ext uri="{9D8B030D-6E8A-4147-A177-3AD203B41FA5}">
                      <a16:colId xmlns:a16="http://schemas.microsoft.com/office/drawing/2014/main" val="20004"/>
                    </a:ext>
                  </a:extLst>
                </a:gridCol>
                <a:gridCol w="405228">
                  <a:extLst>
                    <a:ext uri="{9D8B030D-6E8A-4147-A177-3AD203B41FA5}">
                      <a16:colId xmlns:a16="http://schemas.microsoft.com/office/drawing/2014/main" val="20005"/>
                    </a:ext>
                  </a:extLst>
                </a:gridCol>
                <a:gridCol w="405228">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6908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Relaciona el número de elementos de una colección con la sucesión numérica escrita, del 1 al 30.</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50122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11573">
                <a:tc gridSpan="3">
                  <a:txBody>
                    <a:bodyPr/>
                    <a:lstStyle/>
                    <a:p>
                      <a:pPr algn="l"/>
                      <a:r>
                        <a:rPr lang="es-ES" sz="1200" dirty="0">
                          <a:latin typeface="Century Gothic" panose="020B0502020202020204" pitchFamily="34" charset="0"/>
                        </a:rPr>
                        <a:t>Sigue la seriación numérica en orden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8"/>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Identifica el total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Reconoce y escribe los números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9690463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Reconoce y escribe los números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38492508"/>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Utiliza el conteo de forma adecuada en situaciones que lo requieren, sigue el orden de los números del 1 al 12, identifica los elementos de una colección y los relaciona con facilidad con el número de forma escrito, incluso menciona características de cómo se escriben estos.</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8" name="Imagen 7">
            <a:extLst>
              <a:ext uri="{FF2B5EF4-FFF2-40B4-BE49-F238E27FC236}">
                <a16:creationId xmlns:a16="http://schemas.microsoft.com/office/drawing/2014/main" id="{710E16F4-9E4F-43AA-BBBA-F9F42605ECA4}"/>
              </a:ext>
            </a:extLst>
          </p:cNvPr>
          <p:cNvPicPr>
            <a:picLocks noChangeAspect="1"/>
          </p:cNvPicPr>
          <p:nvPr/>
        </p:nvPicPr>
        <p:blipFill>
          <a:blip r:embed="rId2"/>
          <a:stretch>
            <a:fillRect/>
          </a:stretch>
        </p:blipFill>
        <p:spPr>
          <a:xfrm>
            <a:off x="493521" y="725268"/>
            <a:ext cx="5870957" cy="963251"/>
          </a:xfrm>
          <a:prstGeom prst="rect">
            <a:avLst/>
          </a:prstGeom>
        </p:spPr>
      </p:pic>
    </p:spTree>
    <p:extLst>
      <p:ext uri="{BB962C8B-B14F-4D97-AF65-F5344CB8AC3E}">
        <p14:creationId xmlns:p14="http://schemas.microsoft.com/office/powerpoint/2010/main" val="3961691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636927"/>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RIVAS PUENTE ALLISON RUBI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15/01/2021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093688"/>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8" name="3 Tabla">
            <a:extLst>
              <a:ext uri="{FF2B5EF4-FFF2-40B4-BE49-F238E27FC236}">
                <a16:creationId xmlns:a16="http://schemas.microsoft.com/office/drawing/2014/main" id="{BB9C857D-A0D2-464E-91E0-8CED0EAC7BAF}"/>
              </a:ext>
            </a:extLst>
          </p:cNvPr>
          <p:cNvGraphicFramePr>
            <a:graphicFrameLocks noGrp="1"/>
          </p:cNvGraphicFramePr>
          <p:nvPr>
            <p:extLst>
              <p:ext uri="{D42A27DB-BD31-4B8C-83A1-F6EECF244321}">
                <p14:modId xmlns:p14="http://schemas.microsoft.com/office/powerpoint/2010/main" val="3370299815"/>
              </p:ext>
            </p:extLst>
          </p:nvPr>
        </p:nvGraphicFramePr>
        <p:xfrm>
          <a:off x="212847" y="3655687"/>
          <a:ext cx="6413439" cy="5032586"/>
        </p:xfrm>
        <a:graphic>
          <a:graphicData uri="http://schemas.openxmlformats.org/drawingml/2006/table">
            <a:tbl>
              <a:tblPr firstRow="1" bandRow="1">
                <a:tableStyleId>{5940675A-B579-460E-94D1-54222C63F5DA}</a:tableStyleId>
              </a:tblPr>
              <a:tblGrid>
                <a:gridCol w="1427118">
                  <a:extLst>
                    <a:ext uri="{9D8B030D-6E8A-4147-A177-3AD203B41FA5}">
                      <a16:colId xmlns:a16="http://schemas.microsoft.com/office/drawing/2014/main" val="20000"/>
                    </a:ext>
                  </a:extLst>
                </a:gridCol>
                <a:gridCol w="1943938">
                  <a:extLst>
                    <a:ext uri="{9D8B030D-6E8A-4147-A177-3AD203B41FA5}">
                      <a16:colId xmlns:a16="http://schemas.microsoft.com/office/drawing/2014/main" val="20001"/>
                    </a:ext>
                  </a:extLst>
                </a:gridCol>
                <a:gridCol w="1076340">
                  <a:extLst>
                    <a:ext uri="{9D8B030D-6E8A-4147-A177-3AD203B41FA5}">
                      <a16:colId xmlns:a16="http://schemas.microsoft.com/office/drawing/2014/main" val="20002"/>
                    </a:ext>
                  </a:extLst>
                </a:gridCol>
                <a:gridCol w="375488">
                  <a:extLst>
                    <a:ext uri="{9D8B030D-6E8A-4147-A177-3AD203B41FA5}">
                      <a16:colId xmlns:a16="http://schemas.microsoft.com/office/drawing/2014/main" val="20003"/>
                    </a:ext>
                  </a:extLst>
                </a:gridCol>
                <a:gridCol w="404041">
                  <a:extLst>
                    <a:ext uri="{9D8B030D-6E8A-4147-A177-3AD203B41FA5}">
                      <a16:colId xmlns:a16="http://schemas.microsoft.com/office/drawing/2014/main" val="20004"/>
                    </a:ext>
                  </a:extLst>
                </a:gridCol>
                <a:gridCol w="404041">
                  <a:extLst>
                    <a:ext uri="{9D8B030D-6E8A-4147-A177-3AD203B41FA5}">
                      <a16:colId xmlns:a16="http://schemas.microsoft.com/office/drawing/2014/main" val="20005"/>
                    </a:ext>
                  </a:extLst>
                </a:gridCol>
                <a:gridCol w="404041">
                  <a:extLst>
                    <a:ext uri="{9D8B030D-6E8A-4147-A177-3AD203B41FA5}">
                      <a16:colId xmlns:a16="http://schemas.microsoft.com/office/drawing/2014/main" val="20006"/>
                    </a:ext>
                  </a:extLst>
                </a:gridCol>
                <a:gridCol w="378432">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501227">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Literatura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Describe personajes y lugares que imagina al escuchar cuentos, fábulas, leyendas y otros relatos literarios. </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07018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Producción, interpretación e intercambio de narraciones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501227">
                <a:tc gridSpan="3">
                  <a:txBody>
                    <a:bodyPr/>
                    <a:lstStyle/>
                    <a:p>
                      <a:pPr algn="l"/>
                      <a:r>
                        <a:rPr lang="es-ES" sz="1200" dirty="0">
                          <a:latin typeface="Century Gothic" panose="020B0502020202020204" pitchFamily="34" charset="0"/>
                        </a:rPr>
                        <a:t>Describe cómo son físicamente los personajes de un cuento o película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Describe escenas y escenarios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x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extLst>
                  <a:ext uri="{0D108BD9-81ED-4DB2-BD59-A6C34878D82A}">
                    <a16:rowId xmlns:a16="http://schemas.microsoft.com/office/drawing/2014/main" val="10007"/>
                  </a:ext>
                </a:extLst>
              </a:tr>
              <a:tr h="311573">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8"/>
                  </a:ext>
                </a:extLst>
              </a:tr>
              <a:tr h="311573">
                <a:tc gridSpan="3">
                  <a:txBody>
                    <a:bodyPr/>
                    <a:lstStyle/>
                    <a:p>
                      <a:pPr algn="l"/>
                      <a:r>
                        <a:rPr lang="es-MX" sz="1200" dirty="0">
                          <a:latin typeface="Century Gothic" panose="020B0502020202020204" pitchFamily="34" charset="0"/>
                        </a:rPr>
                        <a:t>Muestra seguridad al hablar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Utiliza oraciones coherentes </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9690463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Allison ha mejorado mucho en su expresión oral, seguridad y autonomía, antes se mostraba muy tímida y le pedía a su mamá las respuestas; ahora participa por sí sola, habla con un tono de voz muy claro, formula oraciones coherentes y en este caso describe a los personajes del cuento que escuchó a la perfección según sus características; lo hace mediante una excelente explicación y con mucha motivación.</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496672"/>
            <a:ext cx="5870957" cy="963251"/>
          </a:xfrm>
          <a:prstGeom prst="rect">
            <a:avLst/>
          </a:prstGeom>
        </p:spPr>
      </p:pic>
    </p:spTree>
    <p:extLst>
      <p:ext uri="{BB962C8B-B14F-4D97-AF65-F5344CB8AC3E}">
        <p14:creationId xmlns:p14="http://schemas.microsoft.com/office/powerpoint/2010/main" val="1200311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8" y="2023788"/>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SALAS ESCALANTE MARIO FROYLAN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15/01/2021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195262" y="2480549"/>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9" name="3 Tabla">
            <a:extLst>
              <a:ext uri="{FF2B5EF4-FFF2-40B4-BE49-F238E27FC236}">
                <a16:creationId xmlns:a16="http://schemas.microsoft.com/office/drawing/2014/main" id="{BD572160-30B0-4C0A-AB27-FA11EE34B28D}"/>
              </a:ext>
            </a:extLst>
          </p:cNvPr>
          <p:cNvGraphicFramePr>
            <a:graphicFrameLocks noGrp="1"/>
          </p:cNvGraphicFramePr>
          <p:nvPr>
            <p:extLst>
              <p:ext uri="{D42A27DB-BD31-4B8C-83A1-F6EECF244321}">
                <p14:modId xmlns:p14="http://schemas.microsoft.com/office/powerpoint/2010/main" val="953059340"/>
              </p:ext>
            </p:extLst>
          </p:nvPr>
        </p:nvGraphicFramePr>
        <p:xfrm>
          <a:off x="195264" y="4095303"/>
          <a:ext cx="6432302" cy="4043678"/>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1949657">
                  <a:extLst>
                    <a:ext uri="{9D8B030D-6E8A-4147-A177-3AD203B41FA5}">
                      <a16:colId xmlns:a16="http://schemas.microsoft.com/office/drawing/2014/main" val="20001"/>
                    </a:ext>
                  </a:extLst>
                </a:gridCol>
                <a:gridCol w="107950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8">
                  <a:extLst>
                    <a:ext uri="{9D8B030D-6E8A-4147-A177-3AD203B41FA5}">
                      <a16:colId xmlns:a16="http://schemas.microsoft.com/office/drawing/2014/main" val="20004"/>
                    </a:ext>
                  </a:extLst>
                </a:gridCol>
                <a:gridCol w="405228">
                  <a:extLst>
                    <a:ext uri="{9D8B030D-6E8A-4147-A177-3AD203B41FA5}">
                      <a16:colId xmlns:a16="http://schemas.microsoft.com/office/drawing/2014/main" val="20005"/>
                    </a:ext>
                  </a:extLst>
                </a:gridCol>
                <a:gridCol w="405228">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6908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Relaciona el número de elementos de una colección con la sucesión numérica escrita, del 1 al 30.</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50122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11573">
                <a:tc gridSpan="3">
                  <a:txBody>
                    <a:bodyPr/>
                    <a:lstStyle/>
                    <a:p>
                      <a:pPr algn="l"/>
                      <a:r>
                        <a:rPr lang="es-ES" sz="1200" dirty="0">
                          <a:latin typeface="Century Gothic" panose="020B0502020202020204" pitchFamily="34" charset="0"/>
                        </a:rPr>
                        <a:t>Sigue la seriación numérica en orden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8"/>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Identifica el total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Reconoce y escribe los números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9690463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Reconoce y escribe los números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38492508"/>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Sigue el orden de la seriación, identifica el total de elementos de una colección y lo relaciona con el número escrito.</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8" name="Imagen 7">
            <a:extLst>
              <a:ext uri="{FF2B5EF4-FFF2-40B4-BE49-F238E27FC236}">
                <a16:creationId xmlns:a16="http://schemas.microsoft.com/office/drawing/2014/main" id="{710E16F4-9E4F-43AA-BBBA-F9F42605ECA4}"/>
              </a:ext>
            </a:extLst>
          </p:cNvPr>
          <p:cNvPicPr>
            <a:picLocks noChangeAspect="1"/>
          </p:cNvPicPr>
          <p:nvPr/>
        </p:nvPicPr>
        <p:blipFill>
          <a:blip r:embed="rId2"/>
          <a:stretch>
            <a:fillRect/>
          </a:stretch>
        </p:blipFill>
        <p:spPr>
          <a:xfrm>
            <a:off x="493521" y="830778"/>
            <a:ext cx="5870957" cy="963251"/>
          </a:xfrm>
          <a:prstGeom prst="rect">
            <a:avLst/>
          </a:prstGeom>
        </p:spPr>
      </p:pic>
    </p:spTree>
    <p:extLst>
      <p:ext uri="{BB962C8B-B14F-4D97-AF65-F5344CB8AC3E}">
        <p14:creationId xmlns:p14="http://schemas.microsoft.com/office/powerpoint/2010/main" val="2241031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883115"/>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SALAS ESCALANTE MARIO FROYLAN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15/01/2021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339876"/>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8" name="3 Tabla">
            <a:extLst>
              <a:ext uri="{FF2B5EF4-FFF2-40B4-BE49-F238E27FC236}">
                <a16:creationId xmlns:a16="http://schemas.microsoft.com/office/drawing/2014/main" id="{BB9C857D-A0D2-464E-91E0-8CED0EAC7BAF}"/>
              </a:ext>
            </a:extLst>
          </p:cNvPr>
          <p:cNvGraphicFramePr>
            <a:graphicFrameLocks noGrp="1"/>
          </p:cNvGraphicFramePr>
          <p:nvPr>
            <p:extLst>
              <p:ext uri="{D42A27DB-BD31-4B8C-83A1-F6EECF244321}">
                <p14:modId xmlns:p14="http://schemas.microsoft.com/office/powerpoint/2010/main" val="2352818242"/>
              </p:ext>
            </p:extLst>
          </p:nvPr>
        </p:nvGraphicFramePr>
        <p:xfrm>
          <a:off x="212847" y="3901875"/>
          <a:ext cx="6413439" cy="4483946"/>
        </p:xfrm>
        <a:graphic>
          <a:graphicData uri="http://schemas.openxmlformats.org/drawingml/2006/table">
            <a:tbl>
              <a:tblPr firstRow="1" bandRow="1">
                <a:tableStyleId>{5940675A-B579-460E-94D1-54222C63F5DA}</a:tableStyleId>
              </a:tblPr>
              <a:tblGrid>
                <a:gridCol w="1427118">
                  <a:extLst>
                    <a:ext uri="{9D8B030D-6E8A-4147-A177-3AD203B41FA5}">
                      <a16:colId xmlns:a16="http://schemas.microsoft.com/office/drawing/2014/main" val="20000"/>
                    </a:ext>
                  </a:extLst>
                </a:gridCol>
                <a:gridCol w="1943938">
                  <a:extLst>
                    <a:ext uri="{9D8B030D-6E8A-4147-A177-3AD203B41FA5}">
                      <a16:colId xmlns:a16="http://schemas.microsoft.com/office/drawing/2014/main" val="20001"/>
                    </a:ext>
                  </a:extLst>
                </a:gridCol>
                <a:gridCol w="1076340">
                  <a:extLst>
                    <a:ext uri="{9D8B030D-6E8A-4147-A177-3AD203B41FA5}">
                      <a16:colId xmlns:a16="http://schemas.microsoft.com/office/drawing/2014/main" val="20002"/>
                    </a:ext>
                  </a:extLst>
                </a:gridCol>
                <a:gridCol w="375488">
                  <a:extLst>
                    <a:ext uri="{9D8B030D-6E8A-4147-A177-3AD203B41FA5}">
                      <a16:colId xmlns:a16="http://schemas.microsoft.com/office/drawing/2014/main" val="20003"/>
                    </a:ext>
                  </a:extLst>
                </a:gridCol>
                <a:gridCol w="404041">
                  <a:extLst>
                    <a:ext uri="{9D8B030D-6E8A-4147-A177-3AD203B41FA5}">
                      <a16:colId xmlns:a16="http://schemas.microsoft.com/office/drawing/2014/main" val="20004"/>
                    </a:ext>
                  </a:extLst>
                </a:gridCol>
                <a:gridCol w="404041">
                  <a:extLst>
                    <a:ext uri="{9D8B030D-6E8A-4147-A177-3AD203B41FA5}">
                      <a16:colId xmlns:a16="http://schemas.microsoft.com/office/drawing/2014/main" val="20005"/>
                    </a:ext>
                  </a:extLst>
                </a:gridCol>
                <a:gridCol w="404041">
                  <a:extLst>
                    <a:ext uri="{9D8B030D-6E8A-4147-A177-3AD203B41FA5}">
                      <a16:colId xmlns:a16="http://schemas.microsoft.com/office/drawing/2014/main" val="20006"/>
                    </a:ext>
                  </a:extLst>
                </a:gridCol>
                <a:gridCol w="378432">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501227">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Literatura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Describe personajes y lugares que imagina al escuchar cuentos, fábulas, leyendas y otros relatos literarios. </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07018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Producción, interpretación e intercambio de narraciones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501227">
                <a:tc gridSpan="3">
                  <a:txBody>
                    <a:bodyPr/>
                    <a:lstStyle/>
                    <a:p>
                      <a:pPr algn="l"/>
                      <a:r>
                        <a:rPr lang="es-ES" sz="1200" dirty="0">
                          <a:latin typeface="Century Gothic" panose="020B0502020202020204" pitchFamily="34" charset="0"/>
                        </a:rPr>
                        <a:t>Describe cómo son físicamente los personajes de un cuento o película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Describe escenas y escenarios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extLst>
                  <a:ext uri="{0D108BD9-81ED-4DB2-BD59-A6C34878D82A}">
                    <a16:rowId xmlns:a16="http://schemas.microsoft.com/office/drawing/2014/main" val="10007"/>
                  </a:ext>
                </a:extLst>
              </a:tr>
              <a:tr h="311573">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extLst>
                  <a:ext uri="{0D108BD9-81ED-4DB2-BD59-A6C34878D82A}">
                    <a16:rowId xmlns:a16="http://schemas.microsoft.com/office/drawing/2014/main" val="10008"/>
                  </a:ext>
                </a:extLst>
              </a:tr>
              <a:tr h="311573">
                <a:tc gridSpan="3">
                  <a:txBody>
                    <a:bodyPr/>
                    <a:lstStyle/>
                    <a:p>
                      <a:pPr algn="l"/>
                      <a:r>
                        <a:rPr lang="es-MX" sz="1200" dirty="0">
                          <a:latin typeface="Century Gothic" panose="020B0502020202020204" pitchFamily="34" charset="0"/>
                        </a:rPr>
                        <a:t>Muestra seguridad al hablar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Utiliza oraciones coherentes </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99690463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Se expresa con seriedad o timidez y se limita a responder cuestionamientos que le hacen respecto a la narración de un cuento y sus personajes o escenarios; utiliza un tono de voz medio.</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742860"/>
            <a:ext cx="5870957" cy="963251"/>
          </a:xfrm>
          <a:prstGeom prst="rect">
            <a:avLst/>
          </a:prstGeom>
        </p:spPr>
      </p:pic>
    </p:spTree>
    <p:extLst>
      <p:ext uri="{BB962C8B-B14F-4D97-AF65-F5344CB8AC3E}">
        <p14:creationId xmlns:p14="http://schemas.microsoft.com/office/powerpoint/2010/main" val="870718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8" y="1953448"/>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ORDAZ PÉREZ DAYANA AURORA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15/01/2021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195262" y="2410209"/>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9" name="3 Tabla">
            <a:extLst>
              <a:ext uri="{FF2B5EF4-FFF2-40B4-BE49-F238E27FC236}">
                <a16:creationId xmlns:a16="http://schemas.microsoft.com/office/drawing/2014/main" id="{BD572160-30B0-4C0A-AB27-FA11EE34B28D}"/>
              </a:ext>
            </a:extLst>
          </p:cNvPr>
          <p:cNvGraphicFramePr>
            <a:graphicFrameLocks noGrp="1"/>
          </p:cNvGraphicFramePr>
          <p:nvPr>
            <p:extLst>
              <p:ext uri="{D42A27DB-BD31-4B8C-83A1-F6EECF244321}">
                <p14:modId xmlns:p14="http://schemas.microsoft.com/office/powerpoint/2010/main" val="2374893935"/>
              </p:ext>
            </p:extLst>
          </p:nvPr>
        </p:nvGraphicFramePr>
        <p:xfrm>
          <a:off x="195264" y="4024963"/>
          <a:ext cx="6432302" cy="4409438"/>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1949657">
                  <a:extLst>
                    <a:ext uri="{9D8B030D-6E8A-4147-A177-3AD203B41FA5}">
                      <a16:colId xmlns:a16="http://schemas.microsoft.com/office/drawing/2014/main" val="20001"/>
                    </a:ext>
                  </a:extLst>
                </a:gridCol>
                <a:gridCol w="107950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8">
                  <a:extLst>
                    <a:ext uri="{9D8B030D-6E8A-4147-A177-3AD203B41FA5}">
                      <a16:colId xmlns:a16="http://schemas.microsoft.com/office/drawing/2014/main" val="20004"/>
                    </a:ext>
                  </a:extLst>
                </a:gridCol>
                <a:gridCol w="405228">
                  <a:extLst>
                    <a:ext uri="{9D8B030D-6E8A-4147-A177-3AD203B41FA5}">
                      <a16:colId xmlns:a16="http://schemas.microsoft.com/office/drawing/2014/main" val="20005"/>
                    </a:ext>
                  </a:extLst>
                </a:gridCol>
                <a:gridCol w="405228">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6908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Relaciona el número de elementos de una colección con la sucesión numérica escrita, del 1 al 30.</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50122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11573">
                <a:tc gridSpan="3">
                  <a:txBody>
                    <a:bodyPr/>
                    <a:lstStyle/>
                    <a:p>
                      <a:pPr algn="l"/>
                      <a:r>
                        <a:rPr lang="es-ES" sz="1200" dirty="0">
                          <a:latin typeface="Century Gothic" panose="020B0502020202020204" pitchFamily="34" charset="0"/>
                        </a:rPr>
                        <a:t>Sigue la seriación numérica en orden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8"/>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Identifica el total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Reconoce y escribe los números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99690463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Reconoce y escribe los números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938492508"/>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Ordena la seriación numérica con ayuda de su mamá e igualmente tiene que repetirla junto a alguien para reconocer la secuencia; por lo tanto, se le dificulta mucho también reconocer el número escrito y el total de elementos de una colección.</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8" name="Imagen 7">
            <a:extLst>
              <a:ext uri="{FF2B5EF4-FFF2-40B4-BE49-F238E27FC236}">
                <a16:creationId xmlns:a16="http://schemas.microsoft.com/office/drawing/2014/main" id="{710E16F4-9E4F-43AA-BBBA-F9F42605ECA4}"/>
              </a:ext>
            </a:extLst>
          </p:cNvPr>
          <p:cNvPicPr>
            <a:picLocks noChangeAspect="1"/>
          </p:cNvPicPr>
          <p:nvPr/>
        </p:nvPicPr>
        <p:blipFill>
          <a:blip r:embed="rId2"/>
          <a:stretch>
            <a:fillRect/>
          </a:stretch>
        </p:blipFill>
        <p:spPr>
          <a:xfrm>
            <a:off x="493521" y="760438"/>
            <a:ext cx="5870957" cy="963251"/>
          </a:xfrm>
          <a:prstGeom prst="rect">
            <a:avLst/>
          </a:prstGeom>
        </p:spPr>
      </p:pic>
    </p:spTree>
    <p:extLst>
      <p:ext uri="{BB962C8B-B14F-4D97-AF65-F5344CB8AC3E}">
        <p14:creationId xmlns:p14="http://schemas.microsoft.com/office/powerpoint/2010/main" val="1071805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95191"/>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ORDAZ PÉREZ DAYANA AURORA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15/01/2021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51952"/>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8" name="3 Tabla">
            <a:extLst>
              <a:ext uri="{FF2B5EF4-FFF2-40B4-BE49-F238E27FC236}">
                <a16:creationId xmlns:a16="http://schemas.microsoft.com/office/drawing/2014/main" id="{BB9C857D-A0D2-464E-91E0-8CED0EAC7BAF}"/>
              </a:ext>
            </a:extLst>
          </p:cNvPr>
          <p:cNvGraphicFramePr>
            <a:graphicFrameLocks noGrp="1"/>
          </p:cNvGraphicFramePr>
          <p:nvPr>
            <p:extLst>
              <p:ext uri="{D42A27DB-BD31-4B8C-83A1-F6EECF244321}">
                <p14:modId xmlns:p14="http://schemas.microsoft.com/office/powerpoint/2010/main" val="1741263523"/>
              </p:ext>
            </p:extLst>
          </p:nvPr>
        </p:nvGraphicFramePr>
        <p:xfrm>
          <a:off x="212847" y="3813951"/>
          <a:ext cx="6413439" cy="4666826"/>
        </p:xfrm>
        <a:graphic>
          <a:graphicData uri="http://schemas.openxmlformats.org/drawingml/2006/table">
            <a:tbl>
              <a:tblPr firstRow="1" bandRow="1">
                <a:tableStyleId>{5940675A-B579-460E-94D1-54222C63F5DA}</a:tableStyleId>
              </a:tblPr>
              <a:tblGrid>
                <a:gridCol w="1427118">
                  <a:extLst>
                    <a:ext uri="{9D8B030D-6E8A-4147-A177-3AD203B41FA5}">
                      <a16:colId xmlns:a16="http://schemas.microsoft.com/office/drawing/2014/main" val="20000"/>
                    </a:ext>
                  </a:extLst>
                </a:gridCol>
                <a:gridCol w="1943938">
                  <a:extLst>
                    <a:ext uri="{9D8B030D-6E8A-4147-A177-3AD203B41FA5}">
                      <a16:colId xmlns:a16="http://schemas.microsoft.com/office/drawing/2014/main" val="20001"/>
                    </a:ext>
                  </a:extLst>
                </a:gridCol>
                <a:gridCol w="1076340">
                  <a:extLst>
                    <a:ext uri="{9D8B030D-6E8A-4147-A177-3AD203B41FA5}">
                      <a16:colId xmlns:a16="http://schemas.microsoft.com/office/drawing/2014/main" val="20002"/>
                    </a:ext>
                  </a:extLst>
                </a:gridCol>
                <a:gridCol w="375488">
                  <a:extLst>
                    <a:ext uri="{9D8B030D-6E8A-4147-A177-3AD203B41FA5}">
                      <a16:colId xmlns:a16="http://schemas.microsoft.com/office/drawing/2014/main" val="20003"/>
                    </a:ext>
                  </a:extLst>
                </a:gridCol>
                <a:gridCol w="404041">
                  <a:extLst>
                    <a:ext uri="{9D8B030D-6E8A-4147-A177-3AD203B41FA5}">
                      <a16:colId xmlns:a16="http://schemas.microsoft.com/office/drawing/2014/main" val="20004"/>
                    </a:ext>
                  </a:extLst>
                </a:gridCol>
                <a:gridCol w="404041">
                  <a:extLst>
                    <a:ext uri="{9D8B030D-6E8A-4147-A177-3AD203B41FA5}">
                      <a16:colId xmlns:a16="http://schemas.microsoft.com/office/drawing/2014/main" val="20005"/>
                    </a:ext>
                  </a:extLst>
                </a:gridCol>
                <a:gridCol w="404041">
                  <a:extLst>
                    <a:ext uri="{9D8B030D-6E8A-4147-A177-3AD203B41FA5}">
                      <a16:colId xmlns:a16="http://schemas.microsoft.com/office/drawing/2014/main" val="20006"/>
                    </a:ext>
                  </a:extLst>
                </a:gridCol>
                <a:gridCol w="378432">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501227">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Literatura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Describe personajes y lugares que imagina al escuchar cuentos, fábulas, leyendas y otros relatos literarios. </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07018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Producción, interpretación e intercambio de narraciones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501227">
                <a:tc gridSpan="3">
                  <a:txBody>
                    <a:bodyPr/>
                    <a:lstStyle/>
                    <a:p>
                      <a:pPr algn="l"/>
                      <a:r>
                        <a:rPr lang="es-ES" sz="1200" dirty="0">
                          <a:latin typeface="Century Gothic" panose="020B0502020202020204" pitchFamily="34" charset="0"/>
                        </a:rPr>
                        <a:t>Describe cómo son físicamente los personajes de un cuento o película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Describe escenas y escenarios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extLst>
                  <a:ext uri="{0D108BD9-81ED-4DB2-BD59-A6C34878D82A}">
                    <a16:rowId xmlns:a16="http://schemas.microsoft.com/office/drawing/2014/main" val="10007"/>
                  </a:ext>
                </a:extLst>
              </a:tr>
              <a:tr h="311573">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extLst>
                  <a:ext uri="{0D108BD9-81ED-4DB2-BD59-A6C34878D82A}">
                    <a16:rowId xmlns:a16="http://schemas.microsoft.com/office/drawing/2014/main" val="10008"/>
                  </a:ext>
                </a:extLst>
              </a:tr>
              <a:tr h="311573">
                <a:tc gridSpan="3">
                  <a:txBody>
                    <a:bodyPr/>
                    <a:lstStyle/>
                    <a:p>
                      <a:pPr algn="l"/>
                      <a:r>
                        <a:rPr lang="es-MX" sz="1200" dirty="0">
                          <a:latin typeface="Century Gothic" panose="020B0502020202020204" pitchFamily="34" charset="0"/>
                        </a:rPr>
                        <a:t>Muestra seguridad al hablar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r>
                        <a:rPr lang="es-MX" sz="1200" dirty="0">
                          <a:latin typeface="Century Gothic" panose="020B0502020202020204" pitchFamily="34" charset="0"/>
                        </a:rPr>
                        <a:t>X </a:t>
                      </a: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Utiliza oraciones coherentes </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r>
                        <a:rPr lang="es-MX" sz="1200" dirty="0">
                          <a:latin typeface="Century Gothic" panose="020B0502020202020204" pitchFamily="34" charset="0"/>
                        </a:rPr>
                        <a:t>X </a:t>
                      </a: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99690463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Es muy insegura para expresarse oralmente y a las cuestiones que se realizan solo responde “no sé” o espera a que su mamá le de las respuestas, lo hace con un tono de voz muy bajo; quizá influye el hecho de que ella no se conecta tan seguido a las clases y no conoce muy bien la dinámica de trabajo.</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54936"/>
            <a:ext cx="5870957" cy="963251"/>
          </a:xfrm>
          <a:prstGeom prst="rect">
            <a:avLst/>
          </a:prstGeom>
        </p:spPr>
      </p:pic>
    </p:spTree>
    <p:extLst>
      <p:ext uri="{BB962C8B-B14F-4D97-AF65-F5344CB8AC3E}">
        <p14:creationId xmlns:p14="http://schemas.microsoft.com/office/powerpoint/2010/main" val="4015241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8" y="1953448"/>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LOZANO GONZÁLEZ OSCAR ARMANDO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15/01/2021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195262" y="2410209"/>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9" name="3 Tabla">
            <a:extLst>
              <a:ext uri="{FF2B5EF4-FFF2-40B4-BE49-F238E27FC236}">
                <a16:creationId xmlns:a16="http://schemas.microsoft.com/office/drawing/2014/main" id="{BD572160-30B0-4C0A-AB27-FA11EE34B28D}"/>
              </a:ext>
            </a:extLst>
          </p:cNvPr>
          <p:cNvGraphicFramePr>
            <a:graphicFrameLocks noGrp="1"/>
          </p:cNvGraphicFramePr>
          <p:nvPr>
            <p:extLst>
              <p:ext uri="{D42A27DB-BD31-4B8C-83A1-F6EECF244321}">
                <p14:modId xmlns:p14="http://schemas.microsoft.com/office/powerpoint/2010/main" val="1341193622"/>
              </p:ext>
            </p:extLst>
          </p:nvPr>
        </p:nvGraphicFramePr>
        <p:xfrm>
          <a:off x="195264" y="4024963"/>
          <a:ext cx="6432302" cy="4226558"/>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1949657">
                  <a:extLst>
                    <a:ext uri="{9D8B030D-6E8A-4147-A177-3AD203B41FA5}">
                      <a16:colId xmlns:a16="http://schemas.microsoft.com/office/drawing/2014/main" val="20001"/>
                    </a:ext>
                  </a:extLst>
                </a:gridCol>
                <a:gridCol w="107950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8">
                  <a:extLst>
                    <a:ext uri="{9D8B030D-6E8A-4147-A177-3AD203B41FA5}">
                      <a16:colId xmlns:a16="http://schemas.microsoft.com/office/drawing/2014/main" val="20004"/>
                    </a:ext>
                  </a:extLst>
                </a:gridCol>
                <a:gridCol w="405228">
                  <a:extLst>
                    <a:ext uri="{9D8B030D-6E8A-4147-A177-3AD203B41FA5}">
                      <a16:colId xmlns:a16="http://schemas.microsoft.com/office/drawing/2014/main" val="20005"/>
                    </a:ext>
                  </a:extLst>
                </a:gridCol>
                <a:gridCol w="405228">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6908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Relaciona el número de elementos de una colección con la sucesión numérica escrita, del 1 al 30.</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50122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11573">
                <a:tc gridSpan="3">
                  <a:txBody>
                    <a:bodyPr/>
                    <a:lstStyle/>
                    <a:p>
                      <a:pPr algn="l"/>
                      <a:r>
                        <a:rPr lang="es-ES" sz="1200" dirty="0">
                          <a:latin typeface="Century Gothic" panose="020B0502020202020204" pitchFamily="34" charset="0"/>
                        </a:rPr>
                        <a:t>Sigue la seriación numérica en orden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8"/>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Identifica el total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Reconoce y escribe los números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99690463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Reconoce y escribe los números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938492508"/>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Sigue la seriación numérica en orden e identifica el total de elementos de una colección contando algo pausado, sin embargo ha mejorado muchísimo y muestra un gran avance; reconoce los números escritos.</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8" name="Imagen 7">
            <a:extLst>
              <a:ext uri="{FF2B5EF4-FFF2-40B4-BE49-F238E27FC236}">
                <a16:creationId xmlns:a16="http://schemas.microsoft.com/office/drawing/2014/main" id="{710E16F4-9E4F-43AA-BBBA-F9F42605ECA4}"/>
              </a:ext>
            </a:extLst>
          </p:cNvPr>
          <p:cNvPicPr>
            <a:picLocks noChangeAspect="1"/>
          </p:cNvPicPr>
          <p:nvPr/>
        </p:nvPicPr>
        <p:blipFill>
          <a:blip r:embed="rId2"/>
          <a:stretch>
            <a:fillRect/>
          </a:stretch>
        </p:blipFill>
        <p:spPr>
          <a:xfrm>
            <a:off x="493521" y="760438"/>
            <a:ext cx="5870957" cy="963251"/>
          </a:xfrm>
          <a:prstGeom prst="rect">
            <a:avLst/>
          </a:prstGeom>
        </p:spPr>
      </p:pic>
    </p:spTree>
    <p:extLst>
      <p:ext uri="{BB962C8B-B14F-4D97-AF65-F5344CB8AC3E}">
        <p14:creationId xmlns:p14="http://schemas.microsoft.com/office/powerpoint/2010/main" val="968407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636928"/>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LOZANO GONZÁLEZ OSCAR ARMANDO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15/01/2021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093689"/>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8" name="3 Tabla">
            <a:extLst>
              <a:ext uri="{FF2B5EF4-FFF2-40B4-BE49-F238E27FC236}">
                <a16:creationId xmlns:a16="http://schemas.microsoft.com/office/drawing/2014/main" id="{BB9C857D-A0D2-464E-91E0-8CED0EAC7BAF}"/>
              </a:ext>
            </a:extLst>
          </p:cNvPr>
          <p:cNvGraphicFramePr>
            <a:graphicFrameLocks noGrp="1"/>
          </p:cNvGraphicFramePr>
          <p:nvPr>
            <p:extLst>
              <p:ext uri="{D42A27DB-BD31-4B8C-83A1-F6EECF244321}">
                <p14:modId xmlns:p14="http://schemas.microsoft.com/office/powerpoint/2010/main" val="1478651520"/>
              </p:ext>
            </p:extLst>
          </p:nvPr>
        </p:nvGraphicFramePr>
        <p:xfrm>
          <a:off x="212847" y="3655688"/>
          <a:ext cx="6413439" cy="5032586"/>
        </p:xfrm>
        <a:graphic>
          <a:graphicData uri="http://schemas.openxmlformats.org/drawingml/2006/table">
            <a:tbl>
              <a:tblPr firstRow="1" bandRow="1">
                <a:tableStyleId>{5940675A-B579-460E-94D1-54222C63F5DA}</a:tableStyleId>
              </a:tblPr>
              <a:tblGrid>
                <a:gridCol w="1427118">
                  <a:extLst>
                    <a:ext uri="{9D8B030D-6E8A-4147-A177-3AD203B41FA5}">
                      <a16:colId xmlns:a16="http://schemas.microsoft.com/office/drawing/2014/main" val="20000"/>
                    </a:ext>
                  </a:extLst>
                </a:gridCol>
                <a:gridCol w="1943938">
                  <a:extLst>
                    <a:ext uri="{9D8B030D-6E8A-4147-A177-3AD203B41FA5}">
                      <a16:colId xmlns:a16="http://schemas.microsoft.com/office/drawing/2014/main" val="20001"/>
                    </a:ext>
                  </a:extLst>
                </a:gridCol>
                <a:gridCol w="1076340">
                  <a:extLst>
                    <a:ext uri="{9D8B030D-6E8A-4147-A177-3AD203B41FA5}">
                      <a16:colId xmlns:a16="http://schemas.microsoft.com/office/drawing/2014/main" val="20002"/>
                    </a:ext>
                  </a:extLst>
                </a:gridCol>
                <a:gridCol w="375488">
                  <a:extLst>
                    <a:ext uri="{9D8B030D-6E8A-4147-A177-3AD203B41FA5}">
                      <a16:colId xmlns:a16="http://schemas.microsoft.com/office/drawing/2014/main" val="20003"/>
                    </a:ext>
                  </a:extLst>
                </a:gridCol>
                <a:gridCol w="404041">
                  <a:extLst>
                    <a:ext uri="{9D8B030D-6E8A-4147-A177-3AD203B41FA5}">
                      <a16:colId xmlns:a16="http://schemas.microsoft.com/office/drawing/2014/main" val="20004"/>
                    </a:ext>
                  </a:extLst>
                </a:gridCol>
                <a:gridCol w="404041">
                  <a:extLst>
                    <a:ext uri="{9D8B030D-6E8A-4147-A177-3AD203B41FA5}">
                      <a16:colId xmlns:a16="http://schemas.microsoft.com/office/drawing/2014/main" val="20005"/>
                    </a:ext>
                  </a:extLst>
                </a:gridCol>
                <a:gridCol w="404041">
                  <a:extLst>
                    <a:ext uri="{9D8B030D-6E8A-4147-A177-3AD203B41FA5}">
                      <a16:colId xmlns:a16="http://schemas.microsoft.com/office/drawing/2014/main" val="20006"/>
                    </a:ext>
                  </a:extLst>
                </a:gridCol>
                <a:gridCol w="378432">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501227">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Literatura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Describe personajes y lugares que imagina al escuchar cuentos, fábulas, leyendas y otros relatos literarios. </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07018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Producción, interpretación e intercambio de narraciones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501227">
                <a:tc gridSpan="3">
                  <a:txBody>
                    <a:bodyPr/>
                    <a:lstStyle/>
                    <a:p>
                      <a:pPr algn="l"/>
                      <a:r>
                        <a:rPr lang="es-ES" sz="1200" dirty="0">
                          <a:latin typeface="Century Gothic" panose="020B0502020202020204" pitchFamily="34" charset="0"/>
                        </a:rPr>
                        <a:t>Describe cómo son físicamente los personajes de un cuento o película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Describe escenas y escenarios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 X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extLst>
                  <a:ext uri="{0D108BD9-81ED-4DB2-BD59-A6C34878D82A}">
                    <a16:rowId xmlns:a16="http://schemas.microsoft.com/office/drawing/2014/main" val="10007"/>
                  </a:ext>
                </a:extLst>
              </a:tr>
              <a:tr h="311573">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extLst>
                  <a:ext uri="{0D108BD9-81ED-4DB2-BD59-A6C34878D82A}">
                    <a16:rowId xmlns:a16="http://schemas.microsoft.com/office/drawing/2014/main" val="10008"/>
                  </a:ext>
                </a:extLst>
              </a:tr>
              <a:tr h="311573">
                <a:tc gridSpan="3">
                  <a:txBody>
                    <a:bodyPr/>
                    <a:lstStyle/>
                    <a:p>
                      <a:pPr algn="l"/>
                      <a:r>
                        <a:rPr lang="es-MX" sz="1200" dirty="0">
                          <a:latin typeface="Century Gothic" panose="020B0502020202020204" pitchFamily="34" charset="0"/>
                        </a:rPr>
                        <a:t>Muestra seguridad al hablar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Utiliza oraciones coherentes </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99690463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Ha mejorado notablemente en su expresión oral, cada vez muestra más seguridad al hablar; en este caso, describe a los personajes de un cuento con base a cuestionamientos y en ocasiones agrega otras características más, utiliza oraciones coherentes para expresar sus ideas pero en ocasiones solicita ayuda a su madre, sin embargo ella lo apoya cuestionándolo, cada vez más utiliza un tono de voz mas fuerte y claro.</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496673"/>
            <a:ext cx="5870957" cy="963251"/>
          </a:xfrm>
          <a:prstGeom prst="rect">
            <a:avLst/>
          </a:prstGeom>
        </p:spPr>
      </p:pic>
    </p:spTree>
    <p:extLst>
      <p:ext uri="{BB962C8B-B14F-4D97-AF65-F5344CB8AC3E}">
        <p14:creationId xmlns:p14="http://schemas.microsoft.com/office/powerpoint/2010/main" val="2221092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8" y="1777601"/>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ÁLVAREZ PRADO NEYTAN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15/01/2021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195262" y="2234362"/>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9" name="3 Tabla">
            <a:extLst>
              <a:ext uri="{FF2B5EF4-FFF2-40B4-BE49-F238E27FC236}">
                <a16:creationId xmlns:a16="http://schemas.microsoft.com/office/drawing/2014/main" id="{BD572160-30B0-4C0A-AB27-FA11EE34B28D}"/>
              </a:ext>
            </a:extLst>
          </p:cNvPr>
          <p:cNvGraphicFramePr>
            <a:graphicFrameLocks noGrp="1"/>
          </p:cNvGraphicFramePr>
          <p:nvPr>
            <p:extLst>
              <p:ext uri="{D42A27DB-BD31-4B8C-83A1-F6EECF244321}">
                <p14:modId xmlns:p14="http://schemas.microsoft.com/office/powerpoint/2010/main" val="2863769935"/>
              </p:ext>
            </p:extLst>
          </p:nvPr>
        </p:nvGraphicFramePr>
        <p:xfrm>
          <a:off x="195264" y="3849116"/>
          <a:ext cx="6432302" cy="4775198"/>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1949657">
                  <a:extLst>
                    <a:ext uri="{9D8B030D-6E8A-4147-A177-3AD203B41FA5}">
                      <a16:colId xmlns:a16="http://schemas.microsoft.com/office/drawing/2014/main" val="20001"/>
                    </a:ext>
                  </a:extLst>
                </a:gridCol>
                <a:gridCol w="107950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8">
                  <a:extLst>
                    <a:ext uri="{9D8B030D-6E8A-4147-A177-3AD203B41FA5}">
                      <a16:colId xmlns:a16="http://schemas.microsoft.com/office/drawing/2014/main" val="20004"/>
                    </a:ext>
                  </a:extLst>
                </a:gridCol>
                <a:gridCol w="405228">
                  <a:extLst>
                    <a:ext uri="{9D8B030D-6E8A-4147-A177-3AD203B41FA5}">
                      <a16:colId xmlns:a16="http://schemas.microsoft.com/office/drawing/2014/main" val="20005"/>
                    </a:ext>
                  </a:extLst>
                </a:gridCol>
                <a:gridCol w="405228">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6908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Relaciona el número de elementos de una colección con la sucesión numérica escrita, del 1 al 30.</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50122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11573">
                <a:tc gridSpan="3">
                  <a:txBody>
                    <a:bodyPr/>
                    <a:lstStyle/>
                    <a:p>
                      <a:pPr algn="l"/>
                      <a:r>
                        <a:rPr lang="es-ES" sz="1200" dirty="0">
                          <a:latin typeface="Century Gothic" panose="020B0502020202020204" pitchFamily="34" charset="0"/>
                        </a:rPr>
                        <a:t>Sigue la seriación numérica en orden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8"/>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Identifica el total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Reconoce y escribe los números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9690463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Reconoce y escribe los números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38492508"/>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Sigue la seriación numérica en orden del número 1 al 15, muestra un gran avance en cuanto a los aprendizajes esperados; identifica con rapidez el número de elementos de una colección y lo relaciona con el número escrito correspondiente, los escribe correctamente de arriba hacia abajo, identifica sus nombres y describe características de cómo escribirlos o cómo se representan, por ejemplo: el cinco es un palito acostado, después uno parado y un ganchito.</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8" name="Imagen 7">
            <a:extLst>
              <a:ext uri="{FF2B5EF4-FFF2-40B4-BE49-F238E27FC236}">
                <a16:creationId xmlns:a16="http://schemas.microsoft.com/office/drawing/2014/main" id="{710E16F4-9E4F-43AA-BBBA-F9F42605ECA4}"/>
              </a:ext>
            </a:extLst>
          </p:cNvPr>
          <p:cNvPicPr>
            <a:picLocks noChangeAspect="1"/>
          </p:cNvPicPr>
          <p:nvPr/>
        </p:nvPicPr>
        <p:blipFill>
          <a:blip r:embed="rId2"/>
          <a:stretch>
            <a:fillRect/>
          </a:stretch>
        </p:blipFill>
        <p:spPr>
          <a:xfrm>
            <a:off x="493521" y="584591"/>
            <a:ext cx="5870957" cy="963251"/>
          </a:xfrm>
          <a:prstGeom prst="rect">
            <a:avLst/>
          </a:prstGeom>
        </p:spPr>
      </p:pic>
    </p:spTree>
    <p:extLst>
      <p:ext uri="{BB962C8B-B14F-4D97-AF65-F5344CB8AC3E}">
        <p14:creationId xmlns:p14="http://schemas.microsoft.com/office/powerpoint/2010/main" val="374957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ÁLVAREZ PRADO NEYTAN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15/01/2021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8" name="3 Tabla">
            <a:extLst>
              <a:ext uri="{FF2B5EF4-FFF2-40B4-BE49-F238E27FC236}">
                <a16:creationId xmlns:a16="http://schemas.microsoft.com/office/drawing/2014/main" id="{BB9C857D-A0D2-464E-91E0-8CED0EAC7BAF}"/>
              </a:ext>
            </a:extLst>
          </p:cNvPr>
          <p:cNvGraphicFramePr>
            <a:graphicFrameLocks noGrp="1"/>
          </p:cNvGraphicFramePr>
          <p:nvPr>
            <p:extLst>
              <p:ext uri="{D42A27DB-BD31-4B8C-83A1-F6EECF244321}">
                <p14:modId xmlns:p14="http://schemas.microsoft.com/office/powerpoint/2010/main" val="3042826106"/>
              </p:ext>
            </p:extLst>
          </p:nvPr>
        </p:nvGraphicFramePr>
        <p:xfrm>
          <a:off x="212847" y="3796367"/>
          <a:ext cx="6413439" cy="4666826"/>
        </p:xfrm>
        <a:graphic>
          <a:graphicData uri="http://schemas.openxmlformats.org/drawingml/2006/table">
            <a:tbl>
              <a:tblPr firstRow="1" bandRow="1">
                <a:tableStyleId>{5940675A-B579-460E-94D1-54222C63F5DA}</a:tableStyleId>
              </a:tblPr>
              <a:tblGrid>
                <a:gridCol w="1427118">
                  <a:extLst>
                    <a:ext uri="{9D8B030D-6E8A-4147-A177-3AD203B41FA5}">
                      <a16:colId xmlns:a16="http://schemas.microsoft.com/office/drawing/2014/main" val="20000"/>
                    </a:ext>
                  </a:extLst>
                </a:gridCol>
                <a:gridCol w="1943938">
                  <a:extLst>
                    <a:ext uri="{9D8B030D-6E8A-4147-A177-3AD203B41FA5}">
                      <a16:colId xmlns:a16="http://schemas.microsoft.com/office/drawing/2014/main" val="20001"/>
                    </a:ext>
                  </a:extLst>
                </a:gridCol>
                <a:gridCol w="1076340">
                  <a:extLst>
                    <a:ext uri="{9D8B030D-6E8A-4147-A177-3AD203B41FA5}">
                      <a16:colId xmlns:a16="http://schemas.microsoft.com/office/drawing/2014/main" val="20002"/>
                    </a:ext>
                  </a:extLst>
                </a:gridCol>
                <a:gridCol w="375488">
                  <a:extLst>
                    <a:ext uri="{9D8B030D-6E8A-4147-A177-3AD203B41FA5}">
                      <a16:colId xmlns:a16="http://schemas.microsoft.com/office/drawing/2014/main" val="20003"/>
                    </a:ext>
                  </a:extLst>
                </a:gridCol>
                <a:gridCol w="404041">
                  <a:extLst>
                    <a:ext uri="{9D8B030D-6E8A-4147-A177-3AD203B41FA5}">
                      <a16:colId xmlns:a16="http://schemas.microsoft.com/office/drawing/2014/main" val="20004"/>
                    </a:ext>
                  </a:extLst>
                </a:gridCol>
                <a:gridCol w="404041">
                  <a:extLst>
                    <a:ext uri="{9D8B030D-6E8A-4147-A177-3AD203B41FA5}">
                      <a16:colId xmlns:a16="http://schemas.microsoft.com/office/drawing/2014/main" val="20005"/>
                    </a:ext>
                  </a:extLst>
                </a:gridCol>
                <a:gridCol w="404041">
                  <a:extLst>
                    <a:ext uri="{9D8B030D-6E8A-4147-A177-3AD203B41FA5}">
                      <a16:colId xmlns:a16="http://schemas.microsoft.com/office/drawing/2014/main" val="20006"/>
                    </a:ext>
                  </a:extLst>
                </a:gridCol>
                <a:gridCol w="378432">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501227">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Literatura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Describe personajes y lugares que imagina al escuchar cuentos, fábulas, leyendas y otros relatos literarios. </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07018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Producción, interpretación e intercambio de narraciones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501227">
                <a:tc gridSpan="3">
                  <a:txBody>
                    <a:bodyPr/>
                    <a:lstStyle/>
                    <a:p>
                      <a:pPr algn="l"/>
                      <a:r>
                        <a:rPr lang="es-ES" sz="1200" dirty="0">
                          <a:latin typeface="Century Gothic" panose="020B0502020202020204" pitchFamily="34" charset="0"/>
                        </a:rPr>
                        <a:t>Describe cómo son físicamente los personajes de un cuento o película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Describe escenas y escenarios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7"/>
                  </a:ext>
                </a:extLst>
              </a:tr>
              <a:tr h="311573">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8"/>
                  </a:ext>
                </a:extLst>
              </a:tr>
              <a:tr h="311573">
                <a:tc gridSpan="3">
                  <a:txBody>
                    <a:bodyPr/>
                    <a:lstStyle/>
                    <a:p>
                      <a:pPr algn="l"/>
                      <a:r>
                        <a:rPr lang="es-MX" sz="1200" dirty="0">
                          <a:latin typeface="Century Gothic" panose="020B0502020202020204" pitchFamily="34" charset="0"/>
                        </a:rPr>
                        <a:t>Muestra seguridad al hablar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Utiliza oraciones coherentes </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9690463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Realiza explicaciones excelentes y con oraciones adecuadas y coherentes, organiza muy bien sus ideas al expresarse de forma oral; describe los personajes de un cuento o historia que escucha al igual que los lugares donde se desarrolla. Muestra muchísima seguridad al hablar y lo hace con mucha motivación.</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spTree>
    <p:extLst>
      <p:ext uri="{BB962C8B-B14F-4D97-AF65-F5344CB8AC3E}">
        <p14:creationId xmlns:p14="http://schemas.microsoft.com/office/powerpoint/2010/main" val="396072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847946"/>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CALEB ISMAEL MARTÍNEZ LÓPEZ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11/01/2021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304707"/>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8" name="3 Tabla">
            <a:extLst>
              <a:ext uri="{FF2B5EF4-FFF2-40B4-BE49-F238E27FC236}">
                <a16:creationId xmlns:a16="http://schemas.microsoft.com/office/drawing/2014/main" id="{BB9C857D-A0D2-464E-91E0-8CED0EAC7BAF}"/>
              </a:ext>
            </a:extLst>
          </p:cNvPr>
          <p:cNvGraphicFramePr>
            <a:graphicFrameLocks noGrp="1"/>
          </p:cNvGraphicFramePr>
          <p:nvPr>
            <p:extLst>
              <p:ext uri="{D42A27DB-BD31-4B8C-83A1-F6EECF244321}">
                <p14:modId xmlns:p14="http://schemas.microsoft.com/office/powerpoint/2010/main" val="6702700"/>
              </p:ext>
            </p:extLst>
          </p:nvPr>
        </p:nvGraphicFramePr>
        <p:xfrm>
          <a:off x="212847" y="3866706"/>
          <a:ext cx="6413439" cy="4666826"/>
        </p:xfrm>
        <a:graphic>
          <a:graphicData uri="http://schemas.openxmlformats.org/drawingml/2006/table">
            <a:tbl>
              <a:tblPr firstRow="1" bandRow="1">
                <a:tableStyleId>{5940675A-B579-460E-94D1-54222C63F5DA}</a:tableStyleId>
              </a:tblPr>
              <a:tblGrid>
                <a:gridCol w="1427118">
                  <a:extLst>
                    <a:ext uri="{9D8B030D-6E8A-4147-A177-3AD203B41FA5}">
                      <a16:colId xmlns:a16="http://schemas.microsoft.com/office/drawing/2014/main" val="20000"/>
                    </a:ext>
                  </a:extLst>
                </a:gridCol>
                <a:gridCol w="1943938">
                  <a:extLst>
                    <a:ext uri="{9D8B030D-6E8A-4147-A177-3AD203B41FA5}">
                      <a16:colId xmlns:a16="http://schemas.microsoft.com/office/drawing/2014/main" val="20001"/>
                    </a:ext>
                  </a:extLst>
                </a:gridCol>
                <a:gridCol w="1076340">
                  <a:extLst>
                    <a:ext uri="{9D8B030D-6E8A-4147-A177-3AD203B41FA5}">
                      <a16:colId xmlns:a16="http://schemas.microsoft.com/office/drawing/2014/main" val="20002"/>
                    </a:ext>
                  </a:extLst>
                </a:gridCol>
                <a:gridCol w="375488">
                  <a:extLst>
                    <a:ext uri="{9D8B030D-6E8A-4147-A177-3AD203B41FA5}">
                      <a16:colId xmlns:a16="http://schemas.microsoft.com/office/drawing/2014/main" val="20003"/>
                    </a:ext>
                  </a:extLst>
                </a:gridCol>
                <a:gridCol w="404041">
                  <a:extLst>
                    <a:ext uri="{9D8B030D-6E8A-4147-A177-3AD203B41FA5}">
                      <a16:colId xmlns:a16="http://schemas.microsoft.com/office/drawing/2014/main" val="20004"/>
                    </a:ext>
                  </a:extLst>
                </a:gridCol>
                <a:gridCol w="404041">
                  <a:extLst>
                    <a:ext uri="{9D8B030D-6E8A-4147-A177-3AD203B41FA5}">
                      <a16:colId xmlns:a16="http://schemas.microsoft.com/office/drawing/2014/main" val="20005"/>
                    </a:ext>
                  </a:extLst>
                </a:gridCol>
                <a:gridCol w="404041">
                  <a:extLst>
                    <a:ext uri="{9D8B030D-6E8A-4147-A177-3AD203B41FA5}">
                      <a16:colId xmlns:a16="http://schemas.microsoft.com/office/drawing/2014/main" val="20006"/>
                    </a:ext>
                  </a:extLst>
                </a:gridCol>
                <a:gridCol w="378432">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501227">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Literatura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Describe personajes y lugares que imagina al escuchar cuentos, fábulas, leyendas y otros relatos literarios. </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07018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Producción, interpretación e intercambio de narraciones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501227">
                <a:tc gridSpan="3">
                  <a:txBody>
                    <a:bodyPr/>
                    <a:lstStyle/>
                    <a:p>
                      <a:pPr algn="l"/>
                      <a:r>
                        <a:rPr lang="es-ES" sz="1200" dirty="0">
                          <a:latin typeface="Century Gothic" panose="020B0502020202020204" pitchFamily="34" charset="0"/>
                        </a:rPr>
                        <a:t>Describe cómo son físicamente los personajes de un cuento o película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Describe escenas y escenarios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311573">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8"/>
                  </a:ext>
                </a:extLst>
              </a:tr>
              <a:tr h="311573">
                <a:tc gridSpan="3">
                  <a:txBody>
                    <a:bodyPr/>
                    <a:lstStyle/>
                    <a:p>
                      <a:pPr algn="l"/>
                      <a:r>
                        <a:rPr lang="es-MX" sz="1200" dirty="0">
                          <a:latin typeface="Century Gothic" panose="020B0502020202020204" pitchFamily="34" charset="0"/>
                        </a:rPr>
                        <a:t>Muestra seguridad al hablar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Utiliza oraciones coherentes </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96904637"/>
                  </a:ext>
                </a:extLst>
              </a:tr>
              <a:tr h="609600">
                <a:tc gridSpan="8">
                  <a:txBody>
                    <a:bodyPr/>
                    <a:lstStyle/>
                    <a:p>
                      <a:pPr algn="l"/>
                      <a:r>
                        <a:rPr lang="es-MX" sz="1200" b="1" dirty="0">
                          <a:latin typeface="Century Gothic" panose="020B0502020202020204" pitchFamily="34" charset="0"/>
                        </a:rPr>
                        <a:t>Observaciones:</a:t>
                      </a:r>
                    </a:p>
                    <a:p>
                      <a:pPr marL="0" marR="0" lvl="0" indent="0" algn="l" defTabSz="6858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Century Gothic" panose="020B0502020202020204" pitchFamily="34" charset="0"/>
                          <a:ea typeface="+mn-ea"/>
                          <a:cs typeface="+mn-cs"/>
                        </a:rPr>
                        <a:t>Responde preguntas que se le realizan respecto a las características físicas de diversos personajes y escenarios de cuentos que escucha, utilizando un tono de voz fuerte y claro, ordenando cronológicamente lo que describe y utiliza oraciones coherentes. </a:t>
                      </a:r>
                      <a:endParaRPr lang="es-ES" sz="1200" kern="1200" dirty="0">
                        <a:solidFill>
                          <a:schemeClr val="tx1"/>
                        </a:solidFill>
                        <a:effectLst/>
                        <a:latin typeface="Century Gothic" panose="020B0502020202020204" pitchFamily="34" charset="0"/>
                        <a:ea typeface="+mn-ea"/>
                        <a:cs typeface="+mn-cs"/>
                      </a:endParaRP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9" name="Imagen 8">
            <a:extLst>
              <a:ext uri="{FF2B5EF4-FFF2-40B4-BE49-F238E27FC236}">
                <a16:creationId xmlns:a16="http://schemas.microsoft.com/office/drawing/2014/main" id="{20294930-5D18-4D3B-91F0-AF2D39EF84B6}"/>
              </a:ext>
            </a:extLst>
          </p:cNvPr>
          <p:cNvPicPr>
            <a:picLocks noChangeAspect="1"/>
          </p:cNvPicPr>
          <p:nvPr/>
        </p:nvPicPr>
        <p:blipFill>
          <a:blip r:embed="rId2"/>
          <a:stretch>
            <a:fillRect/>
          </a:stretch>
        </p:blipFill>
        <p:spPr>
          <a:xfrm>
            <a:off x="493519" y="707691"/>
            <a:ext cx="5870957" cy="963251"/>
          </a:xfrm>
          <a:prstGeom prst="rect">
            <a:avLst/>
          </a:prstGeom>
        </p:spPr>
      </p:pic>
    </p:spTree>
    <p:extLst>
      <p:ext uri="{BB962C8B-B14F-4D97-AF65-F5344CB8AC3E}">
        <p14:creationId xmlns:p14="http://schemas.microsoft.com/office/powerpoint/2010/main" val="2365712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FBB6CEFF-1AC2-4F99-87C4-85D54A967CB2}"/>
              </a:ext>
            </a:extLst>
          </p:cNvPr>
          <p:cNvGraphicFramePr>
            <a:graphicFrameLocks noGrp="1"/>
          </p:cNvGraphicFramePr>
          <p:nvPr>
            <p:extLst>
              <p:ext uri="{D42A27DB-BD31-4B8C-83A1-F6EECF244321}">
                <p14:modId xmlns:p14="http://schemas.microsoft.com/office/powerpoint/2010/main" val="2659126716"/>
              </p:ext>
            </p:extLst>
          </p:nvPr>
        </p:nvGraphicFramePr>
        <p:xfrm>
          <a:off x="285751" y="1468224"/>
          <a:ext cx="6286497" cy="7425344"/>
        </p:xfrm>
        <a:graphic>
          <a:graphicData uri="http://schemas.openxmlformats.org/drawingml/2006/table">
            <a:tbl>
              <a:tblPr firstRow="1" firstCol="1" bandRow="1"/>
              <a:tblGrid>
                <a:gridCol w="4800599">
                  <a:extLst>
                    <a:ext uri="{9D8B030D-6E8A-4147-A177-3AD203B41FA5}">
                      <a16:colId xmlns:a16="http://schemas.microsoft.com/office/drawing/2014/main" val="2896010578"/>
                    </a:ext>
                  </a:extLst>
                </a:gridCol>
                <a:gridCol w="285270">
                  <a:extLst>
                    <a:ext uri="{9D8B030D-6E8A-4147-A177-3AD203B41FA5}">
                      <a16:colId xmlns:a16="http://schemas.microsoft.com/office/drawing/2014/main" val="1655424777"/>
                    </a:ext>
                  </a:extLst>
                </a:gridCol>
                <a:gridCol w="300157">
                  <a:extLst>
                    <a:ext uri="{9D8B030D-6E8A-4147-A177-3AD203B41FA5}">
                      <a16:colId xmlns:a16="http://schemas.microsoft.com/office/drawing/2014/main" val="902731812"/>
                    </a:ext>
                  </a:extLst>
                </a:gridCol>
                <a:gridCol w="300157">
                  <a:extLst>
                    <a:ext uri="{9D8B030D-6E8A-4147-A177-3AD203B41FA5}">
                      <a16:colId xmlns:a16="http://schemas.microsoft.com/office/drawing/2014/main" val="2491990731"/>
                    </a:ext>
                  </a:extLst>
                </a:gridCol>
                <a:gridCol w="300157">
                  <a:extLst>
                    <a:ext uri="{9D8B030D-6E8A-4147-A177-3AD203B41FA5}">
                      <a16:colId xmlns:a16="http://schemas.microsoft.com/office/drawing/2014/main" val="3011358117"/>
                    </a:ext>
                  </a:extLst>
                </a:gridCol>
                <a:gridCol w="300157">
                  <a:extLst>
                    <a:ext uri="{9D8B030D-6E8A-4147-A177-3AD203B41FA5}">
                      <a16:colId xmlns:a16="http://schemas.microsoft.com/office/drawing/2014/main" val="507621041"/>
                    </a:ext>
                  </a:extLst>
                </a:gridCol>
              </a:tblGrid>
              <a:tr h="1027326">
                <a:tc>
                  <a:txBody>
                    <a:bodyPr/>
                    <a:lstStyle/>
                    <a:p>
                      <a:pPr marL="228600" indent="0" algn="ctr">
                        <a:lnSpc>
                          <a:spcPct val="107000"/>
                        </a:lnSpc>
                        <a:spcAft>
                          <a:spcPts val="0"/>
                        </a:spcAft>
                        <a:buFont typeface="+mj-lt"/>
                        <a:buNone/>
                      </a:pPr>
                      <a:r>
                        <a:rPr lang="es-ES" sz="12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LISTA DE ASISTENCIA A CLASES VIRTUALES</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18/01/2021</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19/01/2021</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20/01/2021</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21/01/2021</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22/01/2021</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511360"/>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ACOSTA MORALES SANTIAGO</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132"/>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ALVAREZ PRADO NEYTAN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7902548"/>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BALDERAS ALVARADO JOSEPH JOEL</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595559"/>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 LA ROSA CEDILLO RONNIE NOEL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510816"/>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ESCANDON CASTILLO ROMINA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9648438"/>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GIL HERNANDEZ VICTORIA BETZAIDA</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0496501"/>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GUZMAN CARDONA MARIANA</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5340591"/>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LEIJA GARCIA MAXIMO ELIAS</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829351"/>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LEYVA RAMIREZ CARLOS ANTONIO</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190137"/>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LOZANO GONZALEZ OSCAR ARMANDO</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3899992"/>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MARINES CISNEROS MELANIE YULISSA</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998893"/>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MARQUEZ GAMA LORENZO SAMUEL</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123723"/>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MARTINEZ GARCIA MATEO</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4847151"/>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MARTINEZ LOPEZ CALEB ISMAEL</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492870"/>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MARTINEZ VAZQUEZ DORIAN IOKSAN</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641663"/>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MONSIVAIS GOMEZ ALESSANDRA</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1243524"/>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MUÑIZ MAGALLANES KEVIN URIEL</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495854"/>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MUÑIZ SALOMON NERINE MARIE</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699310"/>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MUÑIZ TRISTAN TADEO EMMANUEL</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375304"/>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ORDAZ PEREZ DAYANA AURORA</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546365"/>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PEREZ AVALOS IAN ABELARDO</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840567"/>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PICAZO AGUILAR JOSE SEBASTIAN</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9813924"/>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RAMIREZ AVILES ZOE ELIZABETH</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704923"/>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RIVAS GARCIA MATEO</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7494832"/>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RIVAS PUENTE ALLISON RUBI</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018642"/>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RIVERA TORRES MIA DANIELA</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077196"/>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RODRIGUEZ SANCHEZ OWEN NEFTALI</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467964"/>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SALAS ESCALANTE MARIO FROYLAN</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493902"/>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SALINAS SANCHEZ MATEO OSIEL</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235243"/>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SOTO GONZALES CAROLINE ISABELA</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426113"/>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SOTO GONZALEZ MARIAN ALEXANDRA</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502087"/>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TELLEZ GALLEGOS PEDRO ISRAEL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864311"/>
                  </a:ext>
                </a:extLst>
              </a:tr>
              <a:tr h="188177">
                <a:tc>
                  <a:txBody>
                    <a:bodyPr/>
                    <a:lstStyle/>
                    <a:p>
                      <a:pPr marL="0" lvl="0" indent="0" algn="l">
                        <a:lnSpc>
                          <a:spcPct val="107000"/>
                        </a:lnSpc>
                        <a:spcAft>
                          <a:spcPts val="0"/>
                        </a:spcAft>
                        <a:buFont typeface="+mj-lt"/>
                        <a:buNone/>
                      </a:pPr>
                      <a:r>
                        <a:rPr lang="es-ES" sz="1200" u="sng"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TORRES ALVAREZ JESUS ISRAEL</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u="none" strike="noStrike">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u="none" strike="noStrike">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u="none" strike="noStrike">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u="none" strike="noStrike">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u="none" strike="noStrike"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4472304"/>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ZAPATA MENDEZ AXEL JARED</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460370"/>
                  </a:ext>
                </a:extLst>
              </a:tr>
            </a:tbl>
          </a:graphicData>
        </a:graphic>
      </p:graphicFrame>
      <p:pic>
        <p:nvPicPr>
          <p:cNvPr id="6" name="Imagen 5">
            <a:extLst>
              <a:ext uri="{FF2B5EF4-FFF2-40B4-BE49-F238E27FC236}">
                <a16:creationId xmlns:a16="http://schemas.microsoft.com/office/drawing/2014/main" id="{D5D9AD87-144C-49DE-9F37-5A46534D97C8}"/>
              </a:ext>
            </a:extLst>
          </p:cNvPr>
          <p:cNvPicPr>
            <a:picLocks noChangeAspect="1"/>
          </p:cNvPicPr>
          <p:nvPr/>
        </p:nvPicPr>
        <p:blipFill>
          <a:blip r:embed="rId2"/>
          <a:stretch>
            <a:fillRect/>
          </a:stretch>
        </p:blipFill>
        <p:spPr>
          <a:xfrm>
            <a:off x="493521" y="-281280"/>
            <a:ext cx="5870957" cy="2353260"/>
          </a:xfrm>
          <a:prstGeom prst="rect">
            <a:avLst/>
          </a:prstGeom>
        </p:spPr>
      </p:pic>
    </p:spTree>
    <p:extLst>
      <p:ext uri="{BB962C8B-B14F-4D97-AF65-F5344CB8AC3E}">
        <p14:creationId xmlns:p14="http://schemas.microsoft.com/office/powerpoint/2010/main" val="796825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ORDAZ PÉREZ DAYANA AURORA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19/01/2021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F642ADC0-A892-49F9-B273-3C819FD596A7}"/>
              </a:ext>
            </a:extLst>
          </p:cNvPr>
          <p:cNvGraphicFramePr>
            <a:graphicFrameLocks noGrp="1"/>
          </p:cNvGraphicFramePr>
          <p:nvPr>
            <p:extLst>
              <p:ext uri="{D42A27DB-BD31-4B8C-83A1-F6EECF244321}">
                <p14:modId xmlns:p14="http://schemas.microsoft.com/office/powerpoint/2010/main" val="2618299996"/>
              </p:ext>
            </p:extLst>
          </p:nvPr>
        </p:nvGraphicFramePr>
        <p:xfrm>
          <a:off x="212848" y="3796367"/>
          <a:ext cx="6432303" cy="3048000"/>
        </p:xfrm>
        <a:graphic>
          <a:graphicData uri="http://schemas.openxmlformats.org/drawingml/2006/table">
            <a:tbl>
              <a:tblPr firstRow="1" bandRow="1">
                <a:tableStyleId>{5940675A-B579-460E-94D1-54222C63F5DA}</a:tableStyleId>
              </a:tblPr>
              <a:tblGrid>
                <a:gridCol w="1580783">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822293">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30">
                  <a:extLst>
                    <a:ext uri="{9D8B030D-6E8A-4147-A177-3AD203B41FA5}">
                      <a16:colId xmlns:a16="http://schemas.microsoft.com/office/drawing/2014/main" val="20004"/>
                    </a:ext>
                  </a:extLst>
                </a:gridCol>
                <a:gridCol w="405230">
                  <a:extLst>
                    <a:ext uri="{9D8B030D-6E8A-4147-A177-3AD203B41FA5}">
                      <a16:colId xmlns:a16="http://schemas.microsoft.com/office/drawing/2014/main" val="20005"/>
                    </a:ext>
                  </a:extLst>
                </a:gridCol>
                <a:gridCol w="405230">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04800">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FFFF0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FF0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FF00"/>
                    </a:solidFill>
                  </a:tcPr>
                </a:tc>
                <a:extLst>
                  <a:ext uri="{0D108BD9-81ED-4DB2-BD59-A6C34878D82A}">
                    <a16:rowId xmlns:a16="http://schemas.microsoft.com/office/drawing/2014/main" val="10000"/>
                  </a:ext>
                </a:extLst>
              </a:tr>
              <a:tr h="304800">
                <a:tc rowSpan="2">
                  <a:txBody>
                    <a:bodyPr/>
                    <a:lstStyle/>
                    <a:p>
                      <a:pPr algn="ctr"/>
                      <a:r>
                        <a:rPr lang="es-MX" sz="1200" b="1" dirty="0">
                          <a:solidFill>
                            <a:schemeClr val="tx1"/>
                          </a:solidFill>
                          <a:latin typeface="Century Gothic" panose="020B0502020202020204" pitchFamily="34" charset="0"/>
                        </a:rPr>
                        <a:t>Campo/área:</a:t>
                      </a:r>
                      <a:endParaRPr lang="es-MX" sz="1200" dirty="0">
                        <a:solidFill>
                          <a:schemeClr val="tx1"/>
                        </a:solidFill>
                        <a:latin typeface="Century Gothic" panose="020B0502020202020204" pitchFamily="34" charset="0"/>
                      </a:endParaRPr>
                    </a:p>
                    <a:p>
                      <a:pPr algn="ctr"/>
                      <a:r>
                        <a:rPr lang="es-MX" sz="1200" dirty="0">
                          <a:solidFill>
                            <a:srgbClr val="FFC000"/>
                          </a:solidFill>
                          <a:latin typeface="Century Gothic" panose="020B0502020202020204" pitchFamily="34" charset="0"/>
                        </a:rPr>
                        <a:t>EDUCACIÓN SOCIOEMOCIONAL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Autonomía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a:t>
                      </a:r>
                    </a:p>
                    <a:p>
                      <a:pPr algn="ctr"/>
                      <a:r>
                        <a:rPr lang="es-ES" sz="1200" b="0" dirty="0">
                          <a:solidFill>
                            <a:schemeClr val="tx1"/>
                          </a:solidFill>
                          <a:latin typeface="Century Gothic" panose="020B0502020202020204" pitchFamily="34" charset="0"/>
                        </a:rPr>
                        <a:t>Reconoce lo que puede hacer con ayuda y sin ayuda. Solicita ayuda cuando la necesita.</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304800">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Iniciativa personal</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04800">
                <a:tc gridSpan="3">
                  <a:txBody>
                    <a:bodyPr/>
                    <a:lstStyle/>
                    <a:p>
                      <a:pPr algn="l"/>
                      <a:r>
                        <a:rPr lang="es-MX" sz="1200" dirty="0">
                          <a:latin typeface="Century Gothic" panose="020B0502020202020204" pitchFamily="34" charset="0"/>
                        </a:rPr>
                        <a:t>Reconoce que acciones puede realizar por sí solo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304800">
                <a:tc gridSpan="3">
                  <a:txBody>
                    <a:bodyPr/>
                    <a:lstStyle/>
                    <a:p>
                      <a:pPr algn="l"/>
                      <a:r>
                        <a:rPr lang="es-MX" sz="1200" dirty="0">
                          <a:latin typeface="Century Gothic" panose="020B0502020202020204" pitchFamily="34" charset="0"/>
                        </a:rPr>
                        <a:t>Identifica las acciones para las que necesita ayuda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304800">
                <a:tc gridSpan="3">
                  <a:txBody>
                    <a:bodyPr/>
                    <a:lstStyle/>
                    <a:p>
                      <a:pPr algn="l"/>
                      <a:r>
                        <a:rPr lang="es-ES" sz="1200" dirty="0">
                          <a:latin typeface="Century Gothic" panose="020B0502020202020204" pitchFamily="34" charset="0"/>
                        </a:rPr>
                        <a:t>Solicita ayuda de forma adecuada cuando lo necesita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Le falta trabajar la seguridad y confianza pero si reconoce las acciones que puede hacer por sí sola y las que no, aunque lo duda y voltea con su mamá para confirmarlo.</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74828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ORDAZ PÉREZ DAYANA AURORA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19/01/2021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9A9A835B-F710-4F98-BA8F-1F9488A1E55A}"/>
              </a:ext>
            </a:extLst>
          </p:cNvPr>
          <p:cNvGraphicFramePr>
            <a:graphicFrameLocks noGrp="1"/>
          </p:cNvGraphicFramePr>
          <p:nvPr>
            <p:extLst>
              <p:ext uri="{D42A27DB-BD31-4B8C-83A1-F6EECF244321}">
                <p14:modId xmlns:p14="http://schemas.microsoft.com/office/powerpoint/2010/main" val="1066833405"/>
              </p:ext>
            </p:extLst>
          </p:nvPr>
        </p:nvGraphicFramePr>
        <p:xfrm>
          <a:off x="212847" y="3796367"/>
          <a:ext cx="6432301" cy="371856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603786">
                  <a:extLst>
                    <a:ext uri="{9D8B030D-6E8A-4147-A177-3AD203B41FA5}">
                      <a16:colId xmlns:a16="http://schemas.microsoft.com/office/drawing/2014/main" val="20001"/>
                    </a:ext>
                  </a:extLst>
                </a:gridCol>
                <a:gridCol w="425374">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6">
                  <a:extLst>
                    <a:ext uri="{9D8B030D-6E8A-4147-A177-3AD203B41FA5}">
                      <a16:colId xmlns:a16="http://schemas.microsoft.com/office/drawing/2014/main" val="20007"/>
                    </a:ext>
                  </a:extLst>
                </a:gridCol>
              </a:tblGrid>
              <a:tr h="304800">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4876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a:t>
                      </a:r>
                    </a:p>
                    <a:p>
                      <a:pPr algn="ctr"/>
                      <a:r>
                        <a:rPr lang="es-ES" sz="1200" b="0" dirty="0">
                          <a:solidFill>
                            <a:schemeClr val="tx1"/>
                          </a:solidFill>
                          <a:latin typeface="Century Gothic" panose="020B0502020202020204" pitchFamily="34" charset="0"/>
                        </a:rPr>
                        <a:t>Resuelve problemas a través del conteo y con acciones sobre las colecciones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304800">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04800">
                <a:tc gridSpan="3">
                  <a:txBody>
                    <a:bodyPr/>
                    <a:lstStyle/>
                    <a:p>
                      <a:pPr algn="l"/>
                      <a:r>
                        <a:rPr lang="es-MX" sz="1200" dirty="0">
                          <a:latin typeface="Century Gothic" panose="020B0502020202020204" pitchFamily="34" charset="0"/>
                        </a:rPr>
                        <a:t>Identifica la cantidad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304800">
                <a:tc gridSpan="3">
                  <a:txBody>
                    <a:bodyPr/>
                    <a:lstStyle/>
                    <a:p>
                      <a:pPr algn="l"/>
                      <a:r>
                        <a:rPr lang="es-MX" sz="1200" dirty="0">
                          <a:latin typeface="Century Gothic" panose="020B0502020202020204" pitchFamily="34" charset="0"/>
                        </a:rPr>
                        <a:t>Reconoce los números de forma escrita (1 – 12)</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r>
                        <a:rPr lang="es-MX" sz="1200" dirty="0">
                          <a:latin typeface="Century Gothic" panose="020B0502020202020204" pitchFamily="34" charset="0"/>
                        </a:rPr>
                        <a:t>X </a:t>
                      </a: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304800">
                <a:tc gridSpan="3">
                  <a:txBody>
                    <a:bodyPr/>
                    <a:lstStyle/>
                    <a:p>
                      <a:pPr algn="l"/>
                      <a:r>
                        <a:rPr lang="es-ES" sz="1200" dirty="0">
                          <a:latin typeface="Century Gothic" panose="020B0502020202020204" pitchFamily="34" charset="0"/>
                        </a:rPr>
                        <a:t>Utiliza el conteo adecuadamente para resolver problemas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3048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Realiza colecciones de 1 a 12 elementos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Cuenta colecciones correctamente del 1 al 5 después de ahí se le dificulta seguir con la seriación numérica y necesita ayuda; se le dificulta mucho reconocer el número escrito, fue más sencillo observarlo en esta ocasión porque fue la única que se conectó a la clase.</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40822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MUÑIZ SALOMON NERINE MARIE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20/01/2021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F642ADC0-A892-49F9-B273-3C819FD596A7}"/>
              </a:ext>
            </a:extLst>
          </p:cNvPr>
          <p:cNvGraphicFramePr>
            <a:graphicFrameLocks noGrp="1"/>
          </p:cNvGraphicFramePr>
          <p:nvPr>
            <p:extLst>
              <p:ext uri="{D42A27DB-BD31-4B8C-83A1-F6EECF244321}">
                <p14:modId xmlns:p14="http://schemas.microsoft.com/office/powerpoint/2010/main" val="2465717822"/>
              </p:ext>
            </p:extLst>
          </p:nvPr>
        </p:nvGraphicFramePr>
        <p:xfrm>
          <a:off x="212848" y="3796367"/>
          <a:ext cx="6432303" cy="3048000"/>
        </p:xfrm>
        <a:graphic>
          <a:graphicData uri="http://schemas.openxmlformats.org/drawingml/2006/table">
            <a:tbl>
              <a:tblPr firstRow="1" bandRow="1">
                <a:tableStyleId>{5940675A-B579-460E-94D1-54222C63F5DA}</a:tableStyleId>
              </a:tblPr>
              <a:tblGrid>
                <a:gridCol w="1580783">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822293">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30">
                  <a:extLst>
                    <a:ext uri="{9D8B030D-6E8A-4147-A177-3AD203B41FA5}">
                      <a16:colId xmlns:a16="http://schemas.microsoft.com/office/drawing/2014/main" val="20004"/>
                    </a:ext>
                  </a:extLst>
                </a:gridCol>
                <a:gridCol w="405230">
                  <a:extLst>
                    <a:ext uri="{9D8B030D-6E8A-4147-A177-3AD203B41FA5}">
                      <a16:colId xmlns:a16="http://schemas.microsoft.com/office/drawing/2014/main" val="20005"/>
                    </a:ext>
                  </a:extLst>
                </a:gridCol>
                <a:gridCol w="405230">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04800">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FFFF0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FF0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FF00"/>
                    </a:solidFill>
                  </a:tcPr>
                </a:tc>
                <a:extLst>
                  <a:ext uri="{0D108BD9-81ED-4DB2-BD59-A6C34878D82A}">
                    <a16:rowId xmlns:a16="http://schemas.microsoft.com/office/drawing/2014/main" val="10000"/>
                  </a:ext>
                </a:extLst>
              </a:tr>
              <a:tr h="304800">
                <a:tc rowSpan="2">
                  <a:txBody>
                    <a:bodyPr/>
                    <a:lstStyle/>
                    <a:p>
                      <a:pPr algn="ctr"/>
                      <a:r>
                        <a:rPr lang="es-MX" sz="1200" b="1" dirty="0">
                          <a:solidFill>
                            <a:schemeClr val="tx1"/>
                          </a:solidFill>
                          <a:latin typeface="Century Gothic" panose="020B0502020202020204" pitchFamily="34" charset="0"/>
                        </a:rPr>
                        <a:t>Campo/área:</a:t>
                      </a:r>
                      <a:endParaRPr lang="es-MX" sz="1200" dirty="0">
                        <a:solidFill>
                          <a:schemeClr val="tx1"/>
                        </a:solidFill>
                        <a:latin typeface="Century Gothic" panose="020B0502020202020204" pitchFamily="34" charset="0"/>
                      </a:endParaRPr>
                    </a:p>
                    <a:p>
                      <a:pPr algn="ctr"/>
                      <a:r>
                        <a:rPr lang="es-MX" sz="1200" dirty="0">
                          <a:solidFill>
                            <a:srgbClr val="FFC000"/>
                          </a:solidFill>
                          <a:latin typeface="Century Gothic" panose="020B0502020202020204" pitchFamily="34" charset="0"/>
                        </a:rPr>
                        <a:t>EDUCACIÓN SOCIOEMOCIONAL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Autonomía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a:t>
                      </a:r>
                    </a:p>
                    <a:p>
                      <a:pPr algn="ctr"/>
                      <a:r>
                        <a:rPr lang="es-ES" sz="1200" b="0" dirty="0">
                          <a:solidFill>
                            <a:schemeClr val="tx1"/>
                          </a:solidFill>
                          <a:latin typeface="Century Gothic" panose="020B0502020202020204" pitchFamily="34" charset="0"/>
                        </a:rPr>
                        <a:t>Reconoce lo que puede hacer con ayuda y sin ayuda. Solicita ayuda cuando la necesita.</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304800">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Iniciativa personal</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04800">
                <a:tc gridSpan="3">
                  <a:txBody>
                    <a:bodyPr/>
                    <a:lstStyle/>
                    <a:p>
                      <a:pPr algn="l"/>
                      <a:r>
                        <a:rPr lang="es-MX" sz="1200" dirty="0">
                          <a:latin typeface="Century Gothic" panose="020B0502020202020204" pitchFamily="34" charset="0"/>
                        </a:rPr>
                        <a:t>Reconoce que acciones puede realizar por sí solo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304800">
                <a:tc gridSpan="3">
                  <a:txBody>
                    <a:bodyPr/>
                    <a:lstStyle/>
                    <a:p>
                      <a:pPr algn="l"/>
                      <a:r>
                        <a:rPr lang="es-MX" sz="1200" dirty="0">
                          <a:latin typeface="Century Gothic" panose="020B0502020202020204" pitchFamily="34" charset="0"/>
                        </a:rPr>
                        <a:t>Identifica las acciones para las que necesita ayuda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304800">
                <a:tc gridSpan="3">
                  <a:txBody>
                    <a:bodyPr/>
                    <a:lstStyle/>
                    <a:p>
                      <a:pPr algn="l"/>
                      <a:r>
                        <a:rPr lang="es-ES" sz="1200" dirty="0">
                          <a:latin typeface="Century Gothic" panose="020B0502020202020204" pitchFamily="34" charset="0"/>
                        </a:rPr>
                        <a:t>Solicita ayuda de forma adecuada cuando lo necesita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Reconoce y expresa lo que puede hacer por sí sola pero en ocasiones duda de sus respuestas y voltea con su papá para que se la de o para que confirme que lo que ha dicho está bien. </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2733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MUÑIZ SALOMON NERINE MARIE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20/01/2021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9A9A835B-F710-4F98-BA8F-1F9488A1E55A}"/>
              </a:ext>
            </a:extLst>
          </p:cNvPr>
          <p:cNvGraphicFramePr>
            <a:graphicFrameLocks noGrp="1"/>
          </p:cNvGraphicFramePr>
          <p:nvPr>
            <p:extLst>
              <p:ext uri="{D42A27DB-BD31-4B8C-83A1-F6EECF244321}">
                <p14:modId xmlns:p14="http://schemas.microsoft.com/office/powerpoint/2010/main" val="1221969979"/>
              </p:ext>
            </p:extLst>
          </p:nvPr>
        </p:nvGraphicFramePr>
        <p:xfrm>
          <a:off x="212847" y="3796367"/>
          <a:ext cx="6432301" cy="371856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603786">
                  <a:extLst>
                    <a:ext uri="{9D8B030D-6E8A-4147-A177-3AD203B41FA5}">
                      <a16:colId xmlns:a16="http://schemas.microsoft.com/office/drawing/2014/main" val="20001"/>
                    </a:ext>
                  </a:extLst>
                </a:gridCol>
                <a:gridCol w="425374">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6">
                  <a:extLst>
                    <a:ext uri="{9D8B030D-6E8A-4147-A177-3AD203B41FA5}">
                      <a16:colId xmlns:a16="http://schemas.microsoft.com/office/drawing/2014/main" val="20007"/>
                    </a:ext>
                  </a:extLst>
                </a:gridCol>
              </a:tblGrid>
              <a:tr h="304800">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4876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a:t>
                      </a:r>
                    </a:p>
                    <a:p>
                      <a:pPr algn="ctr"/>
                      <a:r>
                        <a:rPr lang="es-ES" sz="1200" b="0" dirty="0">
                          <a:solidFill>
                            <a:schemeClr val="tx1"/>
                          </a:solidFill>
                          <a:latin typeface="Century Gothic" panose="020B0502020202020204" pitchFamily="34" charset="0"/>
                        </a:rPr>
                        <a:t>Resuelve problemas a través del conteo y con acciones sobre las colecciones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304800">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04800">
                <a:tc gridSpan="3">
                  <a:txBody>
                    <a:bodyPr/>
                    <a:lstStyle/>
                    <a:p>
                      <a:pPr algn="l"/>
                      <a:r>
                        <a:rPr lang="es-MX" sz="1200" dirty="0">
                          <a:latin typeface="Century Gothic" panose="020B0502020202020204" pitchFamily="34" charset="0"/>
                        </a:rPr>
                        <a:t>Identifica la cantidad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304800">
                <a:tc gridSpan="3">
                  <a:txBody>
                    <a:bodyPr/>
                    <a:lstStyle/>
                    <a:p>
                      <a:pPr algn="l"/>
                      <a:r>
                        <a:rPr lang="es-MX" sz="1200" dirty="0">
                          <a:latin typeface="Century Gothic" panose="020B0502020202020204" pitchFamily="34" charset="0"/>
                        </a:rPr>
                        <a:t>Reconoce los números de forma escrita (1 – 12)</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r>
                        <a:rPr lang="es-MX" sz="1200" dirty="0">
                          <a:latin typeface="Century Gothic" panose="020B0502020202020204" pitchFamily="34" charset="0"/>
                        </a:rPr>
                        <a:t> </a:t>
                      </a: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304800">
                <a:tc gridSpan="3">
                  <a:txBody>
                    <a:bodyPr/>
                    <a:lstStyle/>
                    <a:p>
                      <a:pPr algn="l"/>
                      <a:r>
                        <a:rPr lang="es-ES" sz="1200" dirty="0">
                          <a:latin typeface="Century Gothic" panose="020B0502020202020204" pitchFamily="34" charset="0"/>
                        </a:rPr>
                        <a:t>Utiliza el conteo adecuadamente para resolver problemas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3048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Realiza colecciones de 1 a 12 elementos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Sigue la seriación numérica en orden pero se confunde en los números 6, 7 y 8, necesita algo de ayuda en esa parte. Identifica correctamente el total de elementos de colecciones pequeñas (menos de 7) y relaciona el total con el número escrito.</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25892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ACOSTA MORALES SANTIAGO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21/01/2021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F642ADC0-A892-49F9-B273-3C819FD596A7}"/>
              </a:ext>
            </a:extLst>
          </p:cNvPr>
          <p:cNvGraphicFramePr>
            <a:graphicFrameLocks noGrp="1"/>
          </p:cNvGraphicFramePr>
          <p:nvPr>
            <p:extLst>
              <p:ext uri="{D42A27DB-BD31-4B8C-83A1-F6EECF244321}">
                <p14:modId xmlns:p14="http://schemas.microsoft.com/office/powerpoint/2010/main" val="2237743197"/>
              </p:ext>
            </p:extLst>
          </p:nvPr>
        </p:nvGraphicFramePr>
        <p:xfrm>
          <a:off x="212848" y="3796367"/>
          <a:ext cx="6432303" cy="3048000"/>
        </p:xfrm>
        <a:graphic>
          <a:graphicData uri="http://schemas.openxmlformats.org/drawingml/2006/table">
            <a:tbl>
              <a:tblPr firstRow="1" bandRow="1">
                <a:tableStyleId>{5940675A-B579-460E-94D1-54222C63F5DA}</a:tableStyleId>
              </a:tblPr>
              <a:tblGrid>
                <a:gridCol w="1580783">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822293">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30">
                  <a:extLst>
                    <a:ext uri="{9D8B030D-6E8A-4147-A177-3AD203B41FA5}">
                      <a16:colId xmlns:a16="http://schemas.microsoft.com/office/drawing/2014/main" val="20004"/>
                    </a:ext>
                  </a:extLst>
                </a:gridCol>
                <a:gridCol w="405230">
                  <a:extLst>
                    <a:ext uri="{9D8B030D-6E8A-4147-A177-3AD203B41FA5}">
                      <a16:colId xmlns:a16="http://schemas.microsoft.com/office/drawing/2014/main" val="20005"/>
                    </a:ext>
                  </a:extLst>
                </a:gridCol>
                <a:gridCol w="405230">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04800">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FFFF0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FF0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FF00"/>
                    </a:solidFill>
                  </a:tcPr>
                </a:tc>
                <a:extLst>
                  <a:ext uri="{0D108BD9-81ED-4DB2-BD59-A6C34878D82A}">
                    <a16:rowId xmlns:a16="http://schemas.microsoft.com/office/drawing/2014/main" val="10000"/>
                  </a:ext>
                </a:extLst>
              </a:tr>
              <a:tr h="304800">
                <a:tc rowSpan="2">
                  <a:txBody>
                    <a:bodyPr/>
                    <a:lstStyle/>
                    <a:p>
                      <a:pPr algn="ctr"/>
                      <a:r>
                        <a:rPr lang="es-MX" sz="1200" b="1" dirty="0">
                          <a:solidFill>
                            <a:schemeClr val="tx1"/>
                          </a:solidFill>
                          <a:latin typeface="Century Gothic" panose="020B0502020202020204" pitchFamily="34" charset="0"/>
                        </a:rPr>
                        <a:t>Campo/área:</a:t>
                      </a:r>
                      <a:endParaRPr lang="es-MX" sz="1200" dirty="0">
                        <a:solidFill>
                          <a:schemeClr val="tx1"/>
                        </a:solidFill>
                        <a:latin typeface="Century Gothic" panose="020B0502020202020204" pitchFamily="34" charset="0"/>
                      </a:endParaRPr>
                    </a:p>
                    <a:p>
                      <a:pPr algn="ctr"/>
                      <a:r>
                        <a:rPr lang="es-MX" sz="1200" dirty="0">
                          <a:solidFill>
                            <a:srgbClr val="FFC000"/>
                          </a:solidFill>
                          <a:latin typeface="Century Gothic" panose="020B0502020202020204" pitchFamily="34" charset="0"/>
                        </a:rPr>
                        <a:t>EDUCACIÓN SOCIOEMOCIONAL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Autonomía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a:t>
                      </a:r>
                    </a:p>
                    <a:p>
                      <a:pPr algn="ctr"/>
                      <a:r>
                        <a:rPr lang="es-ES" sz="1200" b="0" dirty="0">
                          <a:solidFill>
                            <a:schemeClr val="tx1"/>
                          </a:solidFill>
                          <a:latin typeface="Century Gothic" panose="020B0502020202020204" pitchFamily="34" charset="0"/>
                        </a:rPr>
                        <a:t>Reconoce lo que puede hacer con ayuda y sin ayuda. Solicita ayuda cuando la necesita.</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304800">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Iniciativa personal</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04800">
                <a:tc gridSpan="3">
                  <a:txBody>
                    <a:bodyPr/>
                    <a:lstStyle/>
                    <a:p>
                      <a:pPr algn="l"/>
                      <a:r>
                        <a:rPr lang="es-MX" sz="1200" dirty="0">
                          <a:latin typeface="Century Gothic" panose="020B0502020202020204" pitchFamily="34" charset="0"/>
                        </a:rPr>
                        <a:t>Reconoce que acciones puede realizar por sí solo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4"/>
                  </a:ext>
                </a:extLst>
              </a:tr>
              <a:tr h="304800">
                <a:tc gridSpan="3">
                  <a:txBody>
                    <a:bodyPr/>
                    <a:lstStyle/>
                    <a:p>
                      <a:pPr algn="l"/>
                      <a:r>
                        <a:rPr lang="es-MX" sz="1200" dirty="0">
                          <a:latin typeface="Century Gothic" panose="020B0502020202020204" pitchFamily="34" charset="0"/>
                        </a:rPr>
                        <a:t>Identifica las acciones para las que necesita ayuda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304800">
                <a:tc gridSpan="3">
                  <a:txBody>
                    <a:bodyPr/>
                    <a:lstStyle/>
                    <a:p>
                      <a:pPr algn="l"/>
                      <a:r>
                        <a:rPr lang="es-ES" sz="1200" dirty="0">
                          <a:latin typeface="Century Gothic" panose="020B0502020202020204" pitchFamily="34" charset="0"/>
                        </a:rPr>
                        <a:t>Solicita ayuda de forma adecuada cuando lo necesita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6"/>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Se confunde un poco con las acciones que él puede hacer solo y lo duda para pensar mejor la oración que se le menciona, pero las que puede hacer por sí solo las reconoce y expresa con facilidad.</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43966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ACOSTA MORALES SANTIAGO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21/01/2021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9A9A835B-F710-4F98-BA8F-1F9488A1E55A}"/>
              </a:ext>
            </a:extLst>
          </p:cNvPr>
          <p:cNvGraphicFramePr>
            <a:graphicFrameLocks noGrp="1"/>
          </p:cNvGraphicFramePr>
          <p:nvPr>
            <p:extLst>
              <p:ext uri="{D42A27DB-BD31-4B8C-83A1-F6EECF244321}">
                <p14:modId xmlns:p14="http://schemas.microsoft.com/office/powerpoint/2010/main" val="2569151407"/>
              </p:ext>
            </p:extLst>
          </p:nvPr>
        </p:nvGraphicFramePr>
        <p:xfrm>
          <a:off x="212847" y="3796367"/>
          <a:ext cx="6432301" cy="371856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603786">
                  <a:extLst>
                    <a:ext uri="{9D8B030D-6E8A-4147-A177-3AD203B41FA5}">
                      <a16:colId xmlns:a16="http://schemas.microsoft.com/office/drawing/2014/main" val="20001"/>
                    </a:ext>
                  </a:extLst>
                </a:gridCol>
                <a:gridCol w="425374">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6">
                  <a:extLst>
                    <a:ext uri="{9D8B030D-6E8A-4147-A177-3AD203B41FA5}">
                      <a16:colId xmlns:a16="http://schemas.microsoft.com/office/drawing/2014/main" val="20007"/>
                    </a:ext>
                  </a:extLst>
                </a:gridCol>
              </a:tblGrid>
              <a:tr h="304800">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4876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a:t>
                      </a:r>
                    </a:p>
                    <a:p>
                      <a:pPr algn="ctr"/>
                      <a:r>
                        <a:rPr lang="es-ES" sz="1200" b="0" dirty="0">
                          <a:solidFill>
                            <a:schemeClr val="tx1"/>
                          </a:solidFill>
                          <a:latin typeface="Century Gothic" panose="020B0502020202020204" pitchFamily="34" charset="0"/>
                        </a:rPr>
                        <a:t>Resuelve problemas a través del conteo y con acciones sobre las colecciones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304800">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04800">
                <a:tc gridSpan="3">
                  <a:txBody>
                    <a:bodyPr/>
                    <a:lstStyle/>
                    <a:p>
                      <a:pPr algn="l"/>
                      <a:r>
                        <a:rPr lang="es-MX" sz="1200" dirty="0">
                          <a:latin typeface="Century Gothic" panose="020B0502020202020204" pitchFamily="34" charset="0"/>
                        </a:rPr>
                        <a:t>Identifica la cantidad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extLst>
                  <a:ext uri="{0D108BD9-81ED-4DB2-BD59-A6C34878D82A}">
                    <a16:rowId xmlns:a16="http://schemas.microsoft.com/office/drawing/2014/main" val="10004"/>
                  </a:ext>
                </a:extLst>
              </a:tr>
              <a:tr h="304800">
                <a:tc gridSpan="3">
                  <a:txBody>
                    <a:bodyPr/>
                    <a:lstStyle/>
                    <a:p>
                      <a:pPr algn="l"/>
                      <a:r>
                        <a:rPr lang="es-MX" sz="1200" dirty="0">
                          <a:latin typeface="Century Gothic" panose="020B0502020202020204" pitchFamily="34" charset="0"/>
                        </a:rPr>
                        <a:t>Reconoce los números de forma escrita (1 – 12)</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r>
                        <a:rPr lang="es-MX" sz="1200" dirty="0">
                          <a:latin typeface="Century Gothic" panose="020B0502020202020204" pitchFamily="34" charset="0"/>
                        </a:rPr>
                        <a:t> </a:t>
                      </a: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304800">
                <a:tc gridSpan="3">
                  <a:txBody>
                    <a:bodyPr/>
                    <a:lstStyle/>
                    <a:p>
                      <a:pPr algn="l"/>
                      <a:r>
                        <a:rPr lang="es-ES" sz="1200" dirty="0">
                          <a:latin typeface="Century Gothic" panose="020B0502020202020204" pitchFamily="34" charset="0"/>
                        </a:rPr>
                        <a:t>Utiliza el conteo adecuadamente para resolver problemas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3048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Realiza colecciones de 1 a 12 elementos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Utiliza el conteo de forma pausada y volviendo a comenzar desde el número 1 en ocasiones; al dictarle un problema de razonamiento confunde un poco las instrucciones, pero si se le comenta solamente que tiene que agregar o quitar lo hace sin ningún problema.</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73101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RAMÍREZ ÁVILES ZOE ELIZABETH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21/01/2021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F642ADC0-A892-49F9-B273-3C819FD596A7}"/>
              </a:ext>
            </a:extLst>
          </p:cNvPr>
          <p:cNvGraphicFramePr>
            <a:graphicFrameLocks noGrp="1"/>
          </p:cNvGraphicFramePr>
          <p:nvPr>
            <p:extLst>
              <p:ext uri="{D42A27DB-BD31-4B8C-83A1-F6EECF244321}">
                <p14:modId xmlns:p14="http://schemas.microsoft.com/office/powerpoint/2010/main" val="1030825525"/>
              </p:ext>
            </p:extLst>
          </p:nvPr>
        </p:nvGraphicFramePr>
        <p:xfrm>
          <a:off x="212848" y="3796367"/>
          <a:ext cx="6432303" cy="3230880"/>
        </p:xfrm>
        <a:graphic>
          <a:graphicData uri="http://schemas.openxmlformats.org/drawingml/2006/table">
            <a:tbl>
              <a:tblPr firstRow="1" bandRow="1">
                <a:tableStyleId>{5940675A-B579-460E-94D1-54222C63F5DA}</a:tableStyleId>
              </a:tblPr>
              <a:tblGrid>
                <a:gridCol w="1580783">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822293">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30">
                  <a:extLst>
                    <a:ext uri="{9D8B030D-6E8A-4147-A177-3AD203B41FA5}">
                      <a16:colId xmlns:a16="http://schemas.microsoft.com/office/drawing/2014/main" val="20004"/>
                    </a:ext>
                  </a:extLst>
                </a:gridCol>
                <a:gridCol w="405230">
                  <a:extLst>
                    <a:ext uri="{9D8B030D-6E8A-4147-A177-3AD203B41FA5}">
                      <a16:colId xmlns:a16="http://schemas.microsoft.com/office/drawing/2014/main" val="20005"/>
                    </a:ext>
                  </a:extLst>
                </a:gridCol>
                <a:gridCol w="405230">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04800">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FFFF0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FF0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FF00"/>
                    </a:solidFill>
                  </a:tcPr>
                </a:tc>
                <a:extLst>
                  <a:ext uri="{0D108BD9-81ED-4DB2-BD59-A6C34878D82A}">
                    <a16:rowId xmlns:a16="http://schemas.microsoft.com/office/drawing/2014/main" val="10000"/>
                  </a:ext>
                </a:extLst>
              </a:tr>
              <a:tr h="304800">
                <a:tc rowSpan="2">
                  <a:txBody>
                    <a:bodyPr/>
                    <a:lstStyle/>
                    <a:p>
                      <a:pPr algn="ctr"/>
                      <a:r>
                        <a:rPr lang="es-MX" sz="1200" b="1" dirty="0">
                          <a:solidFill>
                            <a:schemeClr val="tx1"/>
                          </a:solidFill>
                          <a:latin typeface="Century Gothic" panose="020B0502020202020204" pitchFamily="34" charset="0"/>
                        </a:rPr>
                        <a:t>Campo/área:</a:t>
                      </a:r>
                      <a:endParaRPr lang="es-MX" sz="1200" dirty="0">
                        <a:solidFill>
                          <a:schemeClr val="tx1"/>
                        </a:solidFill>
                        <a:latin typeface="Century Gothic" panose="020B0502020202020204" pitchFamily="34" charset="0"/>
                      </a:endParaRPr>
                    </a:p>
                    <a:p>
                      <a:pPr algn="ctr"/>
                      <a:r>
                        <a:rPr lang="es-MX" sz="1200" dirty="0">
                          <a:solidFill>
                            <a:srgbClr val="FFC000"/>
                          </a:solidFill>
                          <a:latin typeface="Century Gothic" panose="020B0502020202020204" pitchFamily="34" charset="0"/>
                        </a:rPr>
                        <a:t>EDUCACIÓN SOCIOEMOCIONAL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Autonomía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a:t>
                      </a:r>
                    </a:p>
                    <a:p>
                      <a:pPr algn="ctr"/>
                      <a:r>
                        <a:rPr lang="es-ES" sz="1200" b="0" dirty="0">
                          <a:solidFill>
                            <a:schemeClr val="tx1"/>
                          </a:solidFill>
                          <a:latin typeface="Century Gothic" panose="020B0502020202020204" pitchFamily="34" charset="0"/>
                        </a:rPr>
                        <a:t>Reconoce lo que puede hacer con ayuda y sin ayuda. Solicita ayuda cuando la necesita.</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304800">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Iniciativa personal</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04800">
                <a:tc gridSpan="3">
                  <a:txBody>
                    <a:bodyPr/>
                    <a:lstStyle/>
                    <a:p>
                      <a:pPr algn="l"/>
                      <a:r>
                        <a:rPr lang="es-MX" sz="1200" dirty="0">
                          <a:latin typeface="Century Gothic" panose="020B0502020202020204" pitchFamily="34" charset="0"/>
                        </a:rPr>
                        <a:t>Reconoce que acciones puede realizar por sí solo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extLst>
                  <a:ext uri="{0D108BD9-81ED-4DB2-BD59-A6C34878D82A}">
                    <a16:rowId xmlns:a16="http://schemas.microsoft.com/office/drawing/2014/main" val="10004"/>
                  </a:ext>
                </a:extLst>
              </a:tr>
              <a:tr h="304800">
                <a:tc gridSpan="3">
                  <a:txBody>
                    <a:bodyPr/>
                    <a:lstStyle/>
                    <a:p>
                      <a:pPr algn="l"/>
                      <a:r>
                        <a:rPr lang="es-MX" sz="1200" dirty="0">
                          <a:latin typeface="Century Gothic" panose="020B0502020202020204" pitchFamily="34" charset="0"/>
                        </a:rPr>
                        <a:t>Identifica las acciones para las que necesita ayuda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304800">
                <a:tc gridSpan="3">
                  <a:txBody>
                    <a:bodyPr/>
                    <a:lstStyle/>
                    <a:p>
                      <a:pPr algn="l"/>
                      <a:r>
                        <a:rPr lang="es-ES" sz="1200" dirty="0">
                          <a:latin typeface="Century Gothic" panose="020B0502020202020204" pitchFamily="34" charset="0"/>
                        </a:rPr>
                        <a:t>Solicita ayuda de forma adecuada cuando lo necesita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Identifica que al pedir ayuda es necesario decir por favor y gracias; confunde un poco las acciones y desconfía al dar su respuesta, voltea con la persona que lo acompaña para que estos le confirmen que su respuesta está bien o mal y cambia las paletas sin dejar una respuesta fija.</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44754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RAMÍREZ ÁVILES ZOE ELIZABETH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21/01/2021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9A9A835B-F710-4F98-BA8F-1F9488A1E55A}"/>
              </a:ext>
            </a:extLst>
          </p:cNvPr>
          <p:cNvGraphicFramePr>
            <a:graphicFrameLocks noGrp="1"/>
          </p:cNvGraphicFramePr>
          <p:nvPr>
            <p:extLst>
              <p:ext uri="{D42A27DB-BD31-4B8C-83A1-F6EECF244321}">
                <p14:modId xmlns:p14="http://schemas.microsoft.com/office/powerpoint/2010/main" val="2603394156"/>
              </p:ext>
            </p:extLst>
          </p:nvPr>
        </p:nvGraphicFramePr>
        <p:xfrm>
          <a:off x="212847" y="3796367"/>
          <a:ext cx="6432301" cy="390144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603786">
                  <a:extLst>
                    <a:ext uri="{9D8B030D-6E8A-4147-A177-3AD203B41FA5}">
                      <a16:colId xmlns:a16="http://schemas.microsoft.com/office/drawing/2014/main" val="20001"/>
                    </a:ext>
                  </a:extLst>
                </a:gridCol>
                <a:gridCol w="425374">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6">
                  <a:extLst>
                    <a:ext uri="{9D8B030D-6E8A-4147-A177-3AD203B41FA5}">
                      <a16:colId xmlns:a16="http://schemas.microsoft.com/office/drawing/2014/main" val="20007"/>
                    </a:ext>
                  </a:extLst>
                </a:gridCol>
              </a:tblGrid>
              <a:tr h="304800">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4876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a:t>
                      </a:r>
                    </a:p>
                    <a:p>
                      <a:pPr algn="ctr"/>
                      <a:r>
                        <a:rPr lang="es-ES" sz="1200" b="0" dirty="0">
                          <a:solidFill>
                            <a:schemeClr val="tx1"/>
                          </a:solidFill>
                          <a:latin typeface="Century Gothic" panose="020B0502020202020204" pitchFamily="34" charset="0"/>
                        </a:rPr>
                        <a:t>Resuelve problemas a través del conteo y con acciones sobre las colecciones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304800">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04800">
                <a:tc gridSpan="3">
                  <a:txBody>
                    <a:bodyPr/>
                    <a:lstStyle/>
                    <a:p>
                      <a:pPr algn="l"/>
                      <a:r>
                        <a:rPr lang="es-MX" sz="1200" dirty="0">
                          <a:latin typeface="Century Gothic" panose="020B0502020202020204" pitchFamily="34" charset="0"/>
                        </a:rPr>
                        <a:t>Identifica la cantidad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304800">
                <a:tc gridSpan="3">
                  <a:txBody>
                    <a:bodyPr/>
                    <a:lstStyle/>
                    <a:p>
                      <a:pPr algn="l"/>
                      <a:r>
                        <a:rPr lang="es-MX" sz="1200" dirty="0">
                          <a:latin typeface="Century Gothic" panose="020B0502020202020204" pitchFamily="34" charset="0"/>
                        </a:rPr>
                        <a:t>Reconoce los números de forma escrita (1 – 12)</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r>
                        <a:rPr lang="es-MX" sz="1200" dirty="0">
                          <a:latin typeface="Century Gothic" panose="020B0502020202020204" pitchFamily="34" charset="0"/>
                        </a:rPr>
                        <a:t> </a:t>
                      </a: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304800">
                <a:tc gridSpan="3">
                  <a:txBody>
                    <a:bodyPr/>
                    <a:lstStyle/>
                    <a:p>
                      <a:pPr algn="l"/>
                      <a:r>
                        <a:rPr lang="es-ES" sz="1200" dirty="0">
                          <a:latin typeface="Century Gothic" panose="020B0502020202020204" pitchFamily="34" charset="0"/>
                        </a:rPr>
                        <a:t>Utiliza el conteo adecuadamente para resolver problemas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3048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Realiza colecciones de 1 a 12 elementos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Es necesario decirle directamente que quite o agregue elementos porque se confunde al recibir las instrucciones a través de un problema de razonamiento tal cual; tiene dificultar para escribir algunos números y al contar también le sucede entre el 5 y 6.</a:t>
                      </a:r>
                    </a:p>
                    <a:p>
                      <a:pPr algn="l"/>
                      <a:endParaRPr lang="es-MX" sz="1200" b="0" dirty="0">
                        <a:latin typeface="Century Gothic" panose="020B0502020202020204" pitchFamily="34" charset="0"/>
                      </a:endParaRP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34547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LEIJA GARCÍA MÁXIMO ELIAS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21/01/2021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F642ADC0-A892-49F9-B273-3C819FD596A7}"/>
              </a:ext>
            </a:extLst>
          </p:cNvPr>
          <p:cNvGraphicFramePr>
            <a:graphicFrameLocks noGrp="1"/>
          </p:cNvGraphicFramePr>
          <p:nvPr>
            <p:extLst>
              <p:ext uri="{D42A27DB-BD31-4B8C-83A1-F6EECF244321}">
                <p14:modId xmlns:p14="http://schemas.microsoft.com/office/powerpoint/2010/main" val="843380829"/>
              </p:ext>
            </p:extLst>
          </p:nvPr>
        </p:nvGraphicFramePr>
        <p:xfrm>
          <a:off x="212848" y="3796367"/>
          <a:ext cx="6432303" cy="3048000"/>
        </p:xfrm>
        <a:graphic>
          <a:graphicData uri="http://schemas.openxmlformats.org/drawingml/2006/table">
            <a:tbl>
              <a:tblPr firstRow="1" bandRow="1">
                <a:tableStyleId>{5940675A-B579-460E-94D1-54222C63F5DA}</a:tableStyleId>
              </a:tblPr>
              <a:tblGrid>
                <a:gridCol w="1580783">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822293">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30">
                  <a:extLst>
                    <a:ext uri="{9D8B030D-6E8A-4147-A177-3AD203B41FA5}">
                      <a16:colId xmlns:a16="http://schemas.microsoft.com/office/drawing/2014/main" val="20004"/>
                    </a:ext>
                  </a:extLst>
                </a:gridCol>
                <a:gridCol w="405230">
                  <a:extLst>
                    <a:ext uri="{9D8B030D-6E8A-4147-A177-3AD203B41FA5}">
                      <a16:colId xmlns:a16="http://schemas.microsoft.com/office/drawing/2014/main" val="20005"/>
                    </a:ext>
                  </a:extLst>
                </a:gridCol>
                <a:gridCol w="405230">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04800">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FFFF0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FF0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FF00"/>
                    </a:solidFill>
                  </a:tcPr>
                </a:tc>
                <a:extLst>
                  <a:ext uri="{0D108BD9-81ED-4DB2-BD59-A6C34878D82A}">
                    <a16:rowId xmlns:a16="http://schemas.microsoft.com/office/drawing/2014/main" val="10000"/>
                  </a:ext>
                </a:extLst>
              </a:tr>
              <a:tr h="304800">
                <a:tc rowSpan="2">
                  <a:txBody>
                    <a:bodyPr/>
                    <a:lstStyle/>
                    <a:p>
                      <a:pPr algn="ctr"/>
                      <a:r>
                        <a:rPr lang="es-MX" sz="1200" b="1" dirty="0">
                          <a:solidFill>
                            <a:schemeClr val="tx1"/>
                          </a:solidFill>
                          <a:latin typeface="Century Gothic" panose="020B0502020202020204" pitchFamily="34" charset="0"/>
                        </a:rPr>
                        <a:t>Campo/área:</a:t>
                      </a:r>
                      <a:endParaRPr lang="es-MX" sz="1200" dirty="0">
                        <a:solidFill>
                          <a:schemeClr val="tx1"/>
                        </a:solidFill>
                        <a:latin typeface="Century Gothic" panose="020B0502020202020204" pitchFamily="34" charset="0"/>
                      </a:endParaRPr>
                    </a:p>
                    <a:p>
                      <a:pPr algn="ctr"/>
                      <a:r>
                        <a:rPr lang="es-MX" sz="1200" dirty="0">
                          <a:solidFill>
                            <a:srgbClr val="FFC000"/>
                          </a:solidFill>
                          <a:latin typeface="Century Gothic" panose="020B0502020202020204" pitchFamily="34" charset="0"/>
                        </a:rPr>
                        <a:t>EDUCACIÓN SOCIOEMOCIONAL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Autonomía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a:t>
                      </a:r>
                    </a:p>
                    <a:p>
                      <a:pPr algn="ctr"/>
                      <a:r>
                        <a:rPr lang="es-ES" sz="1200" b="0" dirty="0">
                          <a:solidFill>
                            <a:schemeClr val="tx1"/>
                          </a:solidFill>
                          <a:latin typeface="Century Gothic" panose="020B0502020202020204" pitchFamily="34" charset="0"/>
                        </a:rPr>
                        <a:t>Reconoce lo que puede hacer con ayuda y sin ayuda. Solicita ayuda cuando la necesita.</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304800">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Iniciativa personal</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04800">
                <a:tc gridSpan="3">
                  <a:txBody>
                    <a:bodyPr/>
                    <a:lstStyle/>
                    <a:p>
                      <a:pPr algn="l"/>
                      <a:r>
                        <a:rPr lang="es-MX" sz="1200" dirty="0">
                          <a:latin typeface="Century Gothic" panose="020B0502020202020204" pitchFamily="34" charset="0"/>
                        </a:rPr>
                        <a:t>Reconoce que acciones puede realizar por sí solo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4"/>
                  </a:ext>
                </a:extLst>
              </a:tr>
              <a:tr h="304800">
                <a:tc gridSpan="3">
                  <a:txBody>
                    <a:bodyPr/>
                    <a:lstStyle/>
                    <a:p>
                      <a:pPr algn="l"/>
                      <a:r>
                        <a:rPr lang="es-MX" sz="1200" dirty="0">
                          <a:latin typeface="Century Gothic" panose="020B0502020202020204" pitchFamily="34" charset="0"/>
                        </a:rPr>
                        <a:t>Identifica las acciones para las que necesita ayuda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5"/>
                  </a:ext>
                </a:extLst>
              </a:tr>
              <a:tr h="304800">
                <a:tc gridSpan="3">
                  <a:txBody>
                    <a:bodyPr/>
                    <a:lstStyle/>
                    <a:p>
                      <a:pPr algn="l"/>
                      <a:r>
                        <a:rPr lang="es-ES" sz="1200" dirty="0">
                          <a:latin typeface="Century Gothic" panose="020B0502020202020204" pitchFamily="34" charset="0"/>
                        </a:rPr>
                        <a:t>Solicita ayuda de forma adecuada cuando lo necesita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6"/>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Reconoce y expresa con una entonación adecuada y con mucha seguridad lo que puede y lo que no puede hacer solo, además identifica que al solicitar ayuda se hace de una forma agradable y con educación.</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24050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60023"/>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EESCANDÓN CASTILLO ROMINA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11/01/2021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16784"/>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9" name="3 Tabla">
            <a:extLst>
              <a:ext uri="{FF2B5EF4-FFF2-40B4-BE49-F238E27FC236}">
                <a16:creationId xmlns:a16="http://schemas.microsoft.com/office/drawing/2014/main" id="{BD572160-30B0-4C0A-AB27-FA11EE34B28D}"/>
              </a:ext>
            </a:extLst>
          </p:cNvPr>
          <p:cNvGraphicFramePr>
            <a:graphicFrameLocks noGrp="1"/>
          </p:cNvGraphicFramePr>
          <p:nvPr>
            <p:extLst>
              <p:ext uri="{D42A27DB-BD31-4B8C-83A1-F6EECF244321}">
                <p14:modId xmlns:p14="http://schemas.microsoft.com/office/powerpoint/2010/main" val="3961289567"/>
              </p:ext>
            </p:extLst>
          </p:nvPr>
        </p:nvGraphicFramePr>
        <p:xfrm>
          <a:off x="212849" y="3831538"/>
          <a:ext cx="6432302" cy="4837111"/>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1949657">
                  <a:extLst>
                    <a:ext uri="{9D8B030D-6E8A-4147-A177-3AD203B41FA5}">
                      <a16:colId xmlns:a16="http://schemas.microsoft.com/office/drawing/2014/main" val="20001"/>
                    </a:ext>
                  </a:extLst>
                </a:gridCol>
                <a:gridCol w="107950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8">
                  <a:extLst>
                    <a:ext uri="{9D8B030D-6E8A-4147-A177-3AD203B41FA5}">
                      <a16:colId xmlns:a16="http://schemas.microsoft.com/office/drawing/2014/main" val="20004"/>
                    </a:ext>
                  </a:extLst>
                </a:gridCol>
                <a:gridCol w="405228">
                  <a:extLst>
                    <a:ext uri="{9D8B030D-6E8A-4147-A177-3AD203B41FA5}">
                      <a16:colId xmlns:a16="http://schemas.microsoft.com/office/drawing/2014/main" val="20005"/>
                    </a:ext>
                  </a:extLst>
                </a:gridCol>
                <a:gridCol w="405228">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6908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Relaciona el número de elementos de una colección con la sucesión numérica escrita, del 1 al 30.</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50122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11573">
                <a:tc gridSpan="3">
                  <a:txBody>
                    <a:bodyPr/>
                    <a:lstStyle/>
                    <a:p>
                      <a:pPr algn="l"/>
                      <a:r>
                        <a:rPr lang="es-ES" sz="1200" dirty="0">
                          <a:latin typeface="Century Gothic" panose="020B0502020202020204" pitchFamily="34" charset="0"/>
                        </a:rPr>
                        <a:t>Sigue la seriación numérica en orden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8"/>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Identifica el total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Reconoce y escribe los números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9690463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Reconoce y escribe los números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38492508"/>
                  </a:ext>
                </a:extLst>
              </a:tr>
              <a:tr h="609600">
                <a:tc gridSpan="8">
                  <a:txBody>
                    <a:bodyPr/>
                    <a:lstStyle/>
                    <a:p>
                      <a:pPr algn="l"/>
                      <a:r>
                        <a:rPr lang="es-MX" sz="1200" b="1" dirty="0">
                          <a:latin typeface="Century Gothic" panose="020B0502020202020204" pitchFamily="34" charset="0"/>
                        </a:rPr>
                        <a:t>Observaciones:</a:t>
                      </a:r>
                    </a:p>
                    <a:p>
                      <a:pPr algn="just">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Sigue la secuencia numérica en orden del 1 al 12 en forma escrita y de manera oral, </a:t>
                      </a:r>
                      <a:r>
                        <a:rPr lang="es-MX" sz="1200" b="0" dirty="0">
                          <a:effectLst/>
                          <a:latin typeface="Century Gothic" panose="020B0502020202020204" pitchFamily="34" charset="0"/>
                          <a:ea typeface="Calibri" panose="020F0502020204030204" pitchFamily="34" charset="0"/>
                          <a:cs typeface="Times New Roman" panose="02020603050405020304" pitchFamily="18" charset="0"/>
                        </a:rPr>
                        <a:t>a</a:t>
                      </a:r>
                      <a:r>
                        <a:rPr lang="es-MX" sz="1200" b="0" dirty="0">
                          <a:latin typeface="Century Gothic" panose="020B0502020202020204" pitchFamily="34" charset="0"/>
                        </a:rPr>
                        <a:t>plica muy bien el conteo en situaciones que lo requiere </a:t>
                      </a:r>
                      <a:r>
                        <a:rPr lang="es-MX" sz="1200" dirty="0">
                          <a:effectLst/>
                          <a:latin typeface="Century Gothic" panose="020B0502020202020204" pitchFamily="34" charset="0"/>
                          <a:ea typeface="Calibri" panose="020F0502020204030204" pitchFamily="34" charset="0"/>
                          <a:cs typeface="Times New Roman" panose="02020603050405020304" pitchFamily="18" charset="0"/>
                        </a:rPr>
                        <a:t>. Con rapidez identifica el total de elementos en una colección e identifica el número escrito correspondiente y los relaciona, incluso sabe describir oralmente la forma en que se escriben los números y su estructura con oraciones como las siguientes: el número 3 son dos pancitas y el número 4 es un cuadrito con un palito.</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8" name="Imagen 7">
            <a:extLst>
              <a:ext uri="{FF2B5EF4-FFF2-40B4-BE49-F238E27FC236}">
                <a16:creationId xmlns:a16="http://schemas.microsoft.com/office/drawing/2014/main" id="{3008BD9E-FD67-42DC-A6FC-2EA85D599D30}"/>
              </a:ext>
            </a:extLst>
          </p:cNvPr>
          <p:cNvPicPr>
            <a:picLocks noChangeAspect="1"/>
          </p:cNvPicPr>
          <p:nvPr/>
        </p:nvPicPr>
        <p:blipFill>
          <a:blip r:embed="rId2"/>
          <a:stretch>
            <a:fillRect/>
          </a:stretch>
        </p:blipFill>
        <p:spPr>
          <a:xfrm>
            <a:off x="493519" y="567013"/>
            <a:ext cx="5870957" cy="963251"/>
          </a:xfrm>
          <a:prstGeom prst="rect">
            <a:avLst/>
          </a:prstGeom>
        </p:spPr>
      </p:pic>
    </p:spTree>
    <p:extLst>
      <p:ext uri="{BB962C8B-B14F-4D97-AF65-F5344CB8AC3E}">
        <p14:creationId xmlns:p14="http://schemas.microsoft.com/office/powerpoint/2010/main" val="434578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LEIJA GARÍA MÁXIMO ELIAS	</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21/01/2021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9A9A835B-F710-4F98-BA8F-1F9488A1E55A}"/>
              </a:ext>
            </a:extLst>
          </p:cNvPr>
          <p:cNvGraphicFramePr>
            <a:graphicFrameLocks noGrp="1"/>
          </p:cNvGraphicFramePr>
          <p:nvPr>
            <p:extLst>
              <p:ext uri="{D42A27DB-BD31-4B8C-83A1-F6EECF244321}">
                <p14:modId xmlns:p14="http://schemas.microsoft.com/office/powerpoint/2010/main" val="2010708665"/>
              </p:ext>
            </p:extLst>
          </p:nvPr>
        </p:nvGraphicFramePr>
        <p:xfrm>
          <a:off x="212847" y="3796367"/>
          <a:ext cx="6432301" cy="371856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603786">
                  <a:extLst>
                    <a:ext uri="{9D8B030D-6E8A-4147-A177-3AD203B41FA5}">
                      <a16:colId xmlns:a16="http://schemas.microsoft.com/office/drawing/2014/main" val="20001"/>
                    </a:ext>
                  </a:extLst>
                </a:gridCol>
                <a:gridCol w="425374">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6">
                  <a:extLst>
                    <a:ext uri="{9D8B030D-6E8A-4147-A177-3AD203B41FA5}">
                      <a16:colId xmlns:a16="http://schemas.microsoft.com/office/drawing/2014/main" val="20007"/>
                    </a:ext>
                  </a:extLst>
                </a:gridCol>
              </a:tblGrid>
              <a:tr h="304800">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4876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a:t>
                      </a:r>
                    </a:p>
                    <a:p>
                      <a:pPr algn="ctr"/>
                      <a:r>
                        <a:rPr lang="es-ES" sz="1200" b="0" dirty="0">
                          <a:solidFill>
                            <a:schemeClr val="tx1"/>
                          </a:solidFill>
                          <a:latin typeface="Century Gothic" panose="020B0502020202020204" pitchFamily="34" charset="0"/>
                        </a:rPr>
                        <a:t>Resuelve problemas a través del conteo y con acciones sobre las colecciones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304800">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04800">
                <a:tc gridSpan="3">
                  <a:txBody>
                    <a:bodyPr/>
                    <a:lstStyle/>
                    <a:p>
                      <a:pPr algn="l"/>
                      <a:r>
                        <a:rPr lang="es-MX" sz="1200" dirty="0">
                          <a:latin typeface="Century Gothic" panose="020B0502020202020204" pitchFamily="34" charset="0"/>
                        </a:rPr>
                        <a:t>Identifica la cantidad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4"/>
                  </a:ext>
                </a:extLst>
              </a:tr>
              <a:tr h="304800">
                <a:tc gridSpan="3">
                  <a:txBody>
                    <a:bodyPr/>
                    <a:lstStyle/>
                    <a:p>
                      <a:pPr algn="l"/>
                      <a:r>
                        <a:rPr lang="es-MX" sz="1200" dirty="0">
                          <a:latin typeface="Century Gothic" panose="020B0502020202020204" pitchFamily="34" charset="0"/>
                        </a:rPr>
                        <a:t>Reconoce los números de forma escrita (1 – 12)</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r>
                        <a:rPr lang="es-MX" sz="1200" dirty="0">
                          <a:latin typeface="Century Gothic" panose="020B0502020202020204" pitchFamily="34" charset="0"/>
                        </a:rPr>
                        <a:t> </a:t>
                      </a: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5"/>
                  </a:ext>
                </a:extLst>
              </a:tr>
              <a:tr h="304800">
                <a:tc gridSpan="3">
                  <a:txBody>
                    <a:bodyPr/>
                    <a:lstStyle/>
                    <a:p>
                      <a:pPr algn="l"/>
                      <a:r>
                        <a:rPr lang="es-ES" sz="1200" dirty="0">
                          <a:latin typeface="Century Gothic" panose="020B0502020202020204" pitchFamily="34" charset="0"/>
                        </a:rPr>
                        <a:t>Utiliza el conteo adecuadamente para resolver problemas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6"/>
                  </a:ext>
                </a:extLst>
              </a:tr>
              <a:tr h="3048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Realiza colecciones de 1 a 12 elementos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Sigue la seriación numérico incluso hasta el número 20. </a:t>
                      </a:r>
                    </a:p>
                    <a:p>
                      <a:pPr algn="l"/>
                      <a:r>
                        <a:rPr lang="es-MX" sz="1200" b="0" dirty="0">
                          <a:latin typeface="Century Gothic" panose="020B0502020202020204" pitchFamily="34" charset="0"/>
                        </a:rPr>
                        <a:t>Al dictarle un problema de razonamiento identifica lo que es y qué tiene que hacer, por lo tanto rápidamente comienza a agregar o quitar elementos sin necesidad de decírselo directamente que lo haga.</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65624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MARQUEZ GAMA LORENZO SAMUEL</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21/01/2021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F642ADC0-A892-49F9-B273-3C819FD596A7}"/>
              </a:ext>
            </a:extLst>
          </p:cNvPr>
          <p:cNvGraphicFramePr>
            <a:graphicFrameLocks noGrp="1"/>
          </p:cNvGraphicFramePr>
          <p:nvPr>
            <p:extLst>
              <p:ext uri="{D42A27DB-BD31-4B8C-83A1-F6EECF244321}">
                <p14:modId xmlns:p14="http://schemas.microsoft.com/office/powerpoint/2010/main" val="2870090203"/>
              </p:ext>
            </p:extLst>
          </p:nvPr>
        </p:nvGraphicFramePr>
        <p:xfrm>
          <a:off x="212846" y="3796367"/>
          <a:ext cx="6432303" cy="2865120"/>
        </p:xfrm>
        <a:graphic>
          <a:graphicData uri="http://schemas.openxmlformats.org/drawingml/2006/table">
            <a:tbl>
              <a:tblPr firstRow="1" bandRow="1">
                <a:tableStyleId>{5940675A-B579-460E-94D1-54222C63F5DA}</a:tableStyleId>
              </a:tblPr>
              <a:tblGrid>
                <a:gridCol w="1580783">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822293">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30">
                  <a:extLst>
                    <a:ext uri="{9D8B030D-6E8A-4147-A177-3AD203B41FA5}">
                      <a16:colId xmlns:a16="http://schemas.microsoft.com/office/drawing/2014/main" val="20004"/>
                    </a:ext>
                  </a:extLst>
                </a:gridCol>
                <a:gridCol w="405230">
                  <a:extLst>
                    <a:ext uri="{9D8B030D-6E8A-4147-A177-3AD203B41FA5}">
                      <a16:colId xmlns:a16="http://schemas.microsoft.com/office/drawing/2014/main" val="20005"/>
                    </a:ext>
                  </a:extLst>
                </a:gridCol>
                <a:gridCol w="405230">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04800">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FFFF0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FF0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FF00"/>
                    </a:solidFill>
                  </a:tcPr>
                </a:tc>
                <a:extLst>
                  <a:ext uri="{0D108BD9-81ED-4DB2-BD59-A6C34878D82A}">
                    <a16:rowId xmlns:a16="http://schemas.microsoft.com/office/drawing/2014/main" val="10000"/>
                  </a:ext>
                </a:extLst>
              </a:tr>
              <a:tr h="304800">
                <a:tc rowSpan="2">
                  <a:txBody>
                    <a:bodyPr/>
                    <a:lstStyle/>
                    <a:p>
                      <a:pPr algn="ctr"/>
                      <a:r>
                        <a:rPr lang="es-MX" sz="1200" b="1" dirty="0">
                          <a:solidFill>
                            <a:schemeClr val="tx1"/>
                          </a:solidFill>
                          <a:latin typeface="Century Gothic" panose="020B0502020202020204" pitchFamily="34" charset="0"/>
                        </a:rPr>
                        <a:t>Campo/área:</a:t>
                      </a:r>
                      <a:endParaRPr lang="es-MX" sz="1200" dirty="0">
                        <a:solidFill>
                          <a:schemeClr val="tx1"/>
                        </a:solidFill>
                        <a:latin typeface="Century Gothic" panose="020B0502020202020204" pitchFamily="34" charset="0"/>
                      </a:endParaRPr>
                    </a:p>
                    <a:p>
                      <a:pPr algn="ctr"/>
                      <a:r>
                        <a:rPr lang="es-MX" sz="1200" dirty="0">
                          <a:solidFill>
                            <a:srgbClr val="FFC000"/>
                          </a:solidFill>
                          <a:latin typeface="Century Gothic" panose="020B0502020202020204" pitchFamily="34" charset="0"/>
                        </a:rPr>
                        <a:t>EDUCACIÓN SOCIOEMOCIONAL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Autonomía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a:t>
                      </a:r>
                    </a:p>
                    <a:p>
                      <a:pPr algn="ctr"/>
                      <a:r>
                        <a:rPr lang="es-ES" sz="1200" b="0" dirty="0">
                          <a:solidFill>
                            <a:schemeClr val="tx1"/>
                          </a:solidFill>
                          <a:latin typeface="Century Gothic" panose="020B0502020202020204" pitchFamily="34" charset="0"/>
                        </a:rPr>
                        <a:t>Reconoce lo que puede hacer con ayuda y sin ayuda. Solicita ayuda cuando la necesita.</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304800">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Iniciativa personal</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04800">
                <a:tc gridSpan="3">
                  <a:txBody>
                    <a:bodyPr/>
                    <a:lstStyle/>
                    <a:p>
                      <a:pPr algn="l"/>
                      <a:r>
                        <a:rPr lang="es-MX" sz="1200" dirty="0">
                          <a:latin typeface="Century Gothic" panose="020B0502020202020204" pitchFamily="34" charset="0"/>
                        </a:rPr>
                        <a:t>Reconoce que acciones puede realizar por sí solo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304800">
                <a:tc gridSpan="3">
                  <a:txBody>
                    <a:bodyPr/>
                    <a:lstStyle/>
                    <a:p>
                      <a:pPr algn="l"/>
                      <a:r>
                        <a:rPr lang="es-MX" sz="1200" dirty="0">
                          <a:latin typeface="Century Gothic" panose="020B0502020202020204" pitchFamily="34" charset="0"/>
                        </a:rPr>
                        <a:t>Identifica las acciones para las que necesita ayuda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304800">
                <a:tc gridSpan="3">
                  <a:txBody>
                    <a:bodyPr/>
                    <a:lstStyle/>
                    <a:p>
                      <a:pPr algn="l"/>
                      <a:r>
                        <a:rPr lang="es-ES" sz="1200" dirty="0">
                          <a:latin typeface="Century Gothic" panose="020B0502020202020204" pitchFamily="34" charset="0"/>
                        </a:rPr>
                        <a:t>Solicita ayuda de forma adecuada cuando lo necesita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6"/>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Expresa que la ayuda se solicita por favor a una persona mayor o que sí pueda hacerlo y al terminar se le agradece.</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31914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MARQUEZ GAMA LORENZO SAMUEL</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21/01/2021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9A9A835B-F710-4F98-BA8F-1F9488A1E55A}"/>
              </a:ext>
            </a:extLst>
          </p:cNvPr>
          <p:cNvGraphicFramePr>
            <a:graphicFrameLocks noGrp="1"/>
          </p:cNvGraphicFramePr>
          <p:nvPr>
            <p:extLst>
              <p:ext uri="{D42A27DB-BD31-4B8C-83A1-F6EECF244321}">
                <p14:modId xmlns:p14="http://schemas.microsoft.com/office/powerpoint/2010/main" val="523999081"/>
              </p:ext>
            </p:extLst>
          </p:nvPr>
        </p:nvGraphicFramePr>
        <p:xfrm>
          <a:off x="212847" y="3796367"/>
          <a:ext cx="6432301" cy="335280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603786">
                  <a:extLst>
                    <a:ext uri="{9D8B030D-6E8A-4147-A177-3AD203B41FA5}">
                      <a16:colId xmlns:a16="http://schemas.microsoft.com/office/drawing/2014/main" val="20001"/>
                    </a:ext>
                  </a:extLst>
                </a:gridCol>
                <a:gridCol w="425374">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6">
                  <a:extLst>
                    <a:ext uri="{9D8B030D-6E8A-4147-A177-3AD203B41FA5}">
                      <a16:colId xmlns:a16="http://schemas.microsoft.com/office/drawing/2014/main" val="20007"/>
                    </a:ext>
                  </a:extLst>
                </a:gridCol>
              </a:tblGrid>
              <a:tr h="304800">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4876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a:t>
                      </a:r>
                    </a:p>
                    <a:p>
                      <a:pPr algn="ctr"/>
                      <a:r>
                        <a:rPr lang="es-ES" sz="1200" b="0" dirty="0">
                          <a:solidFill>
                            <a:schemeClr val="tx1"/>
                          </a:solidFill>
                          <a:latin typeface="Century Gothic" panose="020B0502020202020204" pitchFamily="34" charset="0"/>
                        </a:rPr>
                        <a:t>Resuelve problemas a través del conteo y con acciones sobre las colecciones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304800">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04800">
                <a:tc gridSpan="3">
                  <a:txBody>
                    <a:bodyPr/>
                    <a:lstStyle/>
                    <a:p>
                      <a:pPr algn="l"/>
                      <a:r>
                        <a:rPr lang="es-MX" sz="1200" dirty="0">
                          <a:latin typeface="Century Gothic" panose="020B0502020202020204" pitchFamily="34" charset="0"/>
                        </a:rPr>
                        <a:t>Identifica la cantidad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4"/>
                  </a:ext>
                </a:extLst>
              </a:tr>
              <a:tr h="304800">
                <a:tc gridSpan="3">
                  <a:txBody>
                    <a:bodyPr/>
                    <a:lstStyle/>
                    <a:p>
                      <a:pPr algn="l"/>
                      <a:r>
                        <a:rPr lang="es-MX" sz="1200" dirty="0">
                          <a:latin typeface="Century Gothic" panose="020B0502020202020204" pitchFamily="34" charset="0"/>
                        </a:rPr>
                        <a:t>Reconoce los números de forma escrita (1 – 12)</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r>
                        <a:rPr lang="es-MX" sz="1200" dirty="0">
                          <a:latin typeface="Century Gothic" panose="020B0502020202020204" pitchFamily="34" charset="0"/>
                        </a:rPr>
                        <a:t> </a:t>
                      </a: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5"/>
                  </a:ext>
                </a:extLst>
              </a:tr>
              <a:tr h="304800">
                <a:tc gridSpan="3">
                  <a:txBody>
                    <a:bodyPr/>
                    <a:lstStyle/>
                    <a:p>
                      <a:pPr algn="l"/>
                      <a:r>
                        <a:rPr lang="es-ES" sz="1200" dirty="0">
                          <a:latin typeface="Century Gothic" panose="020B0502020202020204" pitchFamily="34" charset="0"/>
                        </a:rPr>
                        <a:t>Utiliza el conteo adecuadamente para resolver problemas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3048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Realiza colecciones de 1 a 12 elementos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Hay que ordenarle directamente que tiene que agregar o quitar elementos a una colección, no lo identifica por si solo al escuchar un problema de razonamiento.</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09536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MARTÍNEZ GARCÍA MATEO	</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21/01/2021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F642ADC0-A892-49F9-B273-3C819FD596A7}"/>
              </a:ext>
            </a:extLst>
          </p:cNvPr>
          <p:cNvGraphicFramePr>
            <a:graphicFrameLocks noGrp="1"/>
          </p:cNvGraphicFramePr>
          <p:nvPr>
            <p:extLst>
              <p:ext uri="{D42A27DB-BD31-4B8C-83A1-F6EECF244321}">
                <p14:modId xmlns:p14="http://schemas.microsoft.com/office/powerpoint/2010/main" val="2888271928"/>
              </p:ext>
            </p:extLst>
          </p:nvPr>
        </p:nvGraphicFramePr>
        <p:xfrm>
          <a:off x="212848" y="3796367"/>
          <a:ext cx="6432303" cy="2865120"/>
        </p:xfrm>
        <a:graphic>
          <a:graphicData uri="http://schemas.openxmlformats.org/drawingml/2006/table">
            <a:tbl>
              <a:tblPr firstRow="1" bandRow="1">
                <a:tableStyleId>{5940675A-B579-460E-94D1-54222C63F5DA}</a:tableStyleId>
              </a:tblPr>
              <a:tblGrid>
                <a:gridCol w="1580783">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822293">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30">
                  <a:extLst>
                    <a:ext uri="{9D8B030D-6E8A-4147-A177-3AD203B41FA5}">
                      <a16:colId xmlns:a16="http://schemas.microsoft.com/office/drawing/2014/main" val="20004"/>
                    </a:ext>
                  </a:extLst>
                </a:gridCol>
                <a:gridCol w="405230">
                  <a:extLst>
                    <a:ext uri="{9D8B030D-6E8A-4147-A177-3AD203B41FA5}">
                      <a16:colId xmlns:a16="http://schemas.microsoft.com/office/drawing/2014/main" val="20005"/>
                    </a:ext>
                  </a:extLst>
                </a:gridCol>
                <a:gridCol w="405230">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04800">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FFFF0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FF0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FF00"/>
                    </a:solidFill>
                  </a:tcPr>
                </a:tc>
                <a:extLst>
                  <a:ext uri="{0D108BD9-81ED-4DB2-BD59-A6C34878D82A}">
                    <a16:rowId xmlns:a16="http://schemas.microsoft.com/office/drawing/2014/main" val="10000"/>
                  </a:ext>
                </a:extLst>
              </a:tr>
              <a:tr h="304800">
                <a:tc rowSpan="2">
                  <a:txBody>
                    <a:bodyPr/>
                    <a:lstStyle/>
                    <a:p>
                      <a:pPr algn="ctr"/>
                      <a:r>
                        <a:rPr lang="es-MX" sz="1200" b="1" dirty="0">
                          <a:solidFill>
                            <a:schemeClr val="tx1"/>
                          </a:solidFill>
                          <a:latin typeface="Century Gothic" panose="020B0502020202020204" pitchFamily="34" charset="0"/>
                        </a:rPr>
                        <a:t>Campo/área:</a:t>
                      </a:r>
                      <a:endParaRPr lang="es-MX" sz="1200" dirty="0">
                        <a:solidFill>
                          <a:schemeClr val="tx1"/>
                        </a:solidFill>
                        <a:latin typeface="Century Gothic" panose="020B0502020202020204" pitchFamily="34" charset="0"/>
                      </a:endParaRPr>
                    </a:p>
                    <a:p>
                      <a:pPr algn="ctr"/>
                      <a:r>
                        <a:rPr lang="es-MX" sz="1200" dirty="0">
                          <a:solidFill>
                            <a:srgbClr val="FFC000"/>
                          </a:solidFill>
                          <a:latin typeface="Century Gothic" panose="020B0502020202020204" pitchFamily="34" charset="0"/>
                        </a:rPr>
                        <a:t>EDUCACIÓN SOCIOEMOCIONAL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Autonomía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a:t>
                      </a:r>
                    </a:p>
                    <a:p>
                      <a:pPr algn="ctr"/>
                      <a:r>
                        <a:rPr lang="es-ES" sz="1200" b="0" dirty="0">
                          <a:solidFill>
                            <a:schemeClr val="tx1"/>
                          </a:solidFill>
                          <a:latin typeface="Century Gothic" panose="020B0502020202020204" pitchFamily="34" charset="0"/>
                        </a:rPr>
                        <a:t>Reconoce lo que puede hacer con ayuda y sin ayuda. Solicita ayuda cuando la necesita.</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304800">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Iniciativa personal</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04800">
                <a:tc gridSpan="3">
                  <a:txBody>
                    <a:bodyPr/>
                    <a:lstStyle/>
                    <a:p>
                      <a:pPr algn="l"/>
                      <a:r>
                        <a:rPr lang="es-MX" sz="1200" dirty="0">
                          <a:latin typeface="Century Gothic" panose="020B0502020202020204" pitchFamily="34" charset="0"/>
                        </a:rPr>
                        <a:t>Reconoce que acciones puede realizar por sí solo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304800">
                <a:tc gridSpan="3">
                  <a:txBody>
                    <a:bodyPr/>
                    <a:lstStyle/>
                    <a:p>
                      <a:pPr algn="l"/>
                      <a:r>
                        <a:rPr lang="es-MX" sz="1200" dirty="0">
                          <a:latin typeface="Century Gothic" panose="020B0502020202020204" pitchFamily="34" charset="0"/>
                        </a:rPr>
                        <a:t>Identifica las acciones para las que necesita ayuda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304800">
                <a:tc gridSpan="3">
                  <a:txBody>
                    <a:bodyPr/>
                    <a:lstStyle/>
                    <a:p>
                      <a:pPr algn="l"/>
                      <a:r>
                        <a:rPr lang="es-ES" sz="1200" dirty="0">
                          <a:latin typeface="Century Gothic" panose="020B0502020202020204" pitchFamily="34" charset="0"/>
                        </a:rPr>
                        <a:t>Solicita ayuda de forma adecuada cuando lo necesita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Lo reconoce pero no en una totalidad, con algunas acciones se confunde y voltea con su mamá para que ella le indique si puede o no hacerlo.</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75924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MARTÍNEZ GARCÍA MATEO	</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21/01/2021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9A9A835B-F710-4F98-BA8F-1F9488A1E55A}"/>
              </a:ext>
            </a:extLst>
          </p:cNvPr>
          <p:cNvGraphicFramePr>
            <a:graphicFrameLocks noGrp="1"/>
          </p:cNvGraphicFramePr>
          <p:nvPr>
            <p:extLst>
              <p:ext uri="{D42A27DB-BD31-4B8C-83A1-F6EECF244321}">
                <p14:modId xmlns:p14="http://schemas.microsoft.com/office/powerpoint/2010/main" val="2712274125"/>
              </p:ext>
            </p:extLst>
          </p:nvPr>
        </p:nvGraphicFramePr>
        <p:xfrm>
          <a:off x="212847" y="3796367"/>
          <a:ext cx="6432301" cy="335280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603786">
                  <a:extLst>
                    <a:ext uri="{9D8B030D-6E8A-4147-A177-3AD203B41FA5}">
                      <a16:colId xmlns:a16="http://schemas.microsoft.com/office/drawing/2014/main" val="20001"/>
                    </a:ext>
                  </a:extLst>
                </a:gridCol>
                <a:gridCol w="425374">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6">
                  <a:extLst>
                    <a:ext uri="{9D8B030D-6E8A-4147-A177-3AD203B41FA5}">
                      <a16:colId xmlns:a16="http://schemas.microsoft.com/office/drawing/2014/main" val="20007"/>
                    </a:ext>
                  </a:extLst>
                </a:gridCol>
              </a:tblGrid>
              <a:tr h="304800">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4876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a:t>
                      </a:r>
                    </a:p>
                    <a:p>
                      <a:pPr algn="ctr"/>
                      <a:r>
                        <a:rPr lang="es-ES" sz="1200" b="0" dirty="0">
                          <a:solidFill>
                            <a:schemeClr val="tx1"/>
                          </a:solidFill>
                          <a:latin typeface="Century Gothic" panose="020B0502020202020204" pitchFamily="34" charset="0"/>
                        </a:rPr>
                        <a:t>Resuelve problemas a través del conteo y con acciones sobre las colecciones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304800">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04800">
                <a:tc gridSpan="3">
                  <a:txBody>
                    <a:bodyPr/>
                    <a:lstStyle/>
                    <a:p>
                      <a:pPr algn="l"/>
                      <a:r>
                        <a:rPr lang="es-MX" sz="1200" dirty="0">
                          <a:latin typeface="Century Gothic" panose="020B0502020202020204" pitchFamily="34" charset="0"/>
                        </a:rPr>
                        <a:t>Identifica la cantidad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4"/>
                  </a:ext>
                </a:extLst>
              </a:tr>
              <a:tr h="304800">
                <a:tc gridSpan="3">
                  <a:txBody>
                    <a:bodyPr/>
                    <a:lstStyle/>
                    <a:p>
                      <a:pPr algn="l"/>
                      <a:r>
                        <a:rPr lang="es-MX" sz="1200" dirty="0">
                          <a:latin typeface="Century Gothic" panose="020B0502020202020204" pitchFamily="34" charset="0"/>
                        </a:rPr>
                        <a:t>Reconoce los números de forma escrita (1 – 12)</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r>
                        <a:rPr lang="es-MX" sz="1200" dirty="0">
                          <a:latin typeface="Century Gothic" panose="020B0502020202020204" pitchFamily="34" charset="0"/>
                        </a:rPr>
                        <a:t> </a:t>
                      </a: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5"/>
                  </a:ext>
                </a:extLst>
              </a:tr>
              <a:tr h="304800">
                <a:tc gridSpan="3">
                  <a:txBody>
                    <a:bodyPr/>
                    <a:lstStyle/>
                    <a:p>
                      <a:pPr algn="l"/>
                      <a:r>
                        <a:rPr lang="es-ES" sz="1200" dirty="0">
                          <a:latin typeface="Century Gothic" panose="020B0502020202020204" pitchFamily="34" charset="0"/>
                        </a:rPr>
                        <a:t>Utiliza el conteo adecuadamente para resolver problemas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3048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Realiza colecciones de 1 a 12 elementos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Confunde las cantidades al escuchar un problema de razonamiento y se revuelve, por lo tanto, hay que decirle directamente que quite o agregue elementos.</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82458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LOZANO GONZÁLEZ O</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SCAR ARMANDO	</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21/01/2021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F642ADC0-A892-49F9-B273-3C819FD596A7}"/>
              </a:ext>
            </a:extLst>
          </p:cNvPr>
          <p:cNvGraphicFramePr>
            <a:graphicFrameLocks noGrp="1"/>
          </p:cNvGraphicFramePr>
          <p:nvPr>
            <p:extLst>
              <p:ext uri="{D42A27DB-BD31-4B8C-83A1-F6EECF244321}">
                <p14:modId xmlns:p14="http://schemas.microsoft.com/office/powerpoint/2010/main" val="2734937825"/>
              </p:ext>
            </p:extLst>
          </p:nvPr>
        </p:nvGraphicFramePr>
        <p:xfrm>
          <a:off x="212848" y="3796367"/>
          <a:ext cx="6432303" cy="3230880"/>
        </p:xfrm>
        <a:graphic>
          <a:graphicData uri="http://schemas.openxmlformats.org/drawingml/2006/table">
            <a:tbl>
              <a:tblPr firstRow="1" bandRow="1">
                <a:tableStyleId>{5940675A-B579-460E-94D1-54222C63F5DA}</a:tableStyleId>
              </a:tblPr>
              <a:tblGrid>
                <a:gridCol w="1580783">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822293">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30">
                  <a:extLst>
                    <a:ext uri="{9D8B030D-6E8A-4147-A177-3AD203B41FA5}">
                      <a16:colId xmlns:a16="http://schemas.microsoft.com/office/drawing/2014/main" val="20004"/>
                    </a:ext>
                  </a:extLst>
                </a:gridCol>
                <a:gridCol w="405230">
                  <a:extLst>
                    <a:ext uri="{9D8B030D-6E8A-4147-A177-3AD203B41FA5}">
                      <a16:colId xmlns:a16="http://schemas.microsoft.com/office/drawing/2014/main" val="20005"/>
                    </a:ext>
                  </a:extLst>
                </a:gridCol>
                <a:gridCol w="405230">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04800">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FFFF0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FF0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FF00"/>
                    </a:solidFill>
                  </a:tcPr>
                </a:tc>
                <a:extLst>
                  <a:ext uri="{0D108BD9-81ED-4DB2-BD59-A6C34878D82A}">
                    <a16:rowId xmlns:a16="http://schemas.microsoft.com/office/drawing/2014/main" val="10000"/>
                  </a:ext>
                </a:extLst>
              </a:tr>
              <a:tr h="304800">
                <a:tc rowSpan="2">
                  <a:txBody>
                    <a:bodyPr/>
                    <a:lstStyle/>
                    <a:p>
                      <a:pPr algn="ctr"/>
                      <a:r>
                        <a:rPr lang="es-MX" sz="1200" b="1" dirty="0">
                          <a:solidFill>
                            <a:schemeClr val="tx1"/>
                          </a:solidFill>
                          <a:latin typeface="Century Gothic" panose="020B0502020202020204" pitchFamily="34" charset="0"/>
                        </a:rPr>
                        <a:t>Campo/área:</a:t>
                      </a:r>
                      <a:endParaRPr lang="es-MX" sz="1200" dirty="0">
                        <a:solidFill>
                          <a:schemeClr val="tx1"/>
                        </a:solidFill>
                        <a:latin typeface="Century Gothic" panose="020B0502020202020204" pitchFamily="34" charset="0"/>
                      </a:endParaRPr>
                    </a:p>
                    <a:p>
                      <a:pPr algn="ctr"/>
                      <a:r>
                        <a:rPr lang="es-MX" sz="1200" dirty="0">
                          <a:solidFill>
                            <a:srgbClr val="FFC000"/>
                          </a:solidFill>
                          <a:latin typeface="Century Gothic" panose="020B0502020202020204" pitchFamily="34" charset="0"/>
                        </a:rPr>
                        <a:t>EDUCACIÓN SOCIOEMOCIONAL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Autonomía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a:t>
                      </a:r>
                    </a:p>
                    <a:p>
                      <a:pPr algn="ctr"/>
                      <a:r>
                        <a:rPr lang="es-ES" sz="1200" b="0" dirty="0">
                          <a:solidFill>
                            <a:schemeClr val="tx1"/>
                          </a:solidFill>
                          <a:latin typeface="Century Gothic" panose="020B0502020202020204" pitchFamily="34" charset="0"/>
                        </a:rPr>
                        <a:t>Reconoce lo que puede hacer con ayuda y sin ayuda. Solicita ayuda cuando la necesita.</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304800">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Iniciativa personal</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04800">
                <a:tc gridSpan="3">
                  <a:txBody>
                    <a:bodyPr/>
                    <a:lstStyle/>
                    <a:p>
                      <a:pPr algn="l"/>
                      <a:r>
                        <a:rPr lang="es-MX" sz="1200" dirty="0">
                          <a:latin typeface="Century Gothic" panose="020B0502020202020204" pitchFamily="34" charset="0"/>
                        </a:rPr>
                        <a:t>Reconoce que acciones puede realizar por sí solo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304800">
                <a:tc gridSpan="3">
                  <a:txBody>
                    <a:bodyPr/>
                    <a:lstStyle/>
                    <a:p>
                      <a:pPr algn="l"/>
                      <a:r>
                        <a:rPr lang="es-MX" sz="1200" dirty="0">
                          <a:latin typeface="Century Gothic" panose="020B0502020202020204" pitchFamily="34" charset="0"/>
                        </a:rPr>
                        <a:t>Identifica las acciones para las que necesita ayuda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304800">
                <a:tc gridSpan="3">
                  <a:txBody>
                    <a:bodyPr/>
                    <a:lstStyle/>
                    <a:p>
                      <a:pPr algn="l"/>
                      <a:r>
                        <a:rPr lang="es-ES" sz="1200" dirty="0">
                          <a:latin typeface="Century Gothic" panose="020B0502020202020204" pitchFamily="34" charset="0"/>
                        </a:rPr>
                        <a:t>Solicita ayuda de forma adecuada cuando lo necesita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Sigue trabajando en su seguridad y confianza, si lo reconoce pero no por completo, es necesario que su mamá le repita las cosas para que él le responda primero a ella en voz baja y después lo comente de forma grupal.</a:t>
                      </a:r>
                    </a:p>
                    <a:p>
                      <a:pPr algn="l"/>
                      <a:r>
                        <a:rPr lang="es-MX" sz="1200" b="0" dirty="0">
                          <a:latin typeface="Century Gothic" panose="020B0502020202020204" pitchFamily="34" charset="0"/>
                        </a:rPr>
                        <a:t>Sigue mostrándose tímido para solicitar ayuda y expresarlo oralmente.</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31337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LOZANO GONZÁLEZ OSCAR ARMANDO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21/01/2021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9A9A835B-F710-4F98-BA8F-1F9488A1E55A}"/>
              </a:ext>
            </a:extLst>
          </p:cNvPr>
          <p:cNvGraphicFramePr>
            <a:graphicFrameLocks noGrp="1"/>
          </p:cNvGraphicFramePr>
          <p:nvPr>
            <p:extLst>
              <p:ext uri="{D42A27DB-BD31-4B8C-83A1-F6EECF244321}">
                <p14:modId xmlns:p14="http://schemas.microsoft.com/office/powerpoint/2010/main" val="630846632"/>
              </p:ext>
            </p:extLst>
          </p:nvPr>
        </p:nvGraphicFramePr>
        <p:xfrm>
          <a:off x="212847" y="3796367"/>
          <a:ext cx="6432301" cy="371856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603786">
                  <a:extLst>
                    <a:ext uri="{9D8B030D-6E8A-4147-A177-3AD203B41FA5}">
                      <a16:colId xmlns:a16="http://schemas.microsoft.com/office/drawing/2014/main" val="20001"/>
                    </a:ext>
                  </a:extLst>
                </a:gridCol>
                <a:gridCol w="425374">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6">
                  <a:extLst>
                    <a:ext uri="{9D8B030D-6E8A-4147-A177-3AD203B41FA5}">
                      <a16:colId xmlns:a16="http://schemas.microsoft.com/office/drawing/2014/main" val="20007"/>
                    </a:ext>
                  </a:extLst>
                </a:gridCol>
              </a:tblGrid>
              <a:tr h="304800">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4876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a:t>
                      </a:r>
                    </a:p>
                    <a:p>
                      <a:pPr algn="ctr"/>
                      <a:r>
                        <a:rPr lang="es-ES" sz="1200" b="0" dirty="0">
                          <a:solidFill>
                            <a:schemeClr val="tx1"/>
                          </a:solidFill>
                          <a:latin typeface="Century Gothic" panose="020B0502020202020204" pitchFamily="34" charset="0"/>
                        </a:rPr>
                        <a:t>Resuelve problemas a través del conteo y con acciones sobre las colecciones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304800">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04800">
                <a:tc gridSpan="3">
                  <a:txBody>
                    <a:bodyPr/>
                    <a:lstStyle/>
                    <a:p>
                      <a:pPr algn="l"/>
                      <a:r>
                        <a:rPr lang="es-MX" sz="1200" dirty="0">
                          <a:latin typeface="Century Gothic" panose="020B0502020202020204" pitchFamily="34" charset="0"/>
                        </a:rPr>
                        <a:t>Identifica la cantidad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304800">
                <a:tc gridSpan="3">
                  <a:txBody>
                    <a:bodyPr/>
                    <a:lstStyle/>
                    <a:p>
                      <a:pPr algn="l"/>
                      <a:r>
                        <a:rPr lang="es-MX" sz="1200" dirty="0">
                          <a:latin typeface="Century Gothic" panose="020B0502020202020204" pitchFamily="34" charset="0"/>
                        </a:rPr>
                        <a:t>Reconoce los números de forma escrita (1 – 12)</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r>
                        <a:rPr lang="es-MX" sz="1200" dirty="0">
                          <a:latin typeface="Century Gothic" panose="020B0502020202020204" pitchFamily="34" charset="0"/>
                        </a:rPr>
                        <a:t> </a:t>
                      </a: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304800">
                <a:tc gridSpan="3">
                  <a:txBody>
                    <a:bodyPr/>
                    <a:lstStyle/>
                    <a:p>
                      <a:pPr algn="l"/>
                      <a:r>
                        <a:rPr lang="es-ES" sz="1200" dirty="0">
                          <a:latin typeface="Century Gothic" panose="020B0502020202020204" pitchFamily="34" charset="0"/>
                        </a:rPr>
                        <a:t>Utiliza el conteo adecuadamente para resolver problemas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3048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Realiza colecciones de 1 a 12 elementos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Es necesario seguir trabajando el conteo de forma pausada con él, conoce los números y sigue el orden de la seriación e identifica el total de elementos de una colección, pero no del todo como para agregar, quitar, separar, </a:t>
                      </a:r>
                      <a:r>
                        <a:rPr lang="es-MX" sz="1200" b="0" dirty="0" err="1">
                          <a:latin typeface="Century Gothic" panose="020B0502020202020204" pitchFamily="34" charset="0"/>
                        </a:rPr>
                        <a:t>etc</a:t>
                      </a:r>
                      <a:r>
                        <a:rPr lang="es-MX" sz="1200" b="0" dirty="0">
                          <a:latin typeface="Century Gothic" panose="020B0502020202020204" pitchFamily="34" charset="0"/>
                        </a:rPr>
                        <a:t> porque revuelve las cantidades y las instrucciones.</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00957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MARINES CISNEROS MELANIE YULISSA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22/01/2021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F642ADC0-A892-49F9-B273-3C819FD596A7}"/>
              </a:ext>
            </a:extLst>
          </p:cNvPr>
          <p:cNvGraphicFramePr>
            <a:graphicFrameLocks noGrp="1"/>
          </p:cNvGraphicFramePr>
          <p:nvPr>
            <p:extLst>
              <p:ext uri="{D42A27DB-BD31-4B8C-83A1-F6EECF244321}">
                <p14:modId xmlns:p14="http://schemas.microsoft.com/office/powerpoint/2010/main" val="2940131891"/>
              </p:ext>
            </p:extLst>
          </p:nvPr>
        </p:nvGraphicFramePr>
        <p:xfrm>
          <a:off x="212848" y="3796367"/>
          <a:ext cx="6432303" cy="2804160"/>
        </p:xfrm>
        <a:graphic>
          <a:graphicData uri="http://schemas.openxmlformats.org/drawingml/2006/table">
            <a:tbl>
              <a:tblPr firstRow="1" bandRow="1">
                <a:tableStyleId>{5940675A-B579-460E-94D1-54222C63F5DA}</a:tableStyleId>
              </a:tblPr>
              <a:tblGrid>
                <a:gridCol w="1580783">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822293">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30">
                  <a:extLst>
                    <a:ext uri="{9D8B030D-6E8A-4147-A177-3AD203B41FA5}">
                      <a16:colId xmlns:a16="http://schemas.microsoft.com/office/drawing/2014/main" val="20004"/>
                    </a:ext>
                  </a:extLst>
                </a:gridCol>
                <a:gridCol w="405230">
                  <a:extLst>
                    <a:ext uri="{9D8B030D-6E8A-4147-A177-3AD203B41FA5}">
                      <a16:colId xmlns:a16="http://schemas.microsoft.com/office/drawing/2014/main" val="20005"/>
                    </a:ext>
                  </a:extLst>
                </a:gridCol>
                <a:gridCol w="405230">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04800">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FFFF0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FF0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FF00"/>
                    </a:solidFill>
                  </a:tcPr>
                </a:tc>
                <a:extLst>
                  <a:ext uri="{0D108BD9-81ED-4DB2-BD59-A6C34878D82A}">
                    <a16:rowId xmlns:a16="http://schemas.microsoft.com/office/drawing/2014/main" val="10000"/>
                  </a:ext>
                </a:extLst>
              </a:tr>
              <a:tr h="304800">
                <a:tc rowSpan="2">
                  <a:txBody>
                    <a:bodyPr/>
                    <a:lstStyle/>
                    <a:p>
                      <a:pPr algn="ctr"/>
                      <a:r>
                        <a:rPr lang="es-MX" sz="1200" b="1" dirty="0">
                          <a:solidFill>
                            <a:schemeClr val="tx1"/>
                          </a:solidFill>
                          <a:latin typeface="Century Gothic" panose="020B0502020202020204" pitchFamily="34" charset="0"/>
                        </a:rPr>
                        <a:t>Campo/área:</a:t>
                      </a:r>
                      <a:endParaRPr lang="es-MX" sz="1200" dirty="0">
                        <a:solidFill>
                          <a:schemeClr val="tx1"/>
                        </a:solidFill>
                        <a:latin typeface="Century Gothic" panose="020B0502020202020204" pitchFamily="34" charset="0"/>
                      </a:endParaRPr>
                    </a:p>
                    <a:p>
                      <a:pPr algn="ctr"/>
                      <a:r>
                        <a:rPr lang="es-MX" sz="1200" dirty="0">
                          <a:solidFill>
                            <a:srgbClr val="FFC000"/>
                          </a:solidFill>
                          <a:latin typeface="Century Gothic" panose="020B0502020202020204" pitchFamily="34" charset="0"/>
                        </a:rPr>
                        <a:t>EDUCACIÓN SOCIOEMOCIONAL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Autonomía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a:t>
                      </a:r>
                    </a:p>
                    <a:p>
                      <a:pPr algn="ctr"/>
                      <a:r>
                        <a:rPr lang="es-ES" sz="1200" b="0" dirty="0">
                          <a:solidFill>
                            <a:schemeClr val="tx1"/>
                          </a:solidFill>
                          <a:latin typeface="Century Gothic" panose="020B0502020202020204" pitchFamily="34" charset="0"/>
                        </a:rPr>
                        <a:t>Reconoce lo que puede hacer con ayuda y sin ayuda. Solicita ayuda cuando la necesita.</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304800">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Iniciativa personal</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04800">
                <a:tc gridSpan="3">
                  <a:txBody>
                    <a:bodyPr/>
                    <a:lstStyle/>
                    <a:p>
                      <a:pPr algn="l"/>
                      <a:r>
                        <a:rPr lang="es-MX" sz="1200" dirty="0">
                          <a:latin typeface="Century Gothic" panose="020B0502020202020204" pitchFamily="34" charset="0"/>
                        </a:rPr>
                        <a:t>Reconoce que acciones puede realizar por sí solo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304800">
                <a:tc gridSpan="3">
                  <a:txBody>
                    <a:bodyPr/>
                    <a:lstStyle/>
                    <a:p>
                      <a:pPr algn="l"/>
                      <a:r>
                        <a:rPr lang="es-MX" sz="1200" dirty="0">
                          <a:latin typeface="Century Gothic" panose="020B0502020202020204" pitchFamily="34" charset="0"/>
                        </a:rPr>
                        <a:t>Identifica las acciones para las que necesita ayuda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304800">
                <a:tc gridSpan="3">
                  <a:txBody>
                    <a:bodyPr/>
                    <a:lstStyle/>
                    <a:p>
                      <a:pPr algn="l"/>
                      <a:r>
                        <a:rPr lang="es-ES" sz="1200" dirty="0">
                          <a:latin typeface="Century Gothic" panose="020B0502020202020204" pitchFamily="34" charset="0"/>
                        </a:rPr>
                        <a:t>Solicita ayuda de forma adecuada cuando lo necesita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Le falta dominio sobre si misma y su seguridad.</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59856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MARINES CISNEROS MELANIE YULISSA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22/01/2021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9A9A835B-F710-4F98-BA8F-1F9488A1E55A}"/>
              </a:ext>
            </a:extLst>
          </p:cNvPr>
          <p:cNvGraphicFramePr>
            <a:graphicFrameLocks noGrp="1"/>
          </p:cNvGraphicFramePr>
          <p:nvPr>
            <p:extLst>
              <p:ext uri="{D42A27DB-BD31-4B8C-83A1-F6EECF244321}">
                <p14:modId xmlns:p14="http://schemas.microsoft.com/office/powerpoint/2010/main" val="2484364466"/>
              </p:ext>
            </p:extLst>
          </p:nvPr>
        </p:nvGraphicFramePr>
        <p:xfrm>
          <a:off x="212847" y="3796367"/>
          <a:ext cx="6432301" cy="371856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603786">
                  <a:extLst>
                    <a:ext uri="{9D8B030D-6E8A-4147-A177-3AD203B41FA5}">
                      <a16:colId xmlns:a16="http://schemas.microsoft.com/office/drawing/2014/main" val="20001"/>
                    </a:ext>
                  </a:extLst>
                </a:gridCol>
                <a:gridCol w="425374">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6">
                  <a:extLst>
                    <a:ext uri="{9D8B030D-6E8A-4147-A177-3AD203B41FA5}">
                      <a16:colId xmlns:a16="http://schemas.microsoft.com/office/drawing/2014/main" val="20007"/>
                    </a:ext>
                  </a:extLst>
                </a:gridCol>
              </a:tblGrid>
              <a:tr h="304800">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4876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a:t>
                      </a:r>
                    </a:p>
                    <a:p>
                      <a:pPr algn="ctr"/>
                      <a:r>
                        <a:rPr lang="es-ES" sz="1200" b="0" dirty="0">
                          <a:solidFill>
                            <a:schemeClr val="tx1"/>
                          </a:solidFill>
                          <a:latin typeface="Century Gothic" panose="020B0502020202020204" pitchFamily="34" charset="0"/>
                        </a:rPr>
                        <a:t>Resuelve problemas a través del conteo y con acciones sobre las colecciones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304800">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04800">
                <a:tc gridSpan="3">
                  <a:txBody>
                    <a:bodyPr/>
                    <a:lstStyle/>
                    <a:p>
                      <a:pPr algn="l"/>
                      <a:r>
                        <a:rPr lang="es-MX" sz="1200" dirty="0">
                          <a:latin typeface="Century Gothic" panose="020B0502020202020204" pitchFamily="34" charset="0"/>
                        </a:rPr>
                        <a:t>Identifica la cantidad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304800">
                <a:tc gridSpan="3">
                  <a:txBody>
                    <a:bodyPr/>
                    <a:lstStyle/>
                    <a:p>
                      <a:pPr algn="l"/>
                      <a:r>
                        <a:rPr lang="es-MX" sz="1200" dirty="0">
                          <a:latin typeface="Century Gothic" panose="020B0502020202020204" pitchFamily="34" charset="0"/>
                        </a:rPr>
                        <a:t>Reconoce los números de forma escrita (1 – 12)</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r>
                        <a:rPr lang="es-MX" sz="1200" dirty="0">
                          <a:latin typeface="Century Gothic" panose="020B0502020202020204" pitchFamily="34" charset="0"/>
                        </a:rPr>
                        <a:t> </a:t>
                      </a: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304800">
                <a:tc gridSpan="3">
                  <a:txBody>
                    <a:bodyPr/>
                    <a:lstStyle/>
                    <a:p>
                      <a:pPr algn="l"/>
                      <a:r>
                        <a:rPr lang="es-ES" sz="1200" dirty="0">
                          <a:latin typeface="Century Gothic" panose="020B0502020202020204" pitchFamily="34" charset="0"/>
                        </a:rPr>
                        <a:t>Utiliza el conteo adecuadamente para resolver problemas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3048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Realiza colecciones de 1 a 12 elementos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Le cuesta mucho seguir correctamente el orden de la seriación y reconoce correctamente la cantidad de elementos de colecciones del 1 al 5, después ya se le comienza a dificultar. También revuelve las cantidades al intentar resolver problemas y se le complica quitar, agregar, separar, etc.</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11416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RIVAS PUENTE ALLISON RUBI</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22/01/2021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F642ADC0-A892-49F9-B273-3C819FD596A7}"/>
              </a:ext>
            </a:extLst>
          </p:cNvPr>
          <p:cNvGraphicFramePr>
            <a:graphicFrameLocks noGrp="1"/>
          </p:cNvGraphicFramePr>
          <p:nvPr>
            <p:extLst>
              <p:ext uri="{D42A27DB-BD31-4B8C-83A1-F6EECF244321}">
                <p14:modId xmlns:p14="http://schemas.microsoft.com/office/powerpoint/2010/main" val="399391524"/>
              </p:ext>
            </p:extLst>
          </p:nvPr>
        </p:nvGraphicFramePr>
        <p:xfrm>
          <a:off x="212848" y="3796367"/>
          <a:ext cx="6432303" cy="3048000"/>
        </p:xfrm>
        <a:graphic>
          <a:graphicData uri="http://schemas.openxmlformats.org/drawingml/2006/table">
            <a:tbl>
              <a:tblPr firstRow="1" bandRow="1">
                <a:tableStyleId>{5940675A-B579-460E-94D1-54222C63F5DA}</a:tableStyleId>
              </a:tblPr>
              <a:tblGrid>
                <a:gridCol w="1580783">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822293">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30">
                  <a:extLst>
                    <a:ext uri="{9D8B030D-6E8A-4147-A177-3AD203B41FA5}">
                      <a16:colId xmlns:a16="http://schemas.microsoft.com/office/drawing/2014/main" val="20004"/>
                    </a:ext>
                  </a:extLst>
                </a:gridCol>
                <a:gridCol w="405230">
                  <a:extLst>
                    <a:ext uri="{9D8B030D-6E8A-4147-A177-3AD203B41FA5}">
                      <a16:colId xmlns:a16="http://schemas.microsoft.com/office/drawing/2014/main" val="20005"/>
                    </a:ext>
                  </a:extLst>
                </a:gridCol>
                <a:gridCol w="405230">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04800">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FFFF0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FF0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FF00"/>
                    </a:solidFill>
                  </a:tcPr>
                </a:tc>
                <a:extLst>
                  <a:ext uri="{0D108BD9-81ED-4DB2-BD59-A6C34878D82A}">
                    <a16:rowId xmlns:a16="http://schemas.microsoft.com/office/drawing/2014/main" val="10000"/>
                  </a:ext>
                </a:extLst>
              </a:tr>
              <a:tr h="304800">
                <a:tc rowSpan="2">
                  <a:txBody>
                    <a:bodyPr/>
                    <a:lstStyle/>
                    <a:p>
                      <a:pPr algn="ctr"/>
                      <a:r>
                        <a:rPr lang="es-MX" sz="1200" b="1" dirty="0">
                          <a:solidFill>
                            <a:schemeClr val="tx1"/>
                          </a:solidFill>
                          <a:latin typeface="Century Gothic" panose="020B0502020202020204" pitchFamily="34" charset="0"/>
                        </a:rPr>
                        <a:t>Campo/área:</a:t>
                      </a:r>
                      <a:endParaRPr lang="es-MX" sz="1200" dirty="0">
                        <a:solidFill>
                          <a:schemeClr val="tx1"/>
                        </a:solidFill>
                        <a:latin typeface="Century Gothic" panose="020B0502020202020204" pitchFamily="34" charset="0"/>
                      </a:endParaRPr>
                    </a:p>
                    <a:p>
                      <a:pPr algn="ctr"/>
                      <a:r>
                        <a:rPr lang="es-MX" sz="1200" dirty="0">
                          <a:solidFill>
                            <a:srgbClr val="FFC000"/>
                          </a:solidFill>
                          <a:latin typeface="Century Gothic" panose="020B0502020202020204" pitchFamily="34" charset="0"/>
                        </a:rPr>
                        <a:t>EDUCACIÓN SOCIOEMOCIONAL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Autonomía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a:t>
                      </a:r>
                    </a:p>
                    <a:p>
                      <a:pPr algn="ctr"/>
                      <a:r>
                        <a:rPr lang="es-ES" sz="1200" b="0" dirty="0">
                          <a:solidFill>
                            <a:schemeClr val="tx1"/>
                          </a:solidFill>
                          <a:latin typeface="Century Gothic" panose="020B0502020202020204" pitchFamily="34" charset="0"/>
                        </a:rPr>
                        <a:t>Reconoce lo que puede hacer con ayuda y sin ayuda. Solicita ayuda cuando la necesita.</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304800">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Iniciativa personal</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04800">
                <a:tc gridSpan="3">
                  <a:txBody>
                    <a:bodyPr/>
                    <a:lstStyle/>
                    <a:p>
                      <a:pPr algn="l"/>
                      <a:r>
                        <a:rPr lang="es-MX" sz="1200" dirty="0">
                          <a:latin typeface="Century Gothic" panose="020B0502020202020204" pitchFamily="34" charset="0"/>
                        </a:rPr>
                        <a:t>Reconoce que acciones puede realizar por sí solo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extLst>
                  <a:ext uri="{0D108BD9-81ED-4DB2-BD59-A6C34878D82A}">
                    <a16:rowId xmlns:a16="http://schemas.microsoft.com/office/drawing/2014/main" val="10004"/>
                  </a:ext>
                </a:extLst>
              </a:tr>
              <a:tr h="304800">
                <a:tc gridSpan="3">
                  <a:txBody>
                    <a:bodyPr/>
                    <a:lstStyle/>
                    <a:p>
                      <a:pPr algn="l"/>
                      <a:r>
                        <a:rPr lang="es-MX" sz="1200" dirty="0">
                          <a:latin typeface="Century Gothic" panose="020B0502020202020204" pitchFamily="34" charset="0"/>
                        </a:rPr>
                        <a:t>Identifica las acciones para las que necesita ayuda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304800">
                <a:tc gridSpan="3">
                  <a:txBody>
                    <a:bodyPr/>
                    <a:lstStyle/>
                    <a:p>
                      <a:pPr algn="l"/>
                      <a:r>
                        <a:rPr lang="es-ES" sz="1200" dirty="0">
                          <a:latin typeface="Century Gothic" panose="020B0502020202020204" pitchFamily="34" charset="0"/>
                        </a:rPr>
                        <a:t>Solicita ayuda de forma adecuada cuando lo necesita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En algunas ocasiones confunde lo que puede hacer sola y lo que no y en ese ámbito sigue esperando la respuesta de su mamá, pero ha tenido avances muy significativos y cada vez más se le observa más segura.</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6077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654514"/>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ESCANDÓN CASTILLO ROMINA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11/01/2021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111275"/>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8" name="3 Tabla">
            <a:extLst>
              <a:ext uri="{FF2B5EF4-FFF2-40B4-BE49-F238E27FC236}">
                <a16:creationId xmlns:a16="http://schemas.microsoft.com/office/drawing/2014/main" id="{BB9C857D-A0D2-464E-91E0-8CED0EAC7BAF}"/>
              </a:ext>
            </a:extLst>
          </p:cNvPr>
          <p:cNvGraphicFramePr>
            <a:graphicFrameLocks noGrp="1"/>
          </p:cNvGraphicFramePr>
          <p:nvPr>
            <p:extLst>
              <p:ext uri="{D42A27DB-BD31-4B8C-83A1-F6EECF244321}">
                <p14:modId xmlns:p14="http://schemas.microsoft.com/office/powerpoint/2010/main" val="2763750766"/>
              </p:ext>
            </p:extLst>
          </p:nvPr>
        </p:nvGraphicFramePr>
        <p:xfrm>
          <a:off x="212847" y="3673274"/>
          <a:ext cx="6413439" cy="4903872"/>
        </p:xfrm>
        <a:graphic>
          <a:graphicData uri="http://schemas.openxmlformats.org/drawingml/2006/table">
            <a:tbl>
              <a:tblPr firstRow="1" bandRow="1">
                <a:tableStyleId>{5940675A-B579-460E-94D1-54222C63F5DA}</a:tableStyleId>
              </a:tblPr>
              <a:tblGrid>
                <a:gridCol w="1427118">
                  <a:extLst>
                    <a:ext uri="{9D8B030D-6E8A-4147-A177-3AD203B41FA5}">
                      <a16:colId xmlns:a16="http://schemas.microsoft.com/office/drawing/2014/main" val="20000"/>
                    </a:ext>
                  </a:extLst>
                </a:gridCol>
                <a:gridCol w="1943938">
                  <a:extLst>
                    <a:ext uri="{9D8B030D-6E8A-4147-A177-3AD203B41FA5}">
                      <a16:colId xmlns:a16="http://schemas.microsoft.com/office/drawing/2014/main" val="20001"/>
                    </a:ext>
                  </a:extLst>
                </a:gridCol>
                <a:gridCol w="1076340">
                  <a:extLst>
                    <a:ext uri="{9D8B030D-6E8A-4147-A177-3AD203B41FA5}">
                      <a16:colId xmlns:a16="http://schemas.microsoft.com/office/drawing/2014/main" val="20002"/>
                    </a:ext>
                  </a:extLst>
                </a:gridCol>
                <a:gridCol w="375488">
                  <a:extLst>
                    <a:ext uri="{9D8B030D-6E8A-4147-A177-3AD203B41FA5}">
                      <a16:colId xmlns:a16="http://schemas.microsoft.com/office/drawing/2014/main" val="20003"/>
                    </a:ext>
                  </a:extLst>
                </a:gridCol>
                <a:gridCol w="404041">
                  <a:extLst>
                    <a:ext uri="{9D8B030D-6E8A-4147-A177-3AD203B41FA5}">
                      <a16:colId xmlns:a16="http://schemas.microsoft.com/office/drawing/2014/main" val="20004"/>
                    </a:ext>
                  </a:extLst>
                </a:gridCol>
                <a:gridCol w="404041">
                  <a:extLst>
                    <a:ext uri="{9D8B030D-6E8A-4147-A177-3AD203B41FA5}">
                      <a16:colId xmlns:a16="http://schemas.microsoft.com/office/drawing/2014/main" val="20005"/>
                    </a:ext>
                  </a:extLst>
                </a:gridCol>
                <a:gridCol w="404041">
                  <a:extLst>
                    <a:ext uri="{9D8B030D-6E8A-4147-A177-3AD203B41FA5}">
                      <a16:colId xmlns:a16="http://schemas.microsoft.com/office/drawing/2014/main" val="20006"/>
                    </a:ext>
                  </a:extLst>
                </a:gridCol>
                <a:gridCol w="378432">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501227">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Literatura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Describe personajes y lugares que imagina al escuchar cuentos, fábulas, leyendas y otros relatos literarios. </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07018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Producción, interpretación e intercambio de narraciones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501227">
                <a:tc gridSpan="3">
                  <a:txBody>
                    <a:bodyPr/>
                    <a:lstStyle/>
                    <a:p>
                      <a:pPr algn="l"/>
                      <a:r>
                        <a:rPr lang="es-ES" sz="1200" dirty="0">
                          <a:latin typeface="Century Gothic" panose="020B0502020202020204" pitchFamily="34" charset="0"/>
                        </a:rPr>
                        <a:t>Describe cómo son físicamente los personajes de un cuento o película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Describe escenas y escenarios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311573">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8"/>
                  </a:ext>
                </a:extLst>
              </a:tr>
              <a:tr h="311573">
                <a:tc gridSpan="3">
                  <a:txBody>
                    <a:bodyPr/>
                    <a:lstStyle/>
                    <a:p>
                      <a:pPr algn="l"/>
                      <a:r>
                        <a:rPr lang="es-MX" sz="1200" dirty="0">
                          <a:latin typeface="Century Gothic" panose="020B0502020202020204" pitchFamily="34" charset="0"/>
                        </a:rPr>
                        <a:t>Muestra seguridad al hablar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Utiliza oraciones coherentes </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96904637"/>
                  </a:ext>
                </a:extLst>
              </a:tr>
              <a:tr h="609600">
                <a:tc gridSpan="8">
                  <a:txBody>
                    <a:bodyPr/>
                    <a:lstStyle/>
                    <a:p>
                      <a:pPr algn="l"/>
                      <a:r>
                        <a:rPr lang="es-MX" sz="1200" b="1" dirty="0">
                          <a:latin typeface="Century Gothic" panose="020B0502020202020204" pitchFamily="34" charset="0"/>
                        </a:rPr>
                        <a:t>Observaciones:</a:t>
                      </a:r>
                    </a:p>
                    <a:p>
                      <a:pPr algn="just">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Se expresa con seguridad al hablar, utilizando un tono de voz fuerte y claro, describe a los personajes de cuentos físicamente e igualmente los escenarios que observa en las páginas (los interpreta) o al escuchar sobre ellos. Realiza oraciones coherentes y utiliza un orden cronológico para hablar sobre otras narraciones y descripciones que ha escuchado o visto.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9" name="Imagen 8">
            <a:extLst>
              <a:ext uri="{FF2B5EF4-FFF2-40B4-BE49-F238E27FC236}">
                <a16:creationId xmlns:a16="http://schemas.microsoft.com/office/drawing/2014/main" id="{75B88352-F826-4E90-BB4A-73BE0E2B3C68}"/>
              </a:ext>
            </a:extLst>
          </p:cNvPr>
          <p:cNvPicPr>
            <a:picLocks noChangeAspect="1"/>
          </p:cNvPicPr>
          <p:nvPr/>
        </p:nvPicPr>
        <p:blipFill>
          <a:blip r:embed="rId2"/>
          <a:stretch>
            <a:fillRect/>
          </a:stretch>
        </p:blipFill>
        <p:spPr>
          <a:xfrm>
            <a:off x="493519" y="514259"/>
            <a:ext cx="5870957" cy="963251"/>
          </a:xfrm>
          <a:prstGeom prst="rect">
            <a:avLst/>
          </a:prstGeom>
        </p:spPr>
      </p:pic>
    </p:spTree>
    <p:extLst>
      <p:ext uri="{BB962C8B-B14F-4D97-AF65-F5344CB8AC3E}">
        <p14:creationId xmlns:p14="http://schemas.microsoft.com/office/powerpoint/2010/main" val="3200758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RIVAS PUENTE ALLISON RUBI</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22/01/2021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9A9A835B-F710-4F98-BA8F-1F9488A1E55A}"/>
              </a:ext>
            </a:extLst>
          </p:cNvPr>
          <p:cNvGraphicFramePr>
            <a:graphicFrameLocks noGrp="1"/>
          </p:cNvGraphicFramePr>
          <p:nvPr>
            <p:extLst>
              <p:ext uri="{D42A27DB-BD31-4B8C-83A1-F6EECF244321}">
                <p14:modId xmlns:p14="http://schemas.microsoft.com/office/powerpoint/2010/main" val="441688827"/>
              </p:ext>
            </p:extLst>
          </p:nvPr>
        </p:nvGraphicFramePr>
        <p:xfrm>
          <a:off x="212847" y="3796367"/>
          <a:ext cx="6432301" cy="371856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603786">
                  <a:extLst>
                    <a:ext uri="{9D8B030D-6E8A-4147-A177-3AD203B41FA5}">
                      <a16:colId xmlns:a16="http://schemas.microsoft.com/office/drawing/2014/main" val="20001"/>
                    </a:ext>
                  </a:extLst>
                </a:gridCol>
                <a:gridCol w="425374">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6">
                  <a:extLst>
                    <a:ext uri="{9D8B030D-6E8A-4147-A177-3AD203B41FA5}">
                      <a16:colId xmlns:a16="http://schemas.microsoft.com/office/drawing/2014/main" val="20007"/>
                    </a:ext>
                  </a:extLst>
                </a:gridCol>
              </a:tblGrid>
              <a:tr h="304800">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4876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a:t>
                      </a:r>
                    </a:p>
                    <a:p>
                      <a:pPr algn="ctr"/>
                      <a:r>
                        <a:rPr lang="es-ES" sz="1200" b="0" dirty="0">
                          <a:solidFill>
                            <a:schemeClr val="tx1"/>
                          </a:solidFill>
                          <a:latin typeface="Century Gothic" panose="020B0502020202020204" pitchFamily="34" charset="0"/>
                        </a:rPr>
                        <a:t>Resuelve problemas a través del conteo y con acciones sobre las colecciones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304800">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04800">
                <a:tc gridSpan="3">
                  <a:txBody>
                    <a:bodyPr/>
                    <a:lstStyle/>
                    <a:p>
                      <a:pPr algn="l"/>
                      <a:r>
                        <a:rPr lang="es-MX" sz="1200" dirty="0">
                          <a:latin typeface="Century Gothic" panose="020B0502020202020204" pitchFamily="34" charset="0"/>
                        </a:rPr>
                        <a:t>Identifica la cantidad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4"/>
                  </a:ext>
                </a:extLst>
              </a:tr>
              <a:tr h="304800">
                <a:tc gridSpan="3">
                  <a:txBody>
                    <a:bodyPr/>
                    <a:lstStyle/>
                    <a:p>
                      <a:pPr algn="l"/>
                      <a:r>
                        <a:rPr lang="es-MX" sz="1200" dirty="0">
                          <a:latin typeface="Century Gothic" panose="020B0502020202020204" pitchFamily="34" charset="0"/>
                        </a:rPr>
                        <a:t>Reconoce los números de forma escrita (1 – 12)</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r>
                        <a:rPr lang="es-MX" sz="1200" dirty="0">
                          <a:latin typeface="Century Gothic" panose="020B0502020202020204" pitchFamily="34" charset="0"/>
                        </a:rPr>
                        <a:t> </a:t>
                      </a: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5"/>
                  </a:ext>
                </a:extLst>
              </a:tr>
              <a:tr h="304800">
                <a:tc gridSpan="3">
                  <a:txBody>
                    <a:bodyPr/>
                    <a:lstStyle/>
                    <a:p>
                      <a:pPr algn="l"/>
                      <a:r>
                        <a:rPr lang="es-ES" sz="1200" dirty="0">
                          <a:latin typeface="Century Gothic" panose="020B0502020202020204" pitchFamily="34" charset="0"/>
                        </a:rPr>
                        <a:t>Utiliza el conteo adecuadamente para resolver problemas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3048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Realiza colecciones de 1 a 12 elementos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Confunde un poco las indicaciones al dictarle un problema de razonamiento y se confunde también con las cantidades, hay que decirle directamente que agregue o quite elementos pero identifica con facilidad el total de los mismos en diversas colecciones.</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93521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ÁLVAREZ PRADO NEYTAN</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22/01/2021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F642ADC0-A892-49F9-B273-3C819FD596A7}"/>
              </a:ext>
            </a:extLst>
          </p:cNvPr>
          <p:cNvGraphicFramePr>
            <a:graphicFrameLocks noGrp="1"/>
          </p:cNvGraphicFramePr>
          <p:nvPr>
            <p:extLst>
              <p:ext uri="{D42A27DB-BD31-4B8C-83A1-F6EECF244321}">
                <p14:modId xmlns:p14="http://schemas.microsoft.com/office/powerpoint/2010/main" val="3661467574"/>
              </p:ext>
            </p:extLst>
          </p:nvPr>
        </p:nvGraphicFramePr>
        <p:xfrm>
          <a:off x="212848" y="3796367"/>
          <a:ext cx="6432303" cy="2804160"/>
        </p:xfrm>
        <a:graphic>
          <a:graphicData uri="http://schemas.openxmlformats.org/drawingml/2006/table">
            <a:tbl>
              <a:tblPr firstRow="1" bandRow="1">
                <a:tableStyleId>{5940675A-B579-460E-94D1-54222C63F5DA}</a:tableStyleId>
              </a:tblPr>
              <a:tblGrid>
                <a:gridCol w="1580783">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822293">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30">
                  <a:extLst>
                    <a:ext uri="{9D8B030D-6E8A-4147-A177-3AD203B41FA5}">
                      <a16:colId xmlns:a16="http://schemas.microsoft.com/office/drawing/2014/main" val="20004"/>
                    </a:ext>
                  </a:extLst>
                </a:gridCol>
                <a:gridCol w="405230">
                  <a:extLst>
                    <a:ext uri="{9D8B030D-6E8A-4147-A177-3AD203B41FA5}">
                      <a16:colId xmlns:a16="http://schemas.microsoft.com/office/drawing/2014/main" val="20005"/>
                    </a:ext>
                  </a:extLst>
                </a:gridCol>
                <a:gridCol w="405230">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04800">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FFFF0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FF0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FF0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FF00"/>
                    </a:solidFill>
                  </a:tcPr>
                </a:tc>
                <a:extLst>
                  <a:ext uri="{0D108BD9-81ED-4DB2-BD59-A6C34878D82A}">
                    <a16:rowId xmlns:a16="http://schemas.microsoft.com/office/drawing/2014/main" val="10000"/>
                  </a:ext>
                </a:extLst>
              </a:tr>
              <a:tr h="304800">
                <a:tc rowSpan="2">
                  <a:txBody>
                    <a:bodyPr/>
                    <a:lstStyle/>
                    <a:p>
                      <a:pPr algn="ctr"/>
                      <a:r>
                        <a:rPr lang="es-MX" sz="1200" b="1" dirty="0">
                          <a:solidFill>
                            <a:schemeClr val="tx1"/>
                          </a:solidFill>
                          <a:latin typeface="Century Gothic" panose="020B0502020202020204" pitchFamily="34" charset="0"/>
                        </a:rPr>
                        <a:t>Campo/área:</a:t>
                      </a:r>
                      <a:endParaRPr lang="es-MX" sz="1200" dirty="0">
                        <a:solidFill>
                          <a:schemeClr val="tx1"/>
                        </a:solidFill>
                        <a:latin typeface="Century Gothic" panose="020B0502020202020204" pitchFamily="34" charset="0"/>
                      </a:endParaRPr>
                    </a:p>
                    <a:p>
                      <a:pPr algn="ctr"/>
                      <a:r>
                        <a:rPr lang="es-MX" sz="1200" dirty="0">
                          <a:solidFill>
                            <a:srgbClr val="FFC000"/>
                          </a:solidFill>
                          <a:latin typeface="Century Gothic" panose="020B0502020202020204" pitchFamily="34" charset="0"/>
                        </a:rPr>
                        <a:t>EDUCACIÓN SOCIOEMOCIONAL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Autonomía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a:t>
                      </a:r>
                    </a:p>
                    <a:p>
                      <a:pPr algn="ctr"/>
                      <a:r>
                        <a:rPr lang="es-ES" sz="1200" b="0" dirty="0">
                          <a:solidFill>
                            <a:schemeClr val="tx1"/>
                          </a:solidFill>
                          <a:latin typeface="Century Gothic" panose="020B0502020202020204" pitchFamily="34" charset="0"/>
                        </a:rPr>
                        <a:t>Reconoce lo que puede hacer con ayuda y sin ayuda. Solicita ayuda cuando la necesita.</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304800">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Iniciativa personal</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04800">
                <a:tc gridSpan="3">
                  <a:txBody>
                    <a:bodyPr/>
                    <a:lstStyle/>
                    <a:p>
                      <a:pPr algn="l"/>
                      <a:r>
                        <a:rPr lang="es-MX" sz="1200" dirty="0">
                          <a:latin typeface="Century Gothic" panose="020B0502020202020204" pitchFamily="34" charset="0"/>
                        </a:rPr>
                        <a:t>Reconoce que acciones puede realizar por sí solo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4"/>
                  </a:ext>
                </a:extLst>
              </a:tr>
              <a:tr h="304800">
                <a:tc gridSpan="3">
                  <a:txBody>
                    <a:bodyPr/>
                    <a:lstStyle/>
                    <a:p>
                      <a:pPr algn="l"/>
                      <a:r>
                        <a:rPr lang="es-MX" sz="1200" dirty="0">
                          <a:latin typeface="Century Gothic" panose="020B0502020202020204" pitchFamily="34" charset="0"/>
                        </a:rPr>
                        <a:t>Identifica las acciones para las que necesita ayuda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5"/>
                  </a:ext>
                </a:extLst>
              </a:tr>
              <a:tr h="304800">
                <a:tc gridSpan="3">
                  <a:txBody>
                    <a:bodyPr/>
                    <a:lstStyle/>
                    <a:p>
                      <a:pPr algn="l"/>
                      <a:r>
                        <a:rPr lang="es-ES" sz="1200" dirty="0">
                          <a:latin typeface="Century Gothic" panose="020B0502020202020204" pitchFamily="34" charset="0"/>
                        </a:rPr>
                        <a:t>Solicita ayuda de forma adecuada cuando lo necesita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Le cuesta trabajo solicitar ayuda porque quiere hacer las cosas por sí solo.</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714328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ÁLVAREZ PRADO NEYTAN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22/01/2021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9A9A835B-F710-4F98-BA8F-1F9488A1E55A}"/>
              </a:ext>
            </a:extLst>
          </p:cNvPr>
          <p:cNvGraphicFramePr>
            <a:graphicFrameLocks noGrp="1"/>
          </p:cNvGraphicFramePr>
          <p:nvPr>
            <p:extLst>
              <p:ext uri="{D42A27DB-BD31-4B8C-83A1-F6EECF244321}">
                <p14:modId xmlns:p14="http://schemas.microsoft.com/office/powerpoint/2010/main" val="804645766"/>
              </p:ext>
            </p:extLst>
          </p:nvPr>
        </p:nvGraphicFramePr>
        <p:xfrm>
          <a:off x="212847" y="3796367"/>
          <a:ext cx="6432301" cy="353568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603786">
                  <a:extLst>
                    <a:ext uri="{9D8B030D-6E8A-4147-A177-3AD203B41FA5}">
                      <a16:colId xmlns:a16="http://schemas.microsoft.com/office/drawing/2014/main" val="20001"/>
                    </a:ext>
                  </a:extLst>
                </a:gridCol>
                <a:gridCol w="425374">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6">
                  <a:extLst>
                    <a:ext uri="{9D8B030D-6E8A-4147-A177-3AD203B41FA5}">
                      <a16:colId xmlns:a16="http://schemas.microsoft.com/office/drawing/2014/main" val="20007"/>
                    </a:ext>
                  </a:extLst>
                </a:gridCol>
              </a:tblGrid>
              <a:tr h="304800">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4876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a:t>
                      </a:r>
                    </a:p>
                    <a:p>
                      <a:pPr algn="ctr"/>
                      <a:r>
                        <a:rPr lang="es-ES" sz="1200" b="0" dirty="0">
                          <a:solidFill>
                            <a:schemeClr val="tx1"/>
                          </a:solidFill>
                          <a:latin typeface="Century Gothic" panose="020B0502020202020204" pitchFamily="34" charset="0"/>
                        </a:rPr>
                        <a:t>Resuelve problemas a través del conteo y con acciones sobre las colecciones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304800">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04800">
                <a:tc gridSpan="3">
                  <a:txBody>
                    <a:bodyPr/>
                    <a:lstStyle/>
                    <a:p>
                      <a:pPr algn="l"/>
                      <a:r>
                        <a:rPr lang="es-MX" sz="1200" dirty="0">
                          <a:latin typeface="Century Gothic" panose="020B0502020202020204" pitchFamily="34" charset="0"/>
                        </a:rPr>
                        <a:t>Identifica la cantidad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4"/>
                  </a:ext>
                </a:extLst>
              </a:tr>
              <a:tr h="304800">
                <a:tc gridSpan="3">
                  <a:txBody>
                    <a:bodyPr/>
                    <a:lstStyle/>
                    <a:p>
                      <a:pPr algn="l"/>
                      <a:r>
                        <a:rPr lang="es-MX" sz="1200" dirty="0">
                          <a:latin typeface="Century Gothic" panose="020B0502020202020204" pitchFamily="34" charset="0"/>
                        </a:rPr>
                        <a:t>Reconoce los números de forma escrita (1 – 12)</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r>
                        <a:rPr lang="es-MX" sz="1200" dirty="0">
                          <a:latin typeface="Century Gothic" panose="020B0502020202020204" pitchFamily="34" charset="0"/>
                        </a:rPr>
                        <a:t> </a:t>
                      </a: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5"/>
                  </a:ext>
                </a:extLst>
              </a:tr>
              <a:tr h="304800">
                <a:tc gridSpan="3">
                  <a:txBody>
                    <a:bodyPr/>
                    <a:lstStyle/>
                    <a:p>
                      <a:pPr algn="l"/>
                      <a:r>
                        <a:rPr lang="es-ES" sz="1200" dirty="0">
                          <a:latin typeface="Century Gothic" panose="020B0502020202020204" pitchFamily="34" charset="0"/>
                        </a:rPr>
                        <a:t>Utiliza el conteo adecuadamente para resolver problemas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3048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Realiza colecciones de 1 a 12 elementos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En ocasiones al contar se confunde entre las cantidades 5 y 6, pero reconoce el total de elementos de distintas colecciones, le da algo de inseguridad agregar más elementos a una colección porque se revuelve.</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529789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3">
            <a:extLst>
              <a:ext uri="{FF2B5EF4-FFF2-40B4-BE49-F238E27FC236}">
                <a16:creationId xmlns:a16="http://schemas.microsoft.com/office/drawing/2014/main" id="{7262141B-06F0-4486-9308-9C6AE812D6D4}"/>
              </a:ext>
            </a:extLst>
          </p:cNvPr>
          <p:cNvGraphicFramePr>
            <a:graphicFrameLocks noGrp="1"/>
          </p:cNvGraphicFramePr>
          <p:nvPr>
            <p:extLst>
              <p:ext uri="{D42A27DB-BD31-4B8C-83A1-F6EECF244321}">
                <p14:modId xmlns:p14="http://schemas.microsoft.com/office/powerpoint/2010/main" val="4054329565"/>
              </p:ext>
            </p:extLst>
          </p:nvPr>
        </p:nvGraphicFramePr>
        <p:xfrm>
          <a:off x="246183" y="2820804"/>
          <a:ext cx="6400800" cy="425467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391067494"/>
                    </a:ext>
                  </a:extLst>
                </a:gridCol>
                <a:gridCol w="2133600">
                  <a:extLst>
                    <a:ext uri="{9D8B030D-6E8A-4147-A177-3AD203B41FA5}">
                      <a16:colId xmlns:a16="http://schemas.microsoft.com/office/drawing/2014/main" val="2503711826"/>
                    </a:ext>
                  </a:extLst>
                </a:gridCol>
                <a:gridCol w="2133600">
                  <a:extLst>
                    <a:ext uri="{9D8B030D-6E8A-4147-A177-3AD203B41FA5}">
                      <a16:colId xmlns:a16="http://schemas.microsoft.com/office/drawing/2014/main" val="4188448979"/>
                    </a:ext>
                  </a:extLst>
                </a:gridCol>
              </a:tblGrid>
              <a:tr h="505632">
                <a:tc>
                  <a:txBody>
                    <a:bodyPr/>
                    <a:lstStyle/>
                    <a:p>
                      <a:pPr algn="ctr"/>
                      <a:r>
                        <a:rPr lang="es-ES" sz="1600" dirty="0">
                          <a:solidFill>
                            <a:sysClr val="windowText" lastClr="000000"/>
                          </a:solidFill>
                          <a:latin typeface="Century Gothic" panose="020B0502020202020204" pitchFamily="34" charset="0"/>
                        </a:rPr>
                        <a:t>Martes 11:30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ABFF"/>
                    </a:solidFill>
                  </a:tcPr>
                </a:tc>
                <a:tc>
                  <a:txBody>
                    <a:bodyPr/>
                    <a:lstStyle/>
                    <a:p>
                      <a:pPr algn="ctr"/>
                      <a:r>
                        <a:rPr lang="es-ES" sz="1600" dirty="0">
                          <a:solidFill>
                            <a:sysClr val="windowText" lastClr="000000"/>
                          </a:solidFill>
                          <a:latin typeface="Century Gothic" panose="020B0502020202020204" pitchFamily="34" charset="0"/>
                        </a:rPr>
                        <a:t>Jueves 7:00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ABFF"/>
                    </a:solidFill>
                  </a:tcPr>
                </a:tc>
                <a:tc>
                  <a:txBody>
                    <a:bodyPr/>
                    <a:lstStyle/>
                    <a:p>
                      <a:pPr algn="ctr"/>
                      <a:r>
                        <a:rPr lang="es-ES" sz="1600" dirty="0">
                          <a:solidFill>
                            <a:sysClr val="windowText" lastClr="000000"/>
                          </a:solidFill>
                          <a:latin typeface="Century Gothic" panose="020B0502020202020204" pitchFamily="34" charset="0"/>
                        </a:rPr>
                        <a:t>Viernes 11:30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ABFF"/>
                    </a:solidFill>
                  </a:tcPr>
                </a:tc>
                <a:extLst>
                  <a:ext uri="{0D108BD9-81ED-4DB2-BD59-A6C34878D82A}">
                    <a16:rowId xmlns:a16="http://schemas.microsoft.com/office/drawing/2014/main" val="3099393265"/>
                  </a:ext>
                </a:extLst>
              </a:tr>
              <a:tr h="2727782">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Jared Zapata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Victoria Gil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Pedro </a:t>
                      </a:r>
                      <a:r>
                        <a:rPr lang="es-ES" sz="1600" dirty="0" err="1">
                          <a:solidFill>
                            <a:sysClr val="windowText" lastClr="000000"/>
                          </a:solidFill>
                          <a:latin typeface="Century Gothic" panose="020B0502020202020204" pitchFamily="34" charset="0"/>
                        </a:rPr>
                        <a:t>Tellez</a:t>
                      </a:r>
                      <a:endParaRPr lang="es-ES" sz="1600" dirty="0">
                        <a:solidFill>
                          <a:sysClr val="windowText" lastClr="000000"/>
                        </a:solidFill>
                        <a:latin typeface="Century Gothic" panose="020B0502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Romina Escandón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Caleb Martínez</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Mia Rivera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Joseph Balderas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Ian Pérez</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Kevin Muñiz</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Ronnie de la Rosa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Dayana Ordaz</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err="1">
                          <a:solidFill>
                            <a:sysClr val="windowText" lastClr="000000"/>
                          </a:solidFill>
                          <a:latin typeface="Century Gothic" panose="020B0502020202020204" pitchFamily="34" charset="0"/>
                        </a:rPr>
                        <a:t>Nerine</a:t>
                      </a:r>
                      <a:r>
                        <a:rPr lang="es-ES" sz="1600" dirty="0">
                          <a:solidFill>
                            <a:sysClr val="windowText" lastClr="000000"/>
                          </a:solidFill>
                          <a:latin typeface="Century Gothic" panose="020B0502020202020204" pitchFamily="34" charset="0"/>
                        </a:rPr>
                        <a:t> Muñiz</a:t>
                      </a:r>
                    </a:p>
                    <a:p>
                      <a:pPr marL="0" indent="0" algn="l">
                        <a:buFont typeface="Wingdings" panose="05000000000000000000" pitchFamily="2" charset="2"/>
                        <a:buNone/>
                      </a:pPr>
                      <a:endParaRPr lang="es-ES" sz="1600" dirty="0">
                        <a:solidFill>
                          <a:sysClr val="windowText" lastClr="00000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Wingdings" panose="05000000000000000000" pitchFamily="2" charset="2"/>
                        <a:buChar char="Ø"/>
                      </a:pPr>
                      <a:r>
                        <a:rPr lang="es-ES" sz="1600" dirty="0">
                          <a:solidFill>
                            <a:sysClr val="windowText" lastClr="000000"/>
                          </a:solidFill>
                          <a:latin typeface="Century Gothic" panose="020B0502020202020204" pitchFamily="34" charset="0"/>
                        </a:rPr>
                        <a:t>Sebastián Picazo</a:t>
                      </a:r>
                    </a:p>
                    <a:p>
                      <a:pPr marL="285750" indent="-285750" algn="l">
                        <a:buFont typeface="Wingdings" panose="05000000000000000000" pitchFamily="2" charset="2"/>
                        <a:buChar char="Ø"/>
                      </a:pPr>
                      <a:r>
                        <a:rPr lang="es-ES" sz="1600" dirty="0" err="1">
                          <a:solidFill>
                            <a:sysClr val="windowText" lastClr="000000"/>
                          </a:solidFill>
                          <a:latin typeface="Century Gothic" panose="020B0502020202020204" pitchFamily="34" charset="0"/>
                        </a:rPr>
                        <a:t>Zoe</a:t>
                      </a:r>
                      <a:r>
                        <a:rPr lang="es-ES" sz="1600" dirty="0">
                          <a:solidFill>
                            <a:sysClr val="windowText" lastClr="000000"/>
                          </a:solidFill>
                          <a:latin typeface="Century Gothic" panose="020B0502020202020204" pitchFamily="34" charset="0"/>
                        </a:rPr>
                        <a:t> Ramírez</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Marian Soto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Máximo </a:t>
                      </a:r>
                      <a:r>
                        <a:rPr lang="es-ES" sz="1600" dirty="0" err="1">
                          <a:solidFill>
                            <a:sysClr val="windowText" lastClr="000000"/>
                          </a:solidFill>
                          <a:latin typeface="Century Gothic" panose="020B0502020202020204" pitchFamily="34" charset="0"/>
                        </a:rPr>
                        <a:t>Leija</a:t>
                      </a:r>
                      <a:endParaRPr lang="es-ES" sz="1600" dirty="0">
                        <a:solidFill>
                          <a:sysClr val="windowText" lastClr="000000"/>
                        </a:solidFill>
                        <a:latin typeface="Century Gothic" panose="020B0502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Caroline Soto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Santiago Acosta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Mateo Martínez</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Samuel </a:t>
                      </a:r>
                      <a:r>
                        <a:rPr lang="es-ES" sz="1600" dirty="0" err="1">
                          <a:solidFill>
                            <a:sysClr val="windowText" lastClr="000000"/>
                          </a:solidFill>
                          <a:latin typeface="Century Gothic" panose="020B0502020202020204" pitchFamily="34" charset="0"/>
                        </a:rPr>
                        <a:t>Marquez</a:t>
                      </a:r>
                      <a:endParaRPr lang="es-ES" sz="1600" dirty="0">
                        <a:solidFill>
                          <a:sysClr val="windowText" lastClr="000000"/>
                        </a:solidFill>
                        <a:latin typeface="Century Gothic" panose="020B0502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Mateo Rivas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Mateo Salinas</a:t>
                      </a:r>
                    </a:p>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Dorian Martínez</a:t>
                      </a:r>
                    </a:p>
                    <a:p>
                      <a:pPr marL="285750" indent="-285750" algn="l">
                        <a:buFont typeface="Wingdings" panose="05000000000000000000" pitchFamily="2" charset="2"/>
                        <a:buChar char="Ø"/>
                      </a:pPr>
                      <a:endParaRPr lang="es-ES" sz="1600" dirty="0">
                        <a:solidFill>
                          <a:sysClr val="windowText" lastClr="00000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Wingdings" panose="05000000000000000000" pitchFamily="2" charset="2"/>
                        <a:buChar char="Ø"/>
                      </a:pPr>
                      <a:r>
                        <a:rPr lang="es-ES" sz="1600" dirty="0">
                          <a:solidFill>
                            <a:sysClr val="windowText" lastClr="000000"/>
                          </a:solidFill>
                          <a:latin typeface="Century Gothic" panose="020B0502020202020204" pitchFamily="34" charset="0"/>
                        </a:rPr>
                        <a:t>Oscar Lozano</a:t>
                      </a:r>
                    </a:p>
                    <a:p>
                      <a:pPr marL="285750" indent="-285750" algn="l">
                        <a:buFont typeface="Wingdings" panose="05000000000000000000" pitchFamily="2" charset="2"/>
                        <a:buChar char="Ø"/>
                      </a:pPr>
                      <a:r>
                        <a:rPr lang="es-ES" sz="1600" dirty="0">
                          <a:solidFill>
                            <a:sysClr val="windowText" lastClr="000000"/>
                          </a:solidFill>
                          <a:latin typeface="Century Gothic" panose="020B0502020202020204" pitchFamily="34" charset="0"/>
                        </a:rPr>
                        <a:t>Mariana Guzmán</a:t>
                      </a:r>
                    </a:p>
                    <a:p>
                      <a:pPr marL="285750" indent="-285750" algn="l">
                        <a:buFont typeface="Wingdings" panose="05000000000000000000" pitchFamily="2" charset="2"/>
                        <a:buChar char="Ø"/>
                      </a:pPr>
                      <a:r>
                        <a:rPr lang="es-ES" sz="1600" dirty="0">
                          <a:solidFill>
                            <a:sysClr val="windowText" lastClr="000000"/>
                          </a:solidFill>
                          <a:latin typeface="Century Gothic" panose="020B0502020202020204" pitchFamily="34" charset="0"/>
                        </a:rPr>
                        <a:t>Jesús Torres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Allison Rivas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err="1">
                          <a:solidFill>
                            <a:sysClr val="windowText" lastClr="000000"/>
                          </a:solidFill>
                          <a:latin typeface="Century Gothic" panose="020B0502020202020204" pitchFamily="34" charset="0"/>
                        </a:rPr>
                        <a:t>Froylan</a:t>
                      </a:r>
                      <a:r>
                        <a:rPr lang="es-ES" sz="1600" dirty="0">
                          <a:solidFill>
                            <a:sysClr val="windowText" lastClr="000000"/>
                          </a:solidFill>
                          <a:latin typeface="Century Gothic" panose="020B0502020202020204" pitchFamily="34" charset="0"/>
                        </a:rPr>
                        <a:t> Salas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err="1">
                          <a:solidFill>
                            <a:sysClr val="windowText" lastClr="000000"/>
                          </a:solidFill>
                          <a:latin typeface="Century Gothic" panose="020B0502020202020204" pitchFamily="34" charset="0"/>
                        </a:rPr>
                        <a:t>Neytan</a:t>
                      </a:r>
                      <a:r>
                        <a:rPr lang="es-ES" sz="1600" dirty="0">
                          <a:solidFill>
                            <a:sysClr val="windowText" lastClr="000000"/>
                          </a:solidFill>
                          <a:latin typeface="Century Gothic" panose="020B0502020202020204" pitchFamily="34" charset="0"/>
                        </a:rPr>
                        <a:t> Álvarez</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Owen Rodríguez</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Tadeo Muñiz</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Carlos Leyva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Alessandra </a:t>
                      </a:r>
                      <a:r>
                        <a:rPr lang="es-ES" sz="1600" dirty="0" err="1">
                          <a:solidFill>
                            <a:sysClr val="windowText" lastClr="000000"/>
                          </a:solidFill>
                          <a:latin typeface="Century Gothic" panose="020B0502020202020204" pitchFamily="34" charset="0"/>
                        </a:rPr>
                        <a:t>Monsivais</a:t>
                      </a:r>
                      <a:endParaRPr lang="es-ES" sz="1600" dirty="0">
                        <a:solidFill>
                          <a:sysClr val="windowText" lastClr="000000"/>
                        </a:solidFill>
                        <a:latin typeface="Century Gothic" panose="020B0502020202020204" pitchFamily="34" charset="0"/>
                      </a:endParaRPr>
                    </a:p>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Melanie Marines</a:t>
                      </a:r>
                    </a:p>
                    <a:p>
                      <a:pPr marL="285750" indent="-285750" algn="l">
                        <a:buFont typeface="Wingdings" panose="05000000000000000000" pitchFamily="2" charset="2"/>
                        <a:buChar char="Ø"/>
                      </a:pPr>
                      <a:endParaRPr lang="es-ES" sz="1600" dirty="0">
                        <a:solidFill>
                          <a:sysClr val="windowText" lastClr="00000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9574885"/>
                  </a:ext>
                </a:extLst>
              </a:tr>
            </a:tbl>
          </a:graphicData>
        </a:graphic>
      </p:graphicFrame>
      <p:pic>
        <p:nvPicPr>
          <p:cNvPr id="3" name="Imagen 2">
            <a:extLst>
              <a:ext uri="{FF2B5EF4-FFF2-40B4-BE49-F238E27FC236}">
                <a16:creationId xmlns:a16="http://schemas.microsoft.com/office/drawing/2014/main" id="{8A0191C5-ED46-4663-98CD-B74127CA6A75}"/>
              </a:ext>
            </a:extLst>
          </p:cNvPr>
          <p:cNvPicPr>
            <a:picLocks noChangeAspect="1"/>
          </p:cNvPicPr>
          <p:nvPr/>
        </p:nvPicPr>
        <p:blipFill>
          <a:blip r:embed="rId2"/>
          <a:stretch>
            <a:fillRect/>
          </a:stretch>
        </p:blipFill>
        <p:spPr>
          <a:xfrm>
            <a:off x="672662" y="7075476"/>
            <a:ext cx="5547841" cy="2566638"/>
          </a:xfrm>
          <a:prstGeom prst="rect">
            <a:avLst/>
          </a:prstGeom>
        </p:spPr>
      </p:pic>
      <p:pic>
        <p:nvPicPr>
          <p:cNvPr id="4" name="Imagen 3">
            <a:extLst>
              <a:ext uri="{FF2B5EF4-FFF2-40B4-BE49-F238E27FC236}">
                <a16:creationId xmlns:a16="http://schemas.microsoft.com/office/drawing/2014/main" id="{166DAC43-7C70-40BF-AC46-D3DE9B66A0D9}"/>
              </a:ext>
            </a:extLst>
          </p:cNvPr>
          <p:cNvPicPr>
            <a:picLocks noChangeAspect="1"/>
          </p:cNvPicPr>
          <p:nvPr/>
        </p:nvPicPr>
        <p:blipFill>
          <a:blip r:embed="rId3"/>
          <a:stretch>
            <a:fillRect/>
          </a:stretch>
        </p:blipFill>
        <p:spPr>
          <a:xfrm>
            <a:off x="-180296" y="228600"/>
            <a:ext cx="5547841" cy="2523963"/>
          </a:xfrm>
          <a:prstGeom prst="rect">
            <a:avLst/>
          </a:prstGeom>
        </p:spPr>
      </p:pic>
      <p:pic>
        <p:nvPicPr>
          <p:cNvPr id="5" name="Imagen 4">
            <a:extLst>
              <a:ext uri="{FF2B5EF4-FFF2-40B4-BE49-F238E27FC236}">
                <a16:creationId xmlns:a16="http://schemas.microsoft.com/office/drawing/2014/main" id="{630E86B8-0C43-474A-AA84-BA5F05E19E1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8255" b="59115" l="66032" r="82943">
                        <a14:foregroundMark x1="74671" y1="33854" x2="73939" y2="33594"/>
                        <a14:foregroundMark x1="77965" y1="46354" x2="77965" y2="43359"/>
                        <a14:foregroundMark x1="77379" y1="43359" x2="76061" y2="43359"/>
                      </a14:backgroundRemoval>
                    </a14:imgEffect>
                  </a14:imgLayer>
                </a14:imgProps>
              </a:ext>
            </a:extLst>
          </a:blip>
          <a:srcRect l="64688" t="28234" r="16406" b="39806"/>
          <a:stretch/>
        </p:blipFill>
        <p:spPr>
          <a:xfrm>
            <a:off x="4782900" y="479382"/>
            <a:ext cx="1864083" cy="1771650"/>
          </a:xfrm>
          <a:prstGeom prst="rect">
            <a:avLst/>
          </a:prstGeom>
        </p:spPr>
      </p:pic>
    </p:spTree>
    <p:extLst>
      <p:ext uri="{BB962C8B-B14F-4D97-AF65-F5344CB8AC3E}">
        <p14:creationId xmlns:p14="http://schemas.microsoft.com/office/powerpoint/2010/main" val="16493180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96AB5E8-93C5-4100-837F-D0D6E9065C23}"/>
              </a:ext>
            </a:extLst>
          </p:cNvPr>
          <p:cNvPicPr>
            <a:picLocks noChangeAspect="1"/>
          </p:cNvPicPr>
          <p:nvPr/>
        </p:nvPicPr>
        <p:blipFill>
          <a:blip r:embed="rId2"/>
          <a:stretch>
            <a:fillRect/>
          </a:stretch>
        </p:blipFill>
        <p:spPr>
          <a:xfrm>
            <a:off x="672664" y="-368926"/>
            <a:ext cx="5547841" cy="2566638"/>
          </a:xfrm>
          <a:prstGeom prst="rect">
            <a:avLst/>
          </a:prstGeom>
        </p:spPr>
      </p:pic>
      <p:graphicFrame>
        <p:nvGraphicFramePr>
          <p:cNvPr id="7" name="Tabla 6">
            <a:extLst>
              <a:ext uri="{FF2B5EF4-FFF2-40B4-BE49-F238E27FC236}">
                <a16:creationId xmlns:a16="http://schemas.microsoft.com/office/drawing/2014/main" id="{74DE8F06-DCE9-4562-880A-AE400522CB9D}"/>
              </a:ext>
            </a:extLst>
          </p:cNvPr>
          <p:cNvGraphicFramePr>
            <a:graphicFrameLocks noGrp="1"/>
          </p:cNvGraphicFramePr>
          <p:nvPr>
            <p:extLst>
              <p:ext uri="{D42A27DB-BD31-4B8C-83A1-F6EECF244321}">
                <p14:modId xmlns:p14="http://schemas.microsoft.com/office/powerpoint/2010/main" val="3227415900"/>
              </p:ext>
            </p:extLst>
          </p:nvPr>
        </p:nvGraphicFramePr>
        <p:xfrm>
          <a:off x="285751" y="1468224"/>
          <a:ext cx="6286497" cy="7425344"/>
        </p:xfrm>
        <a:graphic>
          <a:graphicData uri="http://schemas.openxmlformats.org/drawingml/2006/table">
            <a:tbl>
              <a:tblPr firstRow="1" firstCol="1" bandRow="1"/>
              <a:tblGrid>
                <a:gridCol w="4800599">
                  <a:extLst>
                    <a:ext uri="{9D8B030D-6E8A-4147-A177-3AD203B41FA5}">
                      <a16:colId xmlns:a16="http://schemas.microsoft.com/office/drawing/2014/main" val="2896010578"/>
                    </a:ext>
                  </a:extLst>
                </a:gridCol>
                <a:gridCol w="285270">
                  <a:extLst>
                    <a:ext uri="{9D8B030D-6E8A-4147-A177-3AD203B41FA5}">
                      <a16:colId xmlns:a16="http://schemas.microsoft.com/office/drawing/2014/main" val="1655424777"/>
                    </a:ext>
                  </a:extLst>
                </a:gridCol>
                <a:gridCol w="300157">
                  <a:extLst>
                    <a:ext uri="{9D8B030D-6E8A-4147-A177-3AD203B41FA5}">
                      <a16:colId xmlns:a16="http://schemas.microsoft.com/office/drawing/2014/main" val="902731812"/>
                    </a:ext>
                  </a:extLst>
                </a:gridCol>
                <a:gridCol w="300157">
                  <a:extLst>
                    <a:ext uri="{9D8B030D-6E8A-4147-A177-3AD203B41FA5}">
                      <a16:colId xmlns:a16="http://schemas.microsoft.com/office/drawing/2014/main" val="2491990731"/>
                    </a:ext>
                  </a:extLst>
                </a:gridCol>
                <a:gridCol w="300157">
                  <a:extLst>
                    <a:ext uri="{9D8B030D-6E8A-4147-A177-3AD203B41FA5}">
                      <a16:colId xmlns:a16="http://schemas.microsoft.com/office/drawing/2014/main" val="3011358117"/>
                    </a:ext>
                  </a:extLst>
                </a:gridCol>
                <a:gridCol w="300157">
                  <a:extLst>
                    <a:ext uri="{9D8B030D-6E8A-4147-A177-3AD203B41FA5}">
                      <a16:colId xmlns:a16="http://schemas.microsoft.com/office/drawing/2014/main" val="507621041"/>
                    </a:ext>
                  </a:extLst>
                </a:gridCol>
              </a:tblGrid>
              <a:tr h="1027326">
                <a:tc>
                  <a:txBody>
                    <a:bodyPr/>
                    <a:lstStyle/>
                    <a:p>
                      <a:pPr marL="228600" indent="0" algn="ctr">
                        <a:lnSpc>
                          <a:spcPct val="107000"/>
                        </a:lnSpc>
                        <a:spcAft>
                          <a:spcPts val="0"/>
                        </a:spcAft>
                        <a:buFont typeface="+mj-lt"/>
                        <a:buNone/>
                      </a:pPr>
                      <a:r>
                        <a:rPr lang="es-ES" sz="12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LISTA DE ASISTENCIA A CLASES VIRTUALES</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25/01/2021</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26/01/2021</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27/01/2021</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28/01/2021</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29/01/2021</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511360"/>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ACOSTA MORALES SANTIAGO</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132"/>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ALVAREZ PRADO NEYTAN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7902548"/>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BALDERAS ALVARADO JOSEPH JOEL</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595559"/>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 LA ROSA CEDILLO RONNIE NOEL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510816"/>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ESCANDON CASTILLO ROMINA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9648438"/>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GIL HERNANDEZ VICTORIA BETZAIDA</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0496501"/>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GUZMAN CARDONA MARIANA</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5340591"/>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LEIJA GARCIA MAXIMO ELIAS</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829351"/>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LEYVA RAMIREZ CARLOS ANTONIO</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190137"/>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LOZANO GONZALEZ OSCAR ARMANDO</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Wingdings" panose="05000000000000000000" pitchFamily="2" charset="2"/>
                        <a:buNone/>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3899992"/>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MARINES CISNEROS MELANIE YULISSA</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998893"/>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MARQUEZ GAMA LORENZO SAMUEL</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Wingdings" panose="05000000000000000000" pitchFamily="2" charset="2"/>
                        <a:buNone/>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123723"/>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MARTINEZ GARCIA MATEO</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Wingdings" panose="05000000000000000000" pitchFamily="2" charset="2"/>
                        <a:buNone/>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4847151"/>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MARTINEZ LOPEZ CALEB ISMAEL</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492870"/>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MARTINEZ VAZQUEZ DORIAN IOKSAN</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641663"/>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MONSIVAIS GOMEZ ALESSANDRA</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1243524"/>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MUÑIZ MAGALLANES KEVIN URIEL</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495854"/>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MUÑIZ SALOMON NERINE MARIE</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699310"/>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MUÑIZ TRISTAN TADEO EMMANUEL</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375304"/>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ORDAZ PEREZ DAYANA AURORA</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546365"/>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PEREZ AVALOS IAN ABELARDO</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840567"/>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PICAZO AGUILAR JOSE SEBASTIAN</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9813924"/>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RAMIREZ AVILES ZOE ELIZABETH</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704923"/>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RIVAS GARCIA MATEO</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7494832"/>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RIVAS PUENTE ALLISON RUBI</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018642"/>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RIVERA TORRES MIA DANIELA</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077196"/>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RODRIGUEZ SANCHEZ OWEN NEFTALI</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467964"/>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SALAS ESCALANTE MARIO FROYLAN</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493902"/>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SALINAS SANCHEZ MATEO OSIEL</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235243"/>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SOTO GONZALES CAROLINE ISABELA</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426113"/>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SOTO GONZALEZ MARIAN ALEXANDRA</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502087"/>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TELLEZ GALLEGOS PEDRO ISRAEL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864311"/>
                  </a:ext>
                </a:extLst>
              </a:tr>
              <a:tr h="188177">
                <a:tc>
                  <a:txBody>
                    <a:bodyPr/>
                    <a:lstStyle/>
                    <a:p>
                      <a:pPr marL="0" lvl="0" indent="0" algn="l">
                        <a:lnSpc>
                          <a:spcPct val="107000"/>
                        </a:lnSpc>
                        <a:spcAft>
                          <a:spcPts val="0"/>
                        </a:spcAft>
                        <a:buFont typeface="+mj-lt"/>
                        <a:buNone/>
                      </a:pPr>
                      <a:r>
                        <a:rPr lang="es-ES" sz="1200" u="sng"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TORRES ALVAREZ JESUS ISRAEL</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4472304"/>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ZAPATA MENDEZ AXEL JARED</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460370"/>
                  </a:ext>
                </a:extLst>
              </a:tr>
            </a:tbl>
          </a:graphicData>
        </a:graphic>
      </p:graphicFrame>
    </p:spTree>
    <p:extLst>
      <p:ext uri="{BB962C8B-B14F-4D97-AF65-F5344CB8AC3E}">
        <p14:creationId xmlns:p14="http://schemas.microsoft.com/office/powerpoint/2010/main" val="4259752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MUÑIZ SALOMON NERINE MARIE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26/01/2021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3A115143-AECB-41B9-90C4-7EDDE0854FA6}"/>
              </a:ext>
            </a:extLst>
          </p:cNvPr>
          <p:cNvGraphicFramePr>
            <a:graphicFrameLocks noGrp="1"/>
          </p:cNvGraphicFramePr>
          <p:nvPr>
            <p:extLst>
              <p:ext uri="{D42A27DB-BD31-4B8C-83A1-F6EECF244321}">
                <p14:modId xmlns:p14="http://schemas.microsoft.com/office/powerpoint/2010/main" val="2668907042"/>
              </p:ext>
            </p:extLst>
          </p:nvPr>
        </p:nvGraphicFramePr>
        <p:xfrm>
          <a:off x="212847" y="3721949"/>
          <a:ext cx="6432302" cy="426720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066744">
                  <a:extLst>
                    <a:ext uri="{9D8B030D-6E8A-4147-A177-3AD203B41FA5}">
                      <a16:colId xmlns:a16="http://schemas.microsoft.com/office/drawing/2014/main" val="20001"/>
                    </a:ext>
                  </a:extLst>
                </a:gridCol>
                <a:gridCol w="96241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0">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Oralidad</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r>
                        <a:rPr lang="es-E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Expresa con eficacia sus ideas acerca de diversos temas y atiende lo que se dice en interacción con otras personas.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Conversación</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Expresa sus ideas  acerca de diversos temas con seguridad</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que le realizan sus compañeros respecto a la información presentada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Organiza la información adecuadamente para darse a entender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 </a:t>
                      </a:r>
                      <a:endParaRPr lang="es-MX" sz="1200" b="0" dirty="0">
                        <a:latin typeface="Century Gothic" panose="020B0502020202020204" pitchFamily="34" charset="0"/>
                      </a:endParaRPr>
                    </a:p>
                    <a:p>
                      <a:pPr algn="l"/>
                      <a:r>
                        <a:rPr lang="es-MX" sz="1200" b="0" dirty="0">
                          <a:latin typeface="Century Gothic" panose="020B0502020202020204" pitchFamily="34" charset="0"/>
                        </a:rPr>
                        <a:t>Presenta buena postura física al exponer sobre un tema de su interés y utiliza un tono de voz adecuado, pero se le complica mucho recordar u organizar sus ideas para explicarlas con eficacia y espera a que su papá las complemente por ella. Responde cuestionamientos al respecto pero con respuestas muy cortas y no profundiza en ellas.</a:t>
                      </a:r>
                      <a:endParaRPr lang="es-MX" sz="1200" b="1" dirty="0">
                        <a:latin typeface="Century Gothic" panose="020B0502020202020204" pitchFamily="34" charset="0"/>
                      </a:endParaRP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
        <p:nvSpPr>
          <p:cNvPr id="2" name="CuadroTexto 1">
            <a:extLst>
              <a:ext uri="{FF2B5EF4-FFF2-40B4-BE49-F238E27FC236}">
                <a16:creationId xmlns:a16="http://schemas.microsoft.com/office/drawing/2014/main" id="{39D38BCE-7B2E-4D76-ABF6-5CB3C7743DC4}"/>
              </a:ext>
            </a:extLst>
          </p:cNvPr>
          <p:cNvSpPr txBox="1"/>
          <p:nvPr/>
        </p:nvSpPr>
        <p:spPr>
          <a:xfrm>
            <a:off x="0" y="8282285"/>
            <a:ext cx="6858000" cy="830997"/>
          </a:xfrm>
          <a:prstGeom prst="rect">
            <a:avLst/>
          </a:prstGeom>
          <a:noFill/>
        </p:spPr>
        <p:txBody>
          <a:bodyPr wrap="square" rtlCol="0">
            <a:spAutoFit/>
          </a:bodyPr>
          <a:lstStyle/>
          <a:p>
            <a:pPr algn="ctr"/>
            <a:r>
              <a:rPr lang="es-ES" sz="1200" dirty="0">
                <a:solidFill>
                  <a:srgbClr val="FF0000"/>
                </a:solidFill>
                <a:latin typeface="Century Gothic" panose="020B0502020202020204" pitchFamily="34" charset="0"/>
              </a:rPr>
              <a:t>NOTA: </a:t>
            </a:r>
            <a:r>
              <a:rPr lang="es-ES" sz="1200" dirty="0">
                <a:latin typeface="Century Gothic" panose="020B0502020202020204" pitchFamily="34" charset="0"/>
              </a:rPr>
              <a:t>2 indicadores son distintos a los que se encuentran en el plan de trabajo porque durante la clase se trabajó con temas diversos a los de aprende en casa para poder observar mucho mejor a los alumnos y evaluar el aprendizaje esperado con mayor precisión (dinámica propuesta por la educadora titular).</a:t>
            </a:r>
          </a:p>
        </p:txBody>
      </p:sp>
    </p:spTree>
    <p:extLst>
      <p:ext uri="{BB962C8B-B14F-4D97-AF65-F5344CB8AC3E}">
        <p14:creationId xmlns:p14="http://schemas.microsoft.com/office/powerpoint/2010/main" val="36859461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MUÑIZ SALOMON NERINE MARIE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26/01/2021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25A66D5E-61AE-436E-81CC-7BD3EC62DDCF}"/>
              </a:ext>
            </a:extLst>
          </p:cNvPr>
          <p:cNvGraphicFramePr>
            <a:graphicFrameLocks noGrp="1"/>
          </p:cNvGraphicFramePr>
          <p:nvPr>
            <p:extLst>
              <p:ext uri="{D42A27DB-BD31-4B8C-83A1-F6EECF244321}">
                <p14:modId xmlns:p14="http://schemas.microsoft.com/office/powerpoint/2010/main" val="4123964564"/>
              </p:ext>
            </p:extLst>
          </p:nvPr>
        </p:nvGraphicFramePr>
        <p:xfrm>
          <a:off x="246184" y="3796367"/>
          <a:ext cx="6398965" cy="4023360"/>
        </p:xfrm>
        <a:graphic>
          <a:graphicData uri="http://schemas.openxmlformats.org/drawingml/2006/table">
            <a:tbl>
              <a:tblPr firstRow="1" bandRow="1">
                <a:tableStyleId>{5940675A-B579-460E-94D1-54222C63F5DA}</a:tableStyleId>
              </a:tblPr>
              <a:tblGrid>
                <a:gridCol w="1811216">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473494">
                  <a:extLst>
                    <a:ext uri="{9D8B030D-6E8A-4147-A177-3AD203B41FA5}">
                      <a16:colId xmlns:a16="http://schemas.microsoft.com/office/drawing/2014/main" val="20002"/>
                    </a:ext>
                  </a:extLst>
                </a:gridCol>
                <a:gridCol w="374640">
                  <a:extLst>
                    <a:ext uri="{9D8B030D-6E8A-4147-A177-3AD203B41FA5}">
                      <a16:colId xmlns:a16="http://schemas.microsoft.com/office/drawing/2014/main" val="20003"/>
                    </a:ext>
                  </a:extLst>
                </a:gridCol>
                <a:gridCol w="403129">
                  <a:extLst>
                    <a:ext uri="{9D8B030D-6E8A-4147-A177-3AD203B41FA5}">
                      <a16:colId xmlns:a16="http://schemas.microsoft.com/office/drawing/2014/main" val="20004"/>
                    </a:ext>
                  </a:extLst>
                </a:gridCol>
                <a:gridCol w="403129">
                  <a:extLst>
                    <a:ext uri="{9D8B030D-6E8A-4147-A177-3AD203B41FA5}">
                      <a16:colId xmlns:a16="http://schemas.microsoft.com/office/drawing/2014/main" val="20005"/>
                    </a:ext>
                  </a:extLst>
                </a:gridCol>
                <a:gridCol w="403129">
                  <a:extLst>
                    <a:ext uri="{9D8B030D-6E8A-4147-A177-3AD203B41FA5}">
                      <a16:colId xmlns:a16="http://schemas.microsoft.com/office/drawing/2014/main" val="20006"/>
                    </a:ext>
                  </a:extLst>
                </a:gridCol>
                <a:gridCol w="377578">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FF6699"/>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6699"/>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6699"/>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 </a:t>
                      </a:r>
                      <a:r>
                        <a:rPr lang="es-MX" sz="1200" dirty="0">
                          <a:solidFill>
                            <a:srgbClr val="FF0066"/>
                          </a:solidFill>
                          <a:latin typeface="Century Gothic" panose="020B0502020202020204" pitchFamily="34" charset="0"/>
                        </a:rPr>
                        <a:t>EXPLORACIÓN Y COMPRENSIÓN DEL MUNDO NATURAL Y SOCIAL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Mundo natural</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0" dirty="0">
                          <a:solidFill>
                            <a:schemeClr val="tx1"/>
                          </a:solidFill>
                          <a:latin typeface="Century Gothic" panose="020B0502020202020204" pitchFamily="34" charset="0"/>
                        </a:rPr>
                        <a:t>Experimenta con objetos y materiales para poner a prueba ideas y supuestos.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Exploración de la naturaleza</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Realiza </a:t>
                      </a:r>
                      <a:r>
                        <a:rPr lang="es-MX" sz="1200" dirty="0" err="1">
                          <a:latin typeface="Century Gothic" panose="020B0502020202020204" pitchFamily="34" charset="0"/>
                        </a:rPr>
                        <a:t>hipótesis</a:t>
                      </a:r>
                      <a:r>
                        <a:rPr lang="es-MX" sz="1200" dirty="0">
                          <a:latin typeface="Century Gothic" panose="020B0502020202020204" pitchFamily="34" charset="0"/>
                        </a:rPr>
                        <a:t> y supuestos de lo que cree que pasará en algún experimento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Comprueba sus </a:t>
                      </a:r>
                      <a:r>
                        <a:rPr lang="es-MX" sz="1200" dirty="0" err="1">
                          <a:latin typeface="Century Gothic" panose="020B0502020202020204" pitchFamily="34" charset="0"/>
                        </a:rPr>
                        <a:t>hipótesis</a:t>
                      </a:r>
                      <a:r>
                        <a:rPr lang="es-MX" sz="1200" dirty="0">
                          <a:latin typeface="Century Gothic" panose="020B0502020202020204" pitchFamily="34" charset="0"/>
                        </a:rPr>
                        <a:t> al realizarlo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al observar lo que sucede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Se interesa por experimentar y aprender cosas nuevas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Sigue los pasos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422066189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Realiza muy pocas suposiciones y lo hace sin mucha profundización, lo hace con oraciones muy cortas y algo insegura; sin embargo se pudo observar que realmente le gusta experimentar y aprender de esta forma. </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39517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MARTÍNEZ LÓPEZ CALEB ISMAEL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26/01/2021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3A115143-AECB-41B9-90C4-7EDDE0854FA6}"/>
              </a:ext>
            </a:extLst>
          </p:cNvPr>
          <p:cNvGraphicFramePr>
            <a:graphicFrameLocks noGrp="1"/>
          </p:cNvGraphicFramePr>
          <p:nvPr>
            <p:extLst>
              <p:ext uri="{D42A27DB-BD31-4B8C-83A1-F6EECF244321}">
                <p14:modId xmlns:p14="http://schemas.microsoft.com/office/powerpoint/2010/main" val="609097002"/>
              </p:ext>
            </p:extLst>
          </p:nvPr>
        </p:nvGraphicFramePr>
        <p:xfrm>
          <a:off x="212847" y="3721949"/>
          <a:ext cx="6432302" cy="426720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066744">
                  <a:extLst>
                    <a:ext uri="{9D8B030D-6E8A-4147-A177-3AD203B41FA5}">
                      <a16:colId xmlns:a16="http://schemas.microsoft.com/office/drawing/2014/main" val="20001"/>
                    </a:ext>
                  </a:extLst>
                </a:gridCol>
                <a:gridCol w="96241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0">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Oralidad</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r>
                        <a:rPr lang="es-E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Expresa con eficacia sus ideas acerca de diversos temas y atiende lo que se dice en interacción con otras personas.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Conversación</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Expresa sus ideas  acerca de diversos temas con seguridad</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que le realizan sus compañeros respecto a la información presentada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Organiza la información adecuadamente para darse a entender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 </a:t>
                      </a:r>
                    </a:p>
                    <a:p>
                      <a:pPr algn="l"/>
                      <a:r>
                        <a:rPr lang="es-MX" sz="1200" b="0" dirty="0">
                          <a:latin typeface="Century Gothic" panose="020B0502020202020204" pitchFamily="34" charset="0"/>
                        </a:rPr>
                        <a:t>Expresa sus ideas con mucha seguridad y utilizando un tono de voz adecuado, incluso hace comentarios de forma entusiasta e igualmente responde preguntas según la exposición que escuchó de s compañera, sin embargo en ocasiones se revuelve con las palabras y cambia lo que quiere decir o solamente se queda callado pensando.</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
        <p:nvSpPr>
          <p:cNvPr id="2" name="CuadroTexto 1">
            <a:extLst>
              <a:ext uri="{FF2B5EF4-FFF2-40B4-BE49-F238E27FC236}">
                <a16:creationId xmlns:a16="http://schemas.microsoft.com/office/drawing/2014/main" id="{39D38BCE-7B2E-4D76-ABF6-5CB3C7743DC4}"/>
              </a:ext>
            </a:extLst>
          </p:cNvPr>
          <p:cNvSpPr txBox="1"/>
          <p:nvPr/>
        </p:nvSpPr>
        <p:spPr>
          <a:xfrm>
            <a:off x="0" y="8282285"/>
            <a:ext cx="6858000" cy="830997"/>
          </a:xfrm>
          <a:prstGeom prst="rect">
            <a:avLst/>
          </a:prstGeom>
          <a:noFill/>
        </p:spPr>
        <p:txBody>
          <a:bodyPr wrap="square" rtlCol="0">
            <a:spAutoFit/>
          </a:bodyPr>
          <a:lstStyle/>
          <a:p>
            <a:pPr algn="ctr"/>
            <a:r>
              <a:rPr lang="es-ES" sz="1200" dirty="0">
                <a:solidFill>
                  <a:srgbClr val="FF0000"/>
                </a:solidFill>
                <a:latin typeface="Century Gothic" panose="020B0502020202020204" pitchFamily="34" charset="0"/>
              </a:rPr>
              <a:t>NOTA: </a:t>
            </a:r>
            <a:r>
              <a:rPr lang="es-ES" sz="1200" dirty="0">
                <a:latin typeface="Century Gothic" panose="020B0502020202020204" pitchFamily="34" charset="0"/>
              </a:rPr>
              <a:t>2 indicadores son distintos a los que se encuentran en el plan de trabajo porque durante la clase se trabajó con temas diversos a los de aprende en casa para poder observar mucho mejor a los alumnos y evaluar el aprendizaje esperado con mayor precisión (dinámica propuesta por la educadora titular).</a:t>
            </a:r>
          </a:p>
        </p:txBody>
      </p:sp>
    </p:spTree>
    <p:extLst>
      <p:ext uri="{BB962C8B-B14F-4D97-AF65-F5344CB8AC3E}">
        <p14:creationId xmlns:p14="http://schemas.microsoft.com/office/powerpoint/2010/main" val="28532758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MARTÍNEZ LÓPEZ CALEB ISMAEL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26/01/2021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25A66D5E-61AE-436E-81CC-7BD3EC62DDCF}"/>
              </a:ext>
            </a:extLst>
          </p:cNvPr>
          <p:cNvGraphicFramePr>
            <a:graphicFrameLocks noGrp="1"/>
          </p:cNvGraphicFramePr>
          <p:nvPr>
            <p:extLst>
              <p:ext uri="{D42A27DB-BD31-4B8C-83A1-F6EECF244321}">
                <p14:modId xmlns:p14="http://schemas.microsoft.com/office/powerpoint/2010/main" val="1558444225"/>
              </p:ext>
            </p:extLst>
          </p:nvPr>
        </p:nvGraphicFramePr>
        <p:xfrm>
          <a:off x="246184" y="3796367"/>
          <a:ext cx="6398965" cy="4389120"/>
        </p:xfrm>
        <a:graphic>
          <a:graphicData uri="http://schemas.openxmlformats.org/drawingml/2006/table">
            <a:tbl>
              <a:tblPr firstRow="1" bandRow="1">
                <a:tableStyleId>{5940675A-B579-460E-94D1-54222C63F5DA}</a:tableStyleId>
              </a:tblPr>
              <a:tblGrid>
                <a:gridCol w="1811216">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473494">
                  <a:extLst>
                    <a:ext uri="{9D8B030D-6E8A-4147-A177-3AD203B41FA5}">
                      <a16:colId xmlns:a16="http://schemas.microsoft.com/office/drawing/2014/main" val="20002"/>
                    </a:ext>
                  </a:extLst>
                </a:gridCol>
                <a:gridCol w="374640">
                  <a:extLst>
                    <a:ext uri="{9D8B030D-6E8A-4147-A177-3AD203B41FA5}">
                      <a16:colId xmlns:a16="http://schemas.microsoft.com/office/drawing/2014/main" val="20003"/>
                    </a:ext>
                  </a:extLst>
                </a:gridCol>
                <a:gridCol w="403129">
                  <a:extLst>
                    <a:ext uri="{9D8B030D-6E8A-4147-A177-3AD203B41FA5}">
                      <a16:colId xmlns:a16="http://schemas.microsoft.com/office/drawing/2014/main" val="20004"/>
                    </a:ext>
                  </a:extLst>
                </a:gridCol>
                <a:gridCol w="403129">
                  <a:extLst>
                    <a:ext uri="{9D8B030D-6E8A-4147-A177-3AD203B41FA5}">
                      <a16:colId xmlns:a16="http://schemas.microsoft.com/office/drawing/2014/main" val="20005"/>
                    </a:ext>
                  </a:extLst>
                </a:gridCol>
                <a:gridCol w="403129">
                  <a:extLst>
                    <a:ext uri="{9D8B030D-6E8A-4147-A177-3AD203B41FA5}">
                      <a16:colId xmlns:a16="http://schemas.microsoft.com/office/drawing/2014/main" val="20006"/>
                    </a:ext>
                  </a:extLst>
                </a:gridCol>
                <a:gridCol w="377578">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FF6699"/>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6699"/>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6699"/>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 </a:t>
                      </a:r>
                      <a:r>
                        <a:rPr lang="es-MX" sz="1200" dirty="0">
                          <a:solidFill>
                            <a:srgbClr val="FF0066"/>
                          </a:solidFill>
                          <a:latin typeface="Century Gothic" panose="020B0502020202020204" pitchFamily="34" charset="0"/>
                        </a:rPr>
                        <a:t>EXPLORACIÓN Y COMPRENSIÓN DEL MUNDO NATURAL Y SOCIAL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Mundo natural</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0" dirty="0">
                          <a:solidFill>
                            <a:schemeClr val="tx1"/>
                          </a:solidFill>
                          <a:latin typeface="Century Gothic" panose="020B0502020202020204" pitchFamily="34" charset="0"/>
                        </a:rPr>
                        <a:t>Experimenta con objetos y materiales para poner a prueba ideas y supuestos.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Exploración de la naturaleza</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Realiza </a:t>
                      </a:r>
                      <a:r>
                        <a:rPr lang="es-MX" sz="1200" dirty="0" err="1">
                          <a:latin typeface="Century Gothic" panose="020B0502020202020204" pitchFamily="34" charset="0"/>
                        </a:rPr>
                        <a:t>hipótesis</a:t>
                      </a:r>
                      <a:r>
                        <a:rPr lang="es-MX" sz="1200" dirty="0">
                          <a:latin typeface="Century Gothic" panose="020B0502020202020204" pitchFamily="34" charset="0"/>
                        </a:rPr>
                        <a:t> y supuestos de lo que cree que pasará en algún experimento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Comprueba sus </a:t>
                      </a:r>
                      <a:r>
                        <a:rPr lang="es-MX" sz="1200" dirty="0" err="1">
                          <a:latin typeface="Century Gothic" panose="020B0502020202020204" pitchFamily="34" charset="0"/>
                        </a:rPr>
                        <a:t>hipótesis</a:t>
                      </a:r>
                      <a:r>
                        <a:rPr lang="es-MX" sz="1200" dirty="0">
                          <a:latin typeface="Century Gothic" panose="020B0502020202020204" pitchFamily="34" charset="0"/>
                        </a:rPr>
                        <a:t> al realizarlo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al observar lo que sucede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Se interesa por experimentar y aprender cosas nuevas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Sigue los pasos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422066189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Sigue los pasos ordenadamente, pero antes de comenzar a experimentar realiza suposiciones e </a:t>
                      </a:r>
                      <a:r>
                        <a:rPr lang="es-MX" sz="1200" b="0" dirty="0" err="1">
                          <a:latin typeface="Century Gothic" panose="020B0502020202020204" pitchFamily="34" charset="0"/>
                        </a:rPr>
                        <a:t>hipótesis</a:t>
                      </a:r>
                      <a:r>
                        <a:rPr lang="es-MX" sz="1200" b="0" dirty="0">
                          <a:latin typeface="Century Gothic" panose="020B0502020202020204" pitchFamily="34" charset="0"/>
                        </a:rPr>
                        <a:t> de lo que cree que sucederá y lo hace con entonación y seguridad, pero en ocasiones se confunde y se le dificulta ordenar sus ideas. Responde cuestionamientos al observar lo sucedido pero no profundiza en ello, solamente da respuestas cortas o repite lo que ya mencionó antes.</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67622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LEIJA GARCÍA MÁXIMO ELÍAS</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28/01/2021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3A115143-AECB-41B9-90C4-7EDDE0854FA6}"/>
              </a:ext>
            </a:extLst>
          </p:cNvPr>
          <p:cNvGraphicFramePr>
            <a:graphicFrameLocks noGrp="1"/>
          </p:cNvGraphicFramePr>
          <p:nvPr>
            <p:extLst>
              <p:ext uri="{D42A27DB-BD31-4B8C-83A1-F6EECF244321}">
                <p14:modId xmlns:p14="http://schemas.microsoft.com/office/powerpoint/2010/main" val="3903698949"/>
              </p:ext>
            </p:extLst>
          </p:nvPr>
        </p:nvGraphicFramePr>
        <p:xfrm>
          <a:off x="212847" y="3721949"/>
          <a:ext cx="6432302" cy="371856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066744">
                  <a:extLst>
                    <a:ext uri="{9D8B030D-6E8A-4147-A177-3AD203B41FA5}">
                      <a16:colId xmlns:a16="http://schemas.microsoft.com/office/drawing/2014/main" val="20001"/>
                    </a:ext>
                  </a:extLst>
                </a:gridCol>
                <a:gridCol w="96241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0">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Oralidad</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r>
                        <a:rPr lang="es-E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Expresa con eficacia sus ideas acerca de diversos temas y atiende lo que se dice en interacción con otras personas.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Conversación</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Expresa sus ideas  acerca de diversos temas con seguridad</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que le realizan sus compañeros respecto a la información presentada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Organiza la información adecuadamente para darse a entender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 </a:t>
                      </a:r>
                    </a:p>
                    <a:p>
                      <a:pPr algn="l"/>
                      <a:r>
                        <a:rPr lang="es-MX" sz="1200" b="0" dirty="0">
                          <a:latin typeface="Century Gothic" panose="020B0502020202020204" pitchFamily="34" charset="0"/>
                        </a:rPr>
                        <a:t>Dependiendo del tema que se habla se expresa con seguridad, porque en ocasiones lo desconoce y se expresa con desconfianza por lo mismo.</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
        <p:nvSpPr>
          <p:cNvPr id="2" name="CuadroTexto 1">
            <a:extLst>
              <a:ext uri="{FF2B5EF4-FFF2-40B4-BE49-F238E27FC236}">
                <a16:creationId xmlns:a16="http://schemas.microsoft.com/office/drawing/2014/main" id="{39D38BCE-7B2E-4D76-ABF6-5CB3C7743DC4}"/>
              </a:ext>
            </a:extLst>
          </p:cNvPr>
          <p:cNvSpPr txBox="1"/>
          <p:nvPr/>
        </p:nvSpPr>
        <p:spPr>
          <a:xfrm>
            <a:off x="0" y="8282285"/>
            <a:ext cx="6858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NOTA: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indicadores son distintos a los que se encuentran en el plan de trabajo porque durante la clase se trabajó con temas diversos a los de aprende en casa para poder observar mucho mejor a los alumnos y evaluar el aprendizaje esperado con mayor precisión (dinámica propuesta por la educadora titular).</a:t>
            </a:r>
          </a:p>
        </p:txBody>
      </p:sp>
    </p:spTree>
    <p:extLst>
      <p:ext uri="{BB962C8B-B14F-4D97-AF65-F5344CB8AC3E}">
        <p14:creationId xmlns:p14="http://schemas.microsoft.com/office/powerpoint/2010/main" val="420533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195262" y="1935865"/>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ZAPATA MÉNDEZ AXEL JARED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11/01/2021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195262" y="2392626"/>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9" name="3 Tabla">
            <a:extLst>
              <a:ext uri="{FF2B5EF4-FFF2-40B4-BE49-F238E27FC236}">
                <a16:creationId xmlns:a16="http://schemas.microsoft.com/office/drawing/2014/main" id="{BD572160-30B0-4C0A-AB27-FA11EE34B28D}"/>
              </a:ext>
            </a:extLst>
          </p:cNvPr>
          <p:cNvGraphicFramePr>
            <a:graphicFrameLocks noGrp="1"/>
          </p:cNvGraphicFramePr>
          <p:nvPr>
            <p:extLst>
              <p:ext uri="{D42A27DB-BD31-4B8C-83A1-F6EECF244321}">
                <p14:modId xmlns:p14="http://schemas.microsoft.com/office/powerpoint/2010/main" val="2034249205"/>
              </p:ext>
            </p:extLst>
          </p:nvPr>
        </p:nvGraphicFramePr>
        <p:xfrm>
          <a:off x="195264" y="4007380"/>
          <a:ext cx="6432302" cy="425507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1949657">
                  <a:extLst>
                    <a:ext uri="{9D8B030D-6E8A-4147-A177-3AD203B41FA5}">
                      <a16:colId xmlns:a16="http://schemas.microsoft.com/office/drawing/2014/main" val="20001"/>
                    </a:ext>
                  </a:extLst>
                </a:gridCol>
                <a:gridCol w="107950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8">
                  <a:extLst>
                    <a:ext uri="{9D8B030D-6E8A-4147-A177-3AD203B41FA5}">
                      <a16:colId xmlns:a16="http://schemas.microsoft.com/office/drawing/2014/main" val="20004"/>
                    </a:ext>
                  </a:extLst>
                </a:gridCol>
                <a:gridCol w="405228">
                  <a:extLst>
                    <a:ext uri="{9D8B030D-6E8A-4147-A177-3AD203B41FA5}">
                      <a16:colId xmlns:a16="http://schemas.microsoft.com/office/drawing/2014/main" val="20005"/>
                    </a:ext>
                  </a:extLst>
                </a:gridCol>
                <a:gridCol w="405228">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6908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Relaciona el número de elementos de una colección con la sucesión numérica escrita, del 1 al 30.</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50122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11573">
                <a:tc gridSpan="3">
                  <a:txBody>
                    <a:bodyPr/>
                    <a:lstStyle/>
                    <a:p>
                      <a:pPr algn="l"/>
                      <a:r>
                        <a:rPr lang="es-ES" sz="1200" dirty="0">
                          <a:latin typeface="Century Gothic" panose="020B0502020202020204" pitchFamily="34" charset="0"/>
                        </a:rPr>
                        <a:t>Sigue la seriación numérica en orden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8"/>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Identifica el total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Reconoce y escribe los números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9690463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Reconoce y escribe los números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38492508"/>
                  </a:ext>
                </a:extLst>
              </a:tr>
              <a:tr h="609600">
                <a:tc gridSpan="8">
                  <a:txBody>
                    <a:bodyPr/>
                    <a:lstStyle/>
                    <a:p>
                      <a:pPr algn="l"/>
                      <a:r>
                        <a:rPr lang="es-MX" sz="1200" b="1" dirty="0">
                          <a:latin typeface="Century Gothic" panose="020B0502020202020204" pitchFamily="34" charset="0"/>
                        </a:rPr>
                        <a:t>Observaciones:</a:t>
                      </a:r>
                    </a:p>
                    <a:p>
                      <a:pPr algn="just">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Conoce y sigue la seriación numérica escrita del 1 al 12 e igualmente de forma oral. Identifica con facilidad el total de elementos de una colección e identifica el número correspondiente con facilidad para relacionarlos.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8" name="Imagen 7">
            <a:extLst>
              <a:ext uri="{FF2B5EF4-FFF2-40B4-BE49-F238E27FC236}">
                <a16:creationId xmlns:a16="http://schemas.microsoft.com/office/drawing/2014/main" id="{64AC8B0B-3E0E-4B39-BE2F-73C31DD60D08}"/>
              </a:ext>
            </a:extLst>
          </p:cNvPr>
          <p:cNvPicPr>
            <a:picLocks noChangeAspect="1"/>
          </p:cNvPicPr>
          <p:nvPr/>
        </p:nvPicPr>
        <p:blipFill>
          <a:blip r:embed="rId2"/>
          <a:stretch>
            <a:fillRect/>
          </a:stretch>
        </p:blipFill>
        <p:spPr>
          <a:xfrm>
            <a:off x="493521" y="742855"/>
            <a:ext cx="5870957" cy="963251"/>
          </a:xfrm>
          <a:prstGeom prst="rect">
            <a:avLst/>
          </a:prstGeom>
        </p:spPr>
      </p:pic>
    </p:spTree>
    <p:extLst>
      <p:ext uri="{BB962C8B-B14F-4D97-AF65-F5344CB8AC3E}">
        <p14:creationId xmlns:p14="http://schemas.microsoft.com/office/powerpoint/2010/main" val="38325325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LEIJA GARCÍA MÁXIMO ELÍAS</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28/01/2021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800BE2C3-89F3-47E2-8F52-69F069AC1A67}"/>
              </a:ext>
            </a:extLst>
          </p:cNvPr>
          <p:cNvGraphicFramePr>
            <a:graphicFrameLocks noGrp="1"/>
          </p:cNvGraphicFramePr>
          <p:nvPr>
            <p:extLst>
              <p:ext uri="{D42A27DB-BD31-4B8C-83A1-F6EECF244321}">
                <p14:modId xmlns:p14="http://schemas.microsoft.com/office/powerpoint/2010/main" val="1158899037"/>
              </p:ext>
            </p:extLst>
          </p:nvPr>
        </p:nvGraphicFramePr>
        <p:xfrm>
          <a:off x="246184" y="3796367"/>
          <a:ext cx="6398965" cy="4206240"/>
        </p:xfrm>
        <a:graphic>
          <a:graphicData uri="http://schemas.openxmlformats.org/drawingml/2006/table">
            <a:tbl>
              <a:tblPr firstRow="1" bandRow="1">
                <a:tableStyleId>{5940675A-B579-460E-94D1-54222C63F5DA}</a:tableStyleId>
              </a:tblPr>
              <a:tblGrid>
                <a:gridCol w="1811216">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473494">
                  <a:extLst>
                    <a:ext uri="{9D8B030D-6E8A-4147-A177-3AD203B41FA5}">
                      <a16:colId xmlns:a16="http://schemas.microsoft.com/office/drawing/2014/main" val="20002"/>
                    </a:ext>
                  </a:extLst>
                </a:gridCol>
                <a:gridCol w="374640">
                  <a:extLst>
                    <a:ext uri="{9D8B030D-6E8A-4147-A177-3AD203B41FA5}">
                      <a16:colId xmlns:a16="http://schemas.microsoft.com/office/drawing/2014/main" val="20003"/>
                    </a:ext>
                  </a:extLst>
                </a:gridCol>
                <a:gridCol w="403129">
                  <a:extLst>
                    <a:ext uri="{9D8B030D-6E8A-4147-A177-3AD203B41FA5}">
                      <a16:colId xmlns:a16="http://schemas.microsoft.com/office/drawing/2014/main" val="20004"/>
                    </a:ext>
                  </a:extLst>
                </a:gridCol>
                <a:gridCol w="403129">
                  <a:extLst>
                    <a:ext uri="{9D8B030D-6E8A-4147-A177-3AD203B41FA5}">
                      <a16:colId xmlns:a16="http://schemas.microsoft.com/office/drawing/2014/main" val="20005"/>
                    </a:ext>
                  </a:extLst>
                </a:gridCol>
                <a:gridCol w="403129">
                  <a:extLst>
                    <a:ext uri="{9D8B030D-6E8A-4147-A177-3AD203B41FA5}">
                      <a16:colId xmlns:a16="http://schemas.microsoft.com/office/drawing/2014/main" val="20006"/>
                    </a:ext>
                  </a:extLst>
                </a:gridCol>
                <a:gridCol w="377578">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FF6699"/>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6699"/>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6699"/>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 </a:t>
                      </a:r>
                      <a:r>
                        <a:rPr lang="es-MX" sz="1200" dirty="0">
                          <a:solidFill>
                            <a:srgbClr val="FF0066"/>
                          </a:solidFill>
                          <a:latin typeface="Century Gothic" panose="020B0502020202020204" pitchFamily="34" charset="0"/>
                        </a:rPr>
                        <a:t>EXPLORACIÓN Y COMPRENSIÓN DEL MUNDO NATURAL Y SOCIAL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Mundo natural</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0" dirty="0">
                          <a:solidFill>
                            <a:schemeClr val="tx1"/>
                          </a:solidFill>
                          <a:latin typeface="Century Gothic" panose="020B0502020202020204" pitchFamily="34" charset="0"/>
                        </a:rPr>
                        <a:t>Experimenta con objetos y materiales para poner a prueba ideas y supuestos.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Exploración de la naturaleza</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Realiza </a:t>
                      </a:r>
                      <a:r>
                        <a:rPr lang="es-MX" sz="1200" dirty="0" err="1">
                          <a:latin typeface="Century Gothic" panose="020B0502020202020204" pitchFamily="34" charset="0"/>
                        </a:rPr>
                        <a:t>hipótesis</a:t>
                      </a:r>
                      <a:r>
                        <a:rPr lang="es-MX" sz="1200" dirty="0">
                          <a:latin typeface="Century Gothic" panose="020B0502020202020204" pitchFamily="34" charset="0"/>
                        </a:rPr>
                        <a:t> y supuestos de lo que cree que pasará en algún experimento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Comprueba sus </a:t>
                      </a:r>
                      <a:r>
                        <a:rPr lang="es-MX" sz="1200" dirty="0" err="1">
                          <a:latin typeface="Century Gothic" panose="020B0502020202020204" pitchFamily="34" charset="0"/>
                        </a:rPr>
                        <a:t>hipótesis</a:t>
                      </a:r>
                      <a:r>
                        <a:rPr lang="es-MX" sz="1200" dirty="0">
                          <a:latin typeface="Century Gothic" panose="020B0502020202020204" pitchFamily="34" charset="0"/>
                        </a:rPr>
                        <a:t> al realizarlo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al observar lo que sucede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Se interesa por experimentar y aprender cosas nuevas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Sigue los pasos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422066189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Sigue los pasos de forma adecuada al observarlos en imágenes, pero en ocasiones quiere adelantarse y hacer lo que el cree que se tiene que hacer. </a:t>
                      </a:r>
                    </a:p>
                    <a:p>
                      <a:pPr algn="l"/>
                      <a:r>
                        <a:rPr lang="es-MX" sz="1200" b="0" dirty="0">
                          <a:latin typeface="Century Gothic" panose="020B0502020202020204" pitchFamily="34" charset="0"/>
                        </a:rPr>
                        <a:t>Realiza algunos supuestos con inseguridad y </a:t>
                      </a:r>
                      <a:r>
                        <a:rPr lang="es-MX" sz="1200" b="0" dirty="0" err="1">
                          <a:latin typeface="Century Gothic" panose="020B0502020202020204" pitchFamily="34" charset="0"/>
                        </a:rPr>
                        <a:t>lno</a:t>
                      </a:r>
                      <a:r>
                        <a:rPr lang="es-MX" sz="1200" b="0" dirty="0">
                          <a:latin typeface="Century Gothic" panose="020B0502020202020204" pitchFamily="34" charset="0"/>
                        </a:rPr>
                        <a:t> profundiza tanto en ellos, pero si responde cuestionamientos cuando observa lo sucedido</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978257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ACOSTA MORALES SANTIAGO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28/01/2021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3A115143-AECB-41B9-90C4-7EDDE0854FA6}"/>
              </a:ext>
            </a:extLst>
          </p:cNvPr>
          <p:cNvGraphicFramePr>
            <a:graphicFrameLocks noGrp="1"/>
          </p:cNvGraphicFramePr>
          <p:nvPr>
            <p:extLst>
              <p:ext uri="{D42A27DB-BD31-4B8C-83A1-F6EECF244321}">
                <p14:modId xmlns:p14="http://schemas.microsoft.com/office/powerpoint/2010/main" val="3744833805"/>
              </p:ext>
            </p:extLst>
          </p:nvPr>
        </p:nvGraphicFramePr>
        <p:xfrm>
          <a:off x="212847" y="3721949"/>
          <a:ext cx="6432302" cy="371856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066744">
                  <a:extLst>
                    <a:ext uri="{9D8B030D-6E8A-4147-A177-3AD203B41FA5}">
                      <a16:colId xmlns:a16="http://schemas.microsoft.com/office/drawing/2014/main" val="20001"/>
                    </a:ext>
                  </a:extLst>
                </a:gridCol>
                <a:gridCol w="96241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0">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Oralidad</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r>
                        <a:rPr lang="es-E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Expresa con eficacia sus ideas acerca de diversos temas y atiende lo que se dice en interacción con otras personas.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Conversación</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Expresa sus ideas  acerca de diversos temas con seguridad</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que le realizan sus compañeros respecto a la información presentada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Organiza la información adecuadamente para darse a entender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Esta semana se presentó algo inseguro al expresarse, pero la mayoría del tiempo lo hace con un tono adecuado y suele organizar bien sus ideas en tema que conoce.</a:t>
                      </a:r>
                      <a:r>
                        <a:rPr lang="es-MX" sz="1200" b="1" dirty="0">
                          <a:latin typeface="Century Gothic" panose="020B0502020202020204" pitchFamily="34" charset="0"/>
                        </a:rPr>
                        <a:t> </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
        <p:nvSpPr>
          <p:cNvPr id="2" name="CuadroTexto 1">
            <a:extLst>
              <a:ext uri="{FF2B5EF4-FFF2-40B4-BE49-F238E27FC236}">
                <a16:creationId xmlns:a16="http://schemas.microsoft.com/office/drawing/2014/main" id="{39D38BCE-7B2E-4D76-ABF6-5CB3C7743DC4}"/>
              </a:ext>
            </a:extLst>
          </p:cNvPr>
          <p:cNvSpPr txBox="1"/>
          <p:nvPr/>
        </p:nvSpPr>
        <p:spPr>
          <a:xfrm>
            <a:off x="0" y="8282285"/>
            <a:ext cx="6858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NOTA: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indicadores son distintos a los que se encuentran en el plan de trabajo porque durante la clase se trabajó con temas diversos a los de aprende en casa para poder observar mucho mejor a los alumnos y evaluar el aprendizaje esperado con mayor precisión (dinámica propuesta por la educadora titular).</a:t>
            </a:r>
          </a:p>
        </p:txBody>
      </p:sp>
    </p:spTree>
    <p:extLst>
      <p:ext uri="{BB962C8B-B14F-4D97-AF65-F5344CB8AC3E}">
        <p14:creationId xmlns:p14="http://schemas.microsoft.com/office/powerpoint/2010/main" val="25538111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COSTA MORALES SANTIAGO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28/01/2021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800BE2C3-89F3-47E2-8F52-69F069AC1A67}"/>
              </a:ext>
            </a:extLst>
          </p:cNvPr>
          <p:cNvGraphicFramePr>
            <a:graphicFrameLocks noGrp="1"/>
          </p:cNvGraphicFramePr>
          <p:nvPr>
            <p:extLst>
              <p:ext uri="{D42A27DB-BD31-4B8C-83A1-F6EECF244321}">
                <p14:modId xmlns:p14="http://schemas.microsoft.com/office/powerpoint/2010/main" val="3781205730"/>
              </p:ext>
            </p:extLst>
          </p:nvPr>
        </p:nvGraphicFramePr>
        <p:xfrm>
          <a:off x="246184" y="3796367"/>
          <a:ext cx="6398965" cy="3779520"/>
        </p:xfrm>
        <a:graphic>
          <a:graphicData uri="http://schemas.openxmlformats.org/drawingml/2006/table">
            <a:tbl>
              <a:tblPr firstRow="1" bandRow="1">
                <a:tableStyleId>{5940675A-B579-460E-94D1-54222C63F5DA}</a:tableStyleId>
              </a:tblPr>
              <a:tblGrid>
                <a:gridCol w="1811216">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473494">
                  <a:extLst>
                    <a:ext uri="{9D8B030D-6E8A-4147-A177-3AD203B41FA5}">
                      <a16:colId xmlns:a16="http://schemas.microsoft.com/office/drawing/2014/main" val="20002"/>
                    </a:ext>
                  </a:extLst>
                </a:gridCol>
                <a:gridCol w="374640">
                  <a:extLst>
                    <a:ext uri="{9D8B030D-6E8A-4147-A177-3AD203B41FA5}">
                      <a16:colId xmlns:a16="http://schemas.microsoft.com/office/drawing/2014/main" val="20003"/>
                    </a:ext>
                  </a:extLst>
                </a:gridCol>
                <a:gridCol w="403129">
                  <a:extLst>
                    <a:ext uri="{9D8B030D-6E8A-4147-A177-3AD203B41FA5}">
                      <a16:colId xmlns:a16="http://schemas.microsoft.com/office/drawing/2014/main" val="20004"/>
                    </a:ext>
                  </a:extLst>
                </a:gridCol>
                <a:gridCol w="403129">
                  <a:extLst>
                    <a:ext uri="{9D8B030D-6E8A-4147-A177-3AD203B41FA5}">
                      <a16:colId xmlns:a16="http://schemas.microsoft.com/office/drawing/2014/main" val="20005"/>
                    </a:ext>
                  </a:extLst>
                </a:gridCol>
                <a:gridCol w="403129">
                  <a:extLst>
                    <a:ext uri="{9D8B030D-6E8A-4147-A177-3AD203B41FA5}">
                      <a16:colId xmlns:a16="http://schemas.microsoft.com/office/drawing/2014/main" val="20006"/>
                    </a:ext>
                  </a:extLst>
                </a:gridCol>
                <a:gridCol w="377578">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FF6699"/>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6699"/>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6699"/>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 </a:t>
                      </a:r>
                      <a:r>
                        <a:rPr lang="es-MX" sz="1200" dirty="0">
                          <a:solidFill>
                            <a:srgbClr val="FF0066"/>
                          </a:solidFill>
                          <a:latin typeface="Century Gothic" panose="020B0502020202020204" pitchFamily="34" charset="0"/>
                        </a:rPr>
                        <a:t>EXPLORACIÓN Y COMPRENSIÓN DEL MUNDO NATURAL Y SOCIAL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Mundo natural</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0" dirty="0">
                          <a:solidFill>
                            <a:schemeClr val="tx1"/>
                          </a:solidFill>
                          <a:latin typeface="Century Gothic" panose="020B0502020202020204" pitchFamily="34" charset="0"/>
                        </a:rPr>
                        <a:t>Experimenta con objetos y materiales para poner a prueba ideas y supuestos.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Exploración de la naturaleza</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Realiza </a:t>
                      </a:r>
                      <a:r>
                        <a:rPr lang="es-MX" sz="1200" dirty="0" err="1">
                          <a:latin typeface="Century Gothic" panose="020B0502020202020204" pitchFamily="34" charset="0"/>
                        </a:rPr>
                        <a:t>hipótesis</a:t>
                      </a:r>
                      <a:r>
                        <a:rPr lang="es-MX" sz="1200" dirty="0">
                          <a:latin typeface="Century Gothic" panose="020B0502020202020204" pitchFamily="34" charset="0"/>
                        </a:rPr>
                        <a:t> y supuestos de lo que cree que pasará en algún experimento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Comprueba sus </a:t>
                      </a:r>
                      <a:r>
                        <a:rPr lang="es-MX" sz="1200" dirty="0" err="1">
                          <a:latin typeface="Century Gothic" panose="020B0502020202020204" pitchFamily="34" charset="0"/>
                        </a:rPr>
                        <a:t>hipótesis</a:t>
                      </a:r>
                      <a:r>
                        <a:rPr lang="es-MX" sz="1200" dirty="0">
                          <a:latin typeface="Century Gothic" panose="020B0502020202020204" pitchFamily="34" charset="0"/>
                        </a:rPr>
                        <a:t> al realizarlo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al observar lo que sucede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Se interesa por experimentar y aprender cosas nuevas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Sigue los pasos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4220661897"/>
                  </a:ext>
                </a:extLst>
              </a:tr>
              <a:tr h="609600">
                <a:tc gridSpan="8">
                  <a:txBody>
                    <a:bodyPr/>
                    <a:lstStyle/>
                    <a:p>
                      <a:pPr algn="l"/>
                      <a:r>
                        <a:rPr lang="es-MX" sz="1200" b="1" dirty="0">
                          <a:latin typeface="Century Gothic" panose="020B0502020202020204" pitchFamily="34" charset="0"/>
                        </a:rPr>
                        <a:t>Observaciones:</a:t>
                      </a:r>
                    </a:p>
                    <a:p>
                      <a:pPr algn="l"/>
                      <a:endParaRPr lang="es-MX" sz="1200" b="0" dirty="0">
                        <a:latin typeface="Century Gothic" panose="020B0502020202020204" pitchFamily="34" charset="0"/>
                      </a:endParaRP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479385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RAMÍREZ ÁVILES ZOE ELIZABETH</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28/01/2021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3A115143-AECB-41B9-90C4-7EDDE0854FA6}"/>
              </a:ext>
            </a:extLst>
          </p:cNvPr>
          <p:cNvGraphicFramePr>
            <a:graphicFrameLocks noGrp="1"/>
          </p:cNvGraphicFramePr>
          <p:nvPr>
            <p:extLst>
              <p:ext uri="{D42A27DB-BD31-4B8C-83A1-F6EECF244321}">
                <p14:modId xmlns:p14="http://schemas.microsoft.com/office/powerpoint/2010/main" val="1893582931"/>
              </p:ext>
            </p:extLst>
          </p:nvPr>
        </p:nvGraphicFramePr>
        <p:xfrm>
          <a:off x="212847" y="3721949"/>
          <a:ext cx="6432302" cy="365760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066744">
                  <a:extLst>
                    <a:ext uri="{9D8B030D-6E8A-4147-A177-3AD203B41FA5}">
                      <a16:colId xmlns:a16="http://schemas.microsoft.com/office/drawing/2014/main" val="20001"/>
                    </a:ext>
                  </a:extLst>
                </a:gridCol>
                <a:gridCol w="96241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0">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Oralidad</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r>
                        <a:rPr lang="es-E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Expresa con eficacia sus ideas acerca de diversos temas y atiende lo que se dice en interacción con otras personas.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Conversación</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Expresa sus ideas  acerca de diversos temas con seguridad</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que le realizan sus compañeros respecto a la información presentada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Organiza la información adecuadamente para darse a entender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 </a:t>
                      </a:r>
                    </a:p>
                    <a:p>
                      <a:pPr algn="l"/>
                      <a:r>
                        <a:rPr lang="es-MX" sz="1200" b="0" dirty="0">
                          <a:latin typeface="Century Gothic" panose="020B0502020202020204" pitchFamily="34" charset="0"/>
                        </a:rPr>
                        <a:t>Utiliza un tono adecuado además de mostrar confianza en sus palabras.</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
        <p:nvSpPr>
          <p:cNvPr id="2" name="CuadroTexto 1">
            <a:extLst>
              <a:ext uri="{FF2B5EF4-FFF2-40B4-BE49-F238E27FC236}">
                <a16:creationId xmlns:a16="http://schemas.microsoft.com/office/drawing/2014/main" id="{39D38BCE-7B2E-4D76-ABF6-5CB3C7743DC4}"/>
              </a:ext>
            </a:extLst>
          </p:cNvPr>
          <p:cNvSpPr txBox="1"/>
          <p:nvPr/>
        </p:nvSpPr>
        <p:spPr>
          <a:xfrm>
            <a:off x="0" y="8282285"/>
            <a:ext cx="6858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NOTA: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indicadores son distintos a los que se encuentran en el plan de trabajo porque durante la clase se trabajó con temas diversos a los de aprende en casa para poder observar mucho mejor a los alumnos y evaluar el aprendizaje esperado con mayor precisión (dinámica propuesta por la educadora titular).</a:t>
            </a:r>
          </a:p>
        </p:txBody>
      </p:sp>
    </p:spTree>
    <p:extLst>
      <p:ext uri="{BB962C8B-B14F-4D97-AF65-F5344CB8AC3E}">
        <p14:creationId xmlns:p14="http://schemas.microsoft.com/office/powerpoint/2010/main" val="25375326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RAMÍREZ ÁVILES ZOE ELIZABETH</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28/01/2021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800BE2C3-89F3-47E2-8F52-69F069AC1A67}"/>
              </a:ext>
            </a:extLst>
          </p:cNvPr>
          <p:cNvGraphicFramePr>
            <a:graphicFrameLocks noGrp="1"/>
          </p:cNvGraphicFramePr>
          <p:nvPr>
            <p:extLst>
              <p:ext uri="{D42A27DB-BD31-4B8C-83A1-F6EECF244321}">
                <p14:modId xmlns:p14="http://schemas.microsoft.com/office/powerpoint/2010/main" val="1226317387"/>
              </p:ext>
            </p:extLst>
          </p:nvPr>
        </p:nvGraphicFramePr>
        <p:xfrm>
          <a:off x="246184" y="3796367"/>
          <a:ext cx="6398965" cy="3840480"/>
        </p:xfrm>
        <a:graphic>
          <a:graphicData uri="http://schemas.openxmlformats.org/drawingml/2006/table">
            <a:tbl>
              <a:tblPr firstRow="1" bandRow="1">
                <a:tableStyleId>{5940675A-B579-460E-94D1-54222C63F5DA}</a:tableStyleId>
              </a:tblPr>
              <a:tblGrid>
                <a:gridCol w="1811216">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473494">
                  <a:extLst>
                    <a:ext uri="{9D8B030D-6E8A-4147-A177-3AD203B41FA5}">
                      <a16:colId xmlns:a16="http://schemas.microsoft.com/office/drawing/2014/main" val="20002"/>
                    </a:ext>
                  </a:extLst>
                </a:gridCol>
                <a:gridCol w="374640">
                  <a:extLst>
                    <a:ext uri="{9D8B030D-6E8A-4147-A177-3AD203B41FA5}">
                      <a16:colId xmlns:a16="http://schemas.microsoft.com/office/drawing/2014/main" val="20003"/>
                    </a:ext>
                  </a:extLst>
                </a:gridCol>
                <a:gridCol w="403129">
                  <a:extLst>
                    <a:ext uri="{9D8B030D-6E8A-4147-A177-3AD203B41FA5}">
                      <a16:colId xmlns:a16="http://schemas.microsoft.com/office/drawing/2014/main" val="20004"/>
                    </a:ext>
                  </a:extLst>
                </a:gridCol>
                <a:gridCol w="403129">
                  <a:extLst>
                    <a:ext uri="{9D8B030D-6E8A-4147-A177-3AD203B41FA5}">
                      <a16:colId xmlns:a16="http://schemas.microsoft.com/office/drawing/2014/main" val="20005"/>
                    </a:ext>
                  </a:extLst>
                </a:gridCol>
                <a:gridCol w="403129">
                  <a:extLst>
                    <a:ext uri="{9D8B030D-6E8A-4147-A177-3AD203B41FA5}">
                      <a16:colId xmlns:a16="http://schemas.microsoft.com/office/drawing/2014/main" val="20006"/>
                    </a:ext>
                  </a:extLst>
                </a:gridCol>
                <a:gridCol w="377578">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FF6699"/>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6699"/>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6699"/>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 </a:t>
                      </a:r>
                      <a:r>
                        <a:rPr lang="es-MX" sz="1200" dirty="0">
                          <a:solidFill>
                            <a:srgbClr val="FF0066"/>
                          </a:solidFill>
                          <a:latin typeface="Century Gothic" panose="020B0502020202020204" pitchFamily="34" charset="0"/>
                        </a:rPr>
                        <a:t>EXPLORACIÓN Y COMPRENSIÓN DEL MUNDO NATURAL Y SOCIAL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Mundo natural</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0" dirty="0">
                          <a:solidFill>
                            <a:schemeClr val="tx1"/>
                          </a:solidFill>
                          <a:latin typeface="Century Gothic" panose="020B0502020202020204" pitchFamily="34" charset="0"/>
                        </a:rPr>
                        <a:t>Experimenta con objetos y materiales para poner a prueba ideas y supuestos.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Exploración de la naturaleza</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Realiza </a:t>
                      </a:r>
                      <a:r>
                        <a:rPr lang="es-MX" sz="1200" dirty="0" err="1">
                          <a:latin typeface="Century Gothic" panose="020B0502020202020204" pitchFamily="34" charset="0"/>
                        </a:rPr>
                        <a:t>hipótesis</a:t>
                      </a:r>
                      <a:r>
                        <a:rPr lang="es-MX" sz="1200" dirty="0">
                          <a:latin typeface="Century Gothic" panose="020B0502020202020204" pitchFamily="34" charset="0"/>
                        </a:rPr>
                        <a:t> y supuestos de lo que cree que pasará en algún experimento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Comprueba sus </a:t>
                      </a:r>
                      <a:r>
                        <a:rPr lang="es-MX" sz="1200" dirty="0" err="1">
                          <a:latin typeface="Century Gothic" panose="020B0502020202020204" pitchFamily="34" charset="0"/>
                        </a:rPr>
                        <a:t>hipótesis</a:t>
                      </a:r>
                      <a:r>
                        <a:rPr lang="es-MX" sz="1200" dirty="0">
                          <a:latin typeface="Century Gothic" panose="020B0502020202020204" pitchFamily="34" charset="0"/>
                        </a:rPr>
                        <a:t> al realizarlo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al observar lo que sucede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Se interesa por experimentar y aprender cosas nuevas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Sigue los pasos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422066189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Le gusta experimentar y aprender cosas nuevas, pero no hace supuestos sobre lo que cree que pasará, prefiere observar directamente lo que realmente sucede.</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586926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MÁRQUEZ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GAMA LORENZO SAMUEL</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28/01/2021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3A115143-AECB-41B9-90C4-7EDDE0854FA6}"/>
              </a:ext>
            </a:extLst>
          </p:cNvPr>
          <p:cNvGraphicFramePr>
            <a:graphicFrameLocks noGrp="1"/>
          </p:cNvGraphicFramePr>
          <p:nvPr>
            <p:extLst>
              <p:ext uri="{D42A27DB-BD31-4B8C-83A1-F6EECF244321}">
                <p14:modId xmlns:p14="http://schemas.microsoft.com/office/powerpoint/2010/main" val="89723270"/>
              </p:ext>
            </p:extLst>
          </p:nvPr>
        </p:nvGraphicFramePr>
        <p:xfrm>
          <a:off x="212847" y="3721949"/>
          <a:ext cx="6432302" cy="371856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066744">
                  <a:extLst>
                    <a:ext uri="{9D8B030D-6E8A-4147-A177-3AD203B41FA5}">
                      <a16:colId xmlns:a16="http://schemas.microsoft.com/office/drawing/2014/main" val="20001"/>
                    </a:ext>
                  </a:extLst>
                </a:gridCol>
                <a:gridCol w="96241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0">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Oralidad</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r>
                        <a:rPr lang="es-E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Expresa con eficacia sus ideas acerca de diversos temas y atiende lo que se dice en interacción con otras personas.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Conversación</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Expresa sus ideas  acerca de diversos temas con seguridad</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que le realizan sus compañeros respecto a la información presentada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Organiza la información adecuadamente para darse a entender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343614">
                <a:tc gridSpan="8">
                  <a:txBody>
                    <a:bodyPr/>
                    <a:lstStyle/>
                    <a:p>
                      <a:pPr algn="l"/>
                      <a:r>
                        <a:rPr lang="es-MX" sz="1200" b="1" dirty="0">
                          <a:latin typeface="Century Gothic" panose="020B0502020202020204" pitchFamily="34" charset="0"/>
                        </a:rPr>
                        <a:t>Observaciones: </a:t>
                      </a:r>
                    </a:p>
                    <a:p>
                      <a:pPr algn="l"/>
                      <a:r>
                        <a:rPr lang="es-MX" sz="1200" b="0" dirty="0">
                          <a:latin typeface="Century Gothic" panose="020B0502020202020204" pitchFamily="34" charset="0"/>
                        </a:rPr>
                        <a:t>Tiene una buena expresión oral pero no comenta mucho sus ideas propias y espera que su mamá o la persona que lo acompaña le de la respuesta correcta.</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
        <p:nvSpPr>
          <p:cNvPr id="2" name="CuadroTexto 1">
            <a:extLst>
              <a:ext uri="{FF2B5EF4-FFF2-40B4-BE49-F238E27FC236}">
                <a16:creationId xmlns:a16="http://schemas.microsoft.com/office/drawing/2014/main" id="{39D38BCE-7B2E-4D76-ABF6-5CB3C7743DC4}"/>
              </a:ext>
            </a:extLst>
          </p:cNvPr>
          <p:cNvSpPr txBox="1"/>
          <p:nvPr/>
        </p:nvSpPr>
        <p:spPr>
          <a:xfrm>
            <a:off x="0" y="8282285"/>
            <a:ext cx="6858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NOTA: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indicadores son distintos a los que se encuentran en el plan de trabajo porque durante la clase se trabajó con temas diversos a los de aprende en casa para poder observar mucho mejor a los alumnos y evaluar el aprendizaje esperado con mayor precisión (dinámica propuesta por la educadora titular).</a:t>
            </a:r>
          </a:p>
        </p:txBody>
      </p:sp>
    </p:spTree>
    <p:extLst>
      <p:ext uri="{BB962C8B-B14F-4D97-AF65-F5344CB8AC3E}">
        <p14:creationId xmlns:p14="http://schemas.microsoft.com/office/powerpoint/2010/main" val="37814821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MÁRQUEZ GAMA LORENZO SAMUEL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28/01/2021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800BE2C3-89F3-47E2-8F52-69F069AC1A67}"/>
              </a:ext>
            </a:extLst>
          </p:cNvPr>
          <p:cNvGraphicFramePr>
            <a:graphicFrameLocks noGrp="1"/>
          </p:cNvGraphicFramePr>
          <p:nvPr>
            <p:extLst>
              <p:ext uri="{D42A27DB-BD31-4B8C-83A1-F6EECF244321}">
                <p14:modId xmlns:p14="http://schemas.microsoft.com/office/powerpoint/2010/main" val="3420800742"/>
              </p:ext>
            </p:extLst>
          </p:nvPr>
        </p:nvGraphicFramePr>
        <p:xfrm>
          <a:off x="246184" y="3796367"/>
          <a:ext cx="6398965" cy="4206240"/>
        </p:xfrm>
        <a:graphic>
          <a:graphicData uri="http://schemas.openxmlformats.org/drawingml/2006/table">
            <a:tbl>
              <a:tblPr firstRow="1" bandRow="1">
                <a:tableStyleId>{5940675A-B579-460E-94D1-54222C63F5DA}</a:tableStyleId>
              </a:tblPr>
              <a:tblGrid>
                <a:gridCol w="1811216">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473494">
                  <a:extLst>
                    <a:ext uri="{9D8B030D-6E8A-4147-A177-3AD203B41FA5}">
                      <a16:colId xmlns:a16="http://schemas.microsoft.com/office/drawing/2014/main" val="20002"/>
                    </a:ext>
                  </a:extLst>
                </a:gridCol>
                <a:gridCol w="374640">
                  <a:extLst>
                    <a:ext uri="{9D8B030D-6E8A-4147-A177-3AD203B41FA5}">
                      <a16:colId xmlns:a16="http://schemas.microsoft.com/office/drawing/2014/main" val="20003"/>
                    </a:ext>
                  </a:extLst>
                </a:gridCol>
                <a:gridCol w="403129">
                  <a:extLst>
                    <a:ext uri="{9D8B030D-6E8A-4147-A177-3AD203B41FA5}">
                      <a16:colId xmlns:a16="http://schemas.microsoft.com/office/drawing/2014/main" val="20004"/>
                    </a:ext>
                  </a:extLst>
                </a:gridCol>
                <a:gridCol w="403129">
                  <a:extLst>
                    <a:ext uri="{9D8B030D-6E8A-4147-A177-3AD203B41FA5}">
                      <a16:colId xmlns:a16="http://schemas.microsoft.com/office/drawing/2014/main" val="20005"/>
                    </a:ext>
                  </a:extLst>
                </a:gridCol>
                <a:gridCol w="403129">
                  <a:extLst>
                    <a:ext uri="{9D8B030D-6E8A-4147-A177-3AD203B41FA5}">
                      <a16:colId xmlns:a16="http://schemas.microsoft.com/office/drawing/2014/main" val="20006"/>
                    </a:ext>
                  </a:extLst>
                </a:gridCol>
                <a:gridCol w="377578">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FF6699"/>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6699"/>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6699"/>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 </a:t>
                      </a:r>
                      <a:r>
                        <a:rPr lang="es-MX" sz="1200" dirty="0">
                          <a:solidFill>
                            <a:srgbClr val="FF0066"/>
                          </a:solidFill>
                          <a:latin typeface="Century Gothic" panose="020B0502020202020204" pitchFamily="34" charset="0"/>
                        </a:rPr>
                        <a:t>EXPLORACIÓN Y COMPRENSIÓN DEL MUNDO NATURAL Y SOCIAL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Mundo natural</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0" dirty="0">
                          <a:solidFill>
                            <a:schemeClr val="tx1"/>
                          </a:solidFill>
                          <a:latin typeface="Century Gothic" panose="020B0502020202020204" pitchFamily="34" charset="0"/>
                        </a:rPr>
                        <a:t>Experimenta con objetos y materiales para poner a prueba ideas y supuestos.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Exploración de la naturaleza</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Realiza </a:t>
                      </a:r>
                      <a:r>
                        <a:rPr lang="es-MX" sz="1200" dirty="0" err="1">
                          <a:latin typeface="Century Gothic" panose="020B0502020202020204" pitchFamily="34" charset="0"/>
                        </a:rPr>
                        <a:t>hipótesis</a:t>
                      </a:r>
                      <a:r>
                        <a:rPr lang="es-MX" sz="1200" dirty="0">
                          <a:latin typeface="Century Gothic" panose="020B0502020202020204" pitchFamily="34" charset="0"/>
                        </a:rPr>
                        <a:t> y supuestos de lo que cree que pasará en algún experimento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Comprueba sus </a:t>
                      </a:r>
                      <a:r>
                        <a:rPr lang="es-MX" sz="1200" dirty="0" err="1">
                          <a:latin typeface="Century Gothic" panose="020B0502020202020204" pitchFamily="34" charset="0"/>
                        </a:rPr>
                        <a:t>hipótesis</a:t>
                      </a:r>
                      <a:r>
                        <a:rPr lang="es-MX" sz="1200" dirty="0">
                          <a:latin typeface="Century Gothic" panose="020B0502020202020204" pitchFamily="34" charset="0"/>
                        </a:rPr>
                        <a:t> al realizarlo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al observar lo que sucede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Se interesa por experimentar y aprender cosas nuevas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Sigue los pasos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422066189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Sigue los pasos adecuadamente con el apoyo de las imágenes, realiza muy poco supuestos y no profundiza en ellos y no da razón del porqué; le gusta experimentar y observar lo que sucede directamente para responder las preguntas con mayor seguridad.</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17128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RIVAS GARCÍA MATEO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28/01/2021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3A115143-AECB-41B9-90C4-7EDDE0854FA6}"/>
              </a:ext>
            </a:extLst>
          </p:cNvPr>
          <p:cNvGraphicFramePr>
            <a:graphicFrameLocks noGrp="1"/>
          </p:cNvGraphicFramePr>
          <p:nvPr>
            <p:extLst>
              <p:ext uri="{D42A27DB-BD31-4B8C-83A1-F6EECF244321}">
                <p14:modId xmlns:p14="http://schemas.microsoft.com/office/powerpoint/2010/main" val="555108539"/>
              </p:ext>
            </p:extLst>
          </p:nvPr>
        </p:nvGraphicFramePr>
        <p:xfrm>
          <a:off x="212847" y="3721949"/>
          <a:ext cx="6432302" cy="408432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066744">
                  <a:extLst>
                    <a:ext uri="{9D8B030D-6E8A-4147-A177-3AD203B41FA5}">
                      <a16:colId xmlns:a16="http://schemas.microsoft.com/office/drawing/2014/main" val="20001"/>
                    </a:ext>
                  </a:extLst>
                </a:gridCol>
                <a:gridCol w="96241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0">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Oralidad</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r>
                        <a:rPr lang="es-E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Expresa con eficacia sus ideas acerca de diversos temas y atiende lo que se dice en interacción con otras personas.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Conversación</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Expresa sus ideas  acerca de diversos temas con seguridad</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que le realizan sus compañeros respecto a la información presentada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Organiza la información adecuadamente para darse a entender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 </a:t>
                      </a:r>
                    </a:p>
                    <a:p>
                      <a:pPr algn="l"/>
                      <a:r>
                        <a:rPr lang="es-MX" sz="1200" b="0" dirty="0">
                          <a:latin typeface="Century Gothic" panose="020B0502020202020204" pitchFamily="34" charset="0"/>
                        </a:rPr>
                        <a:t>Su timbre de voz es claro, pero expresa sus ideas con inseguridad, porque primero se lo dice en voz muy baja a su madre y después al ella aprobarlo lo repite más fuerte para compartirlo con sus compañeros. A algunas preguntas o al hablar de algunos temas solo se limita a responder “no sé”.</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
        <p:nvSpPr>
          <p:cNvPr id="2" name="CuadroTexto 1">
            <a:extLst>
              <a:ext uri="{FF2B5EF4-FFF2-40B4-BE49-F238E27FC236}">
                <a16:creationId xmlns:a16="http://schemas.microsoft.com/office/drawing/2014/main" id="{39D38BCE-7B2E-4D76-ABF6-5CB3C7743DC4}"/>
              </a:ext>
            </a:extLst>
          </p:cNvPr>
          <p:cNvSpPr txBox="1"/>
          <p:nvPr/>
        </p:nvSpPr>
        <p:spPr>
          <a:xfrm>
            <a:off x="0" y="8282285"/>
            <a:ext cx="6858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NOTA: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indicadores son distintos a los que se encuentran en el plan de trabajo porque durante la clase se trabajó con temas diversos a los de aprende en casa para poder observar mucho mejor a los alumnos y evaluar el aprendizaje esperado con mayor precisión (dinámica propuesta por la educadora titular).</a:t>
            </a:r>
          </a:p>
        </p:txBody>
      </p:sp>
    </p:spTree>
    <p:extLst>
      <p:ext uri="{BB962C8B-B14F-4D97-AF65-F5344CB8AC3E}">
        <p14:creationId xmlns:p14="http://schemas.microsoft.com/office/powerpoint/2010/main" val="3739582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RIVAS GARCÍA MATEO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28/01/2021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800BE2C3-89F3-47E2-8F52-69F069AC1A67}"/>
              </a:ext>
            </a:extLst>
          </p:cNvPr>
          <p:cNvGraphicFramePr>
            <a:graphicFrameLocks noGrp="1"/>
          </p:cNvGraphicFramePr>
          <p:nvPr>
            <p:extLst>
              <p:ext uri="{D42A27DB-BD31-4B8C-83A1-F6EECF244321}">
                <p14:modId xmlns:p14="http://schemas.microsoft.com/office/powerpoint/2010/main" val="3285770968"/>
              </p:ext>
            </p:extLst>
          </p:nvPr>
        </p:nvGraphicFramePr>
        <p:xfrm>
          <a:off x="246184" y="3796367"/>
          <a:ext cx="6398965" cy="4389120"/>
        </p:xfrm>
        <a:graphic>
          <a:graphicData uri="http://schemas.openxmlformats.org/drawingml/2006/table">
            <a:tbl>
              <a:tblPr firstRow="1" bandRow="1">
                <a:tableStyleId>{5940675A-B579-460E-94D1-54222C63F5DA}</a:tableStyleId>
              </a:tblPr>
              <a:tblGrid>
                <a:gridCol w="1811216">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473494">
                  <a:extLst>
                    <a:ext uri="{9D8B030D-6E8A-4147-A177-3AD203B41FA5}">
                      <a16:colId xmlns:a16="http://schemas.microsoft.com/office/drawing/2014/main" val="20002"/>
                    </a:ext>
                  </a:extLst>
                </a:gridCol>
                <a:gridCol w="374640">
                  <a:extLst>
                    <a:ext uri="{9D8B030D-6E8A-4147-A177-3AD203B41FA5}">
                      <a16:colId xmlns:a16="http://schemas.microsoft.com/office/drawing/2014/main" val="20003"/>
                    </a:ext>
                  </a:extLst>
                </a:gridCol>
                <a:gridCol w="403129">
                  <a:extLst>
                    <a:ext uri="{9D8B030D-6E8A-4147-A177-3AD203B41FA5}">
                      <a16:colId xmlns:a16="http://schemas.microsoft.com/office/drawing/2014/main" val="20004"/>
                    </a:ext>
                  </a:extLst>
                </a:gridCol>
                <a:gridCol w="403129">
                  <a:extLst>
                    <a:ext uri="{9D8B030D-6E8A-4147-A177-3AD203B41FA5}">
                      <a16:colId xmlns:a16="http://schemas.microsoft.com/office/drawing/2014/main" val="20005"/>
                    </a:ext>
                  </a:extLst>
                </a:gridCol>
                <a:gridCol w="403129">
                  <a:extLst>
                    <a:ext uri="{9D8B030D-6E8A-4147-A177-3AD203B41FA5}">
                      <a16:colId xmlns:a16="http://schemas.microsoft.com/office/drawing/2014/main" val="20006"/>
                    </a:ext>
                  </a:extLst>
                </a:gridCol>
                <a:gridCol w="377578">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FF6699"/>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6699"/>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6699"/>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 </a:t>
                      </a:r>
                      <a:r>
                        <a:rPr lang="es-MX" sz="1200" dirty="0">
                          <a:solidFill>
                            <a:srgbClr val="FF0066"/>
                          </a:solidFill>
                          <a:latin typeface="Century Gothic" panose="020B0502020202020204" pitchFamily="34" charset="0"/>
                        </a:rPr>
                        <a:t>EXPLORACIÓN Y COMPRENSIÓN DEL MUNDO NATURAL Y SOCIAL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Mundo natural</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0" dirty="0">
                          <a:solidFill>
                            <a:schemeClr val="tx1"/>
                          </a:solidFill>
                          <a:latin typeface="Century Gothic" panose="020B0502020202020204" pitchFamily="34" charset="0"/>
                        </a:rPr>
                        <a:t>Experimenta con objetos y materiales para poner a prueba ideas y supuestos.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Exploración de la naturaleza</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Realiza </a:t>
                      </a:r>
                      <a:r>
                        <a:rPr lang="es-MX" sz="1200" dirty="0" err="1">
                          <a:latin typeface="Century Gothic" panose="020B0502020202020204" pitchFamily="34" charset="0"/>
                        </a:rPr>
                        <a:t>hipótesis</a:t>
                      </a:r>
                      <a:r>
                        <a:rPr lang="es-MX" sz="1200" dirty="0">
                          <a:latin typeface="Century Gothic" panose="020B0502020202020204" pitchFamily="34" charset="0"/>
                        </a:rPr>
                        <a:t> y supuestos de lo que cree que pasará en algún experimento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Comprueba sus </a:t>
                      </a:r>
                      <a:r>
                        <a:rPr lang="es-MX" sz="1200" dirty="0" err="1">
                          <a:latin typeface="Century Gothic" panose="020B0502020202020204" pitchFamily="34" charset="0"/>
                        </a:rPr>
                        <a:t>hipótesis</a:t>
                      </a:r>
                      <a:r>
                        <a:rPr lang="es-MX" sz="1200" dirty="0">
                          <a:latin typeface="Century Gothic" panose="020B0502020202020204" pitchFamily="34" charset="0"/>
                        </a:rPr>
                        <a:t> al realizarlo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r>
                        <a:rPr lang="es-MX" sz="1200" dirty="0">
                          <a:latin typeface="Century Gothic" panose="020B0502020202020204" pitchFamily="34" charset="0"/>
                        </a:rPr>
                        <a:t>X</a:t>
                      </a: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al observar lo que sucede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Se interesa por experimentar y aprender cosas nuevas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Sigue los pasos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422066189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Realiza muy pocas suposiciones y no profundiza en ello, solamente lo dice por responder algo. Sigue los pasos adecuadamente con el apoyo de las imágenes y el de su madre, pero, sino fuera así cambiaría el orden porque quiere hacer lo que él cree correcto.</a:t>
                      </a:r>
                    </a:p>
                    <a:p>
                      <a:pPr algn="l"/>
                      <a:endParaRPr lang="es-MX" sz="1200" b="0" dirty="0">
                        <a:latin typeface="Century Gothic" panose="020B0502020202020204" pitchFamily="34" charset="0"/>
                      </a:endParaRP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2985223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PICAZO AGUILAR JOSÉ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SEBASTIÁN</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28/01/2021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3A115143-AECB-41B9-90C4-7EDDE0854FA6}"/>
              </a:ext>
            </a:extLst>
          </p:cNvPr>
          <p:cNvGraphicFramePr>
            <a:graphicFrameLocks noGrp="1"/>
          </p:cNvGraphicFramePr>
          <p:nvPr>
            <p:extLst>
              <p:ext uri="{D42A27DB-BD31-4B8C-83A1-F6EECF244321}">
                <p14:modId xmlns:p14="http://schemas.microsoft.com/office/powerpoint/2010/main" val="467566525"/>
              </p:ext>
            </p:extLst>
          </p:nvPr>
        </p:nvGraphicFramePr>
        <p:xfrm>
          <a:off x="212847" y="3721949"/>
          <a:ext cx="6432302" cy="390144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066744">
                  <a:extLst>
                    <a:ext uri="{9D8B030D-6E8A-4147-A177-3AD203B41FA5}">
                      <a16:colId xmlns:a16="http://schemas.microsoft.com/office/drawing/2014/main" val="20001"/>
                    </a:ext>
                  </a:extLst>
                </a:gridCol>
                <a:gridCol w="96241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0">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Oralidad</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r>
                        <a:rPr lang="es-E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Expresa con eficacia sus ideas acerca de diversos temas y atiende lo que se dice en interacción con otras personas.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Conversación</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Expresa sus ideas  acerca de diversos temas con seguridad</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que le realizan sus compañeros respecto a la información presentada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Organiza la información adecuadamente para darse a entender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 </a:t>
                      </a:r>
                    </a:p>
                    <a:p>
                      <a:pPr algn="l"/>
                      <a:r>
                        <a:rPr lang="es-MX" sz="1200" b="0" dirty="0">
                          <a:latin typeface="Century Gothic" panose="020B0502020202020204" pitchFamily="34" charset="0"/>
                        </a:rPr>
                        <a:t>Tiene mucha seguridad en el mismo y al expresarse, utiliza un tono adecuado, en ocasiones se confunde con sus propias ideas pero busca la manera de formar una nueva oración para explicarse con mayor claridad.</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
        <p:nvSpPr>
          <p:cNvPr id="2" name="CuadroTexto 1">
            <a:extLst>
              <a:ext uri="{FF2B5EF4-FFF2-40B4-BE49-F238E27FC236}">
                <a16:creationId xmlns:a16="http://schemas.microsoft.com/office/drawing/2014/main" id="{39D38BCE-7B2E-4D76-ABF6-5CB3C7743DC4}"/>
              </a:ext>
            </a:extLst>
          </p:cNvPr>
          <p:cNvSpPr txBox="1"/>
          <p:nvPr/>
        </p:nvSpPr>
        <p:spPr>
          <a:xfrm>
            <a:off x="0" y="8282285"/>
            <a:ext cx="6858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NOTA: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indicadores son distintos a los que se encuentran en el plan de trabajo porque durante la clase se trabajó con temas diversos a los de aprende en casa para poder observar mucho mejor a los alumnos y evaluar el aprendizaje esperado con mayor precisión (dinámica propuesta por la educadora titular).</a:t>
            </a:r>
          </a:p>
        </p:txBody>
      </p:sp>
    </p:spTree>
    <p:extLst>
      <p:ext uri="{BB962C8B-B14F-4D97-AF65-F5344CB8AC3E}">
        <p14:creationId xmlns:p14="http://schemas.microsoft.com/office/powerpoint/2010/main" val="2303255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654514"/>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ZAPATA MÉNDEZ AXEL JARED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11/01/2021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111275"/>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8" name="3 Tabla">
            <a:extLst>
              <a:ext uri="{FF2B5EF4-FFF2-40B4-BE49-F238E27FC236}">
                <a16:creationId xmlns:a16="http://schemas.microsoft.com/office/drawing/2014/main" id="{BB9C857D-A0D2-464E-91E0-8CED0EAC7BAF}"/>
              </a:ext>
            </a:extLst>
          </p:cNvPr>
          <p:cNvGraphicFramePr>
            <a:graphicFrameLocks noGrp="1"/>
          </p:cNvGraphicFramePr>
          <p:nvPr>
            <p:extLst>
              <p:ext uri="{D42A27DB-BD31-4B8C-83A1-F6EECF244321}">
                <p14:modId xmlns:p14="http://schemas.microsoft.com/office/powerpoint/2010/main" val="3791685164"/>
              </p:ext>
            </p:extLst>
          </p:nvPr>
        </p:nvGraphicFramePr>
        <p:xfrm>
          <a:off x="212847" y="3673274"/>
          <a:ext cx="6413439" cy="5099579"/>
        </p:xfrm>
        <a:graphic>
          <a:graphicData uri="http://schemas.openxmlformats.org/drawingml/2006/table">
            <a:tbl>
              <a:tblPr firstRow="1" bandRow="1">
                <a:tableStyleId>{5940675A-B579-460E-94D1-54222C63F5DA}</a:tableStyleId>
              </a:tblPr>
              <a:tblGrid>
                <a:gridCol w="1427118">
                  <a:extLst>
                    <a:ext uri="{9D8B030D-6E8A-4147-A177-3AD203B41FA5}">
                      <a16:colId xmlns:a16="http://schemas.microsoft.com/office/drawing/2014/main" val="20000"/>
                    </a:ext>
                  </a:extLst>
                </a:gridCol>
                <a:gridCol w="1943938">
                  <a:extLst>
                    <a:ext uri="{9D8B030D-6E8A-4147-A177-3AD203B41FA5}">
                      <a16:colId xmlns:a16="http://schemas.microsoft.com/office/drawing/2014/main" val="20001"/>
                    </a:ext>
                  </a:extLst>
                </a:gridCol>
                <a:gridCol w="1076340">
                  <a:extLst>
                    <a:ext uri="{9D8B030D-6E8A-4147-A177-3AD203B41FA5}">
                      <a16:colId xmlns:a16="http://schemas.microsoft.com/office/drawing/2014/main" val="20002"/>
                    </a:ext>
                  </a:extLst>
                </a:gridCol>
                <a:gridCol w="375488">
                  <a:extLst>
                    <a:ext uri="{9D8B030D-6E8A-4147-A177-3AD203B41FA5}">
                      <a16:colId xmlns:a16="http://schemas.microsoft.com/office/drawing/2014/main" val="20003"/>
                    </a:ext>
                  </a:extLst>
                </a:gridCol>
                <a:gridCol w="404041">
                  <a:extLst>
                    <a:ext uri="{9D8B030D-6E8A-4147-A177-3AD203B41FA5}">
                      <a16:colId xmlns:a16="http://schemas.microsoft.com/office/drawing/2014/main" val="20004"/>
                    </a:ext>
                  </a:extLst>
                </a:gridCol>
                <a:gridCol w="404041">
                  <a:extLst>
                    <a:ext uri="{9D8B030D-6E8A-4147-A177-3AD203B41FA5}">
                      <a16:colId xmlns:a16="http://schemas.microsoft.com/office/drawing/2014/main" val="20005"/>
                    </a:ext>
                  </a:extLst>
                </a:gridCol>
                <a:gridCol w="404041">
                  <a:extLst>
                    <a:ext uri="{9D8B030D-6E8A-4147-A177-3AD203B41FA5}">
                      <a16:colId xmlns:a16="http://schemas.microsoft.com/office/drawing/2014/main" val="20006"/>
                    </a:ext>
                  </a:extLst>
                </a:gridCol>
                <a:gridCol w="378432">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501227">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Literatura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Describe personajes y lugares que imagina al escuchar cuentos, fábulas, leyendas y otros relatos literarios. </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07018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Producción, interpretación e intercambio de narraciones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501227">
                <a:tc gridSpan="3">
                  <a:txBody>
                    <a:bodyPr/>
                    <a:lstStyle/>
                    <a:p>
                      <a:pPr algn="l"/>
                      <a:r>
                        <a:rPr lang="es-ES" sz="1200" dirty="0">
                          <a:latin typeface="Century Gothic" panose="020B0502020202020204" pitchFamily="34" charset="0"/>
                        </a:rPr>
                        <a:t>Describe cómo son físicamente los personajes de un cuento o película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Describe escenas y escenarios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311573">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8"/>
                  </a:ext>
                </a:extLst>
              </a:tr>
              <a:tr h="311573">
                <a:tc gridSpan="3">
                  <a:txBody>
                    <a:bodyPr/>
                    <a:lstStyle/>
                    <a:p>
                      <a:pPr algn="l"/>
                      <a:r>
                        <a:rPr lang="es-MX" sz="1200" dirty="0">
                          <a:latin typeface="Century Gothic" panose="020B0502020202020204" pitchFamily="34" charset="0"/>
                        </a:rPr>
                        <a:t>Muestra seguridad al hablar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Utiliza oraciones coherentes </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96904637"/>
                  </a:ext>
                </a:extLst>
              </a:tr>
              <a:tr h="609600">
                <a:tc gridSpan="8">
                  <a:txBody>
                    <a:bodyPr/>
                    <a:lstStyle/>
                    <a:p>
                      <a:pPr algn="l"/>
                      <a:r>
                        <a:rPr lang="es-MX" sz="1200" b="1" dirty="0">
                          <a:latin typeface="Century Gothic" panose="020B0502020202020204" pitchFamily="34" charset="0"/>
                        </a:rPr>
                        <a:t>Observaciones:</a:t>
                      </a:r>
                    </a:p>
                    <a:p>
                      <a:pPr algn="just">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Se limita a contestar preguntas que le elaboren respecto a la descripción de los personajes y lo hace con un tono de voz bajo, sin embargo, menciona las características de los mismos de forma correcta según lo que escucha u observa, pero, es importante trabajar más en su seguridad y confianza al expresarse, porque lo hace para él mismo o responde a la persona que le acompaña y es necesario decirle que lo repita más fuerte.</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9" name="Imagen 8">
            <a:extLst>
              <a:ext uri="{FF2B5EF4-FFF2-40B4-BE49-F238E27FC236}">
                <a16:creationId xmlns:a16="http://schemas.microsoft.com/office/drawing/2014/main" id="{08E48503-3EB2-4F24-BFFC-49F21EF8DEE0}"/>
              </a:ext>
            </a:extLst>
          </p:cNvPr>
          <p:cNvPicPr>
            <a:picLocks noChangeAspect="1"/>
          </p:cNvPicPr>
          <p:nvPr/>
        </p:nvPicPr>
        <p:blipFill>
          <a:blip r:embed="rId2"/>
          <a:stretch>
            <a:fillRect/>
          </a:stretch>
        </p:blipFill>
        <p:spPr>
          <a:xfrm>
            <a:off x="484087" y="514259"/>
            <a:ext cx="5870957" cy="963251"/>
          </a:xfrm>
          <a:prstGeom prst="rect">
            <a:avLst/>
          </a:prstGeom>
        </p:spPr>
      </p:pic>
    </p:spTree>
    <p:extLst>
      <p:ext uri="{BB962C8B-B14F-4D97-AF65-F5344CB8AC3E}">
        <p14:creationId xmlns:p14="http://schemas.microsoft.com/office/powerpoint/2010/main" val="12496229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PICAZO AGUILAR JOSÉ SEBASTIÁN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28/01/2021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800BE2C3-89F3-47E2-8F52-69F069AC1A67}"/>
              </a:ext>
            </a:extLst>
          </p:cNvPr>
          <p:cNvGraphicFramePr>
            <a:graphicFrameLocks noGrp="1"/>
          </p:cNvGraphicFramePr>
          <p:nvPr>
            <p:extLst>
              <p:ext uri="{D42A27DB-BD31-4B8C-83A1-F6EECF244321}">
                <p14:modId xmlns:p14="http://schemas.microsoft.com/office/powerpoint/2010/main" val="461264889"/>
              </p:ext>
            </p:extLst>
          </p:nvPr>
        </p:nvGraphicFramePr>
        <p:xfrm>
          <a:off x="246184" y="3796367"/>
          <a:ext cx="6398965" cy="4206240"/>
        </p:xfrm>
        <a:graphic>
          <a:graphicData uri="http://schemas.openxmlformats.org/drawingml/2006/table">
            <a:tbl>
              <a:tblPr firstRow="1" bandRow="1">
                <a:tableStyleId>{5940675A-B579-460E-94D1-54222C63F5DA}</a:tableStyleId>
              </a:tblPr>
              <a:tblGrid>
                <a:gridCol w="1811216">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473494">
                  <a:extLst>
                    <a:ext uri="{9D8B030D-6E8A-4147-A177-3AD203B41FA5}">
                      <a16:colId xmlns:a16="http://schemas.microsoft.com/office/drawing/2014/main" val="20002"/>
                    </a:ext>
                  </a:extLst>
                </a:gridCol>
                <a:gridCol w="374640">
                  <a:extLst>
                    <a:ext uri="{9D8B030D-6E8A-4147-A177-3AD203B41FA5}">
                      <a16:colId xmlns:a16="http://schemas.microsoft.com/office/drawing/2014/main" val="20003"/>
                    </a:ext>
                  </a:extLst>
                </a:gridCol>
                <a:gridCol w="403129">
                  <a:extLst>
                    <a:ext uri="{9D8B030D-6E8A-4147-A177-3AD203B41FA5}">
                      <a16:colId xmlns:a16="http://schemas.microsoft.com/office/drawing/2014/main" val="20004"/>
                    </a:ext>
                  </a:extLst>
                </a:gridCol>
                <a:gridCol w="403129">
                  <a:extLst>
                    <a:ext uri="{9D8B030D-6E8A-4147-A177-3AD203B41FA5}">
                      <a16:colId xmlns:a16="http://schemas.microsoft.com/office/drawing/2014/main" val="20005"/>
                    </a:ext>
                  </a:extLst>
                </a:gridCol>
                <a:gridCol w="403129">
                  <a:extLst>
                    <a:ext uri="{9D8B030D-6E8A-4147-A177-3AD203B41FA5}">
                      <a16:colId xmlns:a16="http://schemas.microsoft.com/office/drawing/2014/main" val="20006"/>
                    </a:ext>
                  </a:extLst>
                </a:gridCol>
                <a:gridCol w="377578">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FF6699"/>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6699"/>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6699"/>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 </a:t>
                      </a:r>
                      <a:r>
                        <a:rPr lang="es-MX" sz="1200" dirty="0">
                          <a:solidFill>
                            <a:srgbClr val="FF0066"/>
                          </a:solidFill>
                          <a:latin typeface="Century Gothic" panose="020B0502020202020204" pitchFamily="34" charset="0"/>
                        </a:rPr>
                        <a:t>EXPLORACIÓN Y COMPRENSIÓN DEL MUNDO NATURAL Y SOCIAL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Mundo natural</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0" dirty="0">
                          <a:solidFill>
                            <a:schemeClr val="tx1"/>
                          </a:solidFill>
                          <a:latin typeface="Century Gothic" panose="020B0502020202020204" pitchFamily="34" charset="0"/>
                        </a:rPr>
                        <a:t>Experimenta con objetos y materiales para poner a prueba ideas y supuestos.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Exploración de la naturaleza</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Realiza </a:t>
                      </a:r>
                      <a:r>
                        <a:rPr lang="es-MX" sz="1200" dirty="0" err="1">
                          <a:latin typeface="Century Gothic" panose="020B0502020202020204" pitchFamily="34" charset="0"/>
                        </a:rPr>
                        <a:t>hipótesis</a:t>
                      </a:r>
                      <a:r>
                        <a:rPr lang="es-MX" sz="1200" dirty="0">
                          <a:latin typeface="Century Gothic" panose="020B0502020202020204" pitchFamily="34" charset="0"/>
                        </a:rPr>
                        <a:t> y supuestos de lo que cree que pasará en algún experimento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Comprueba sus </a:t>
                      </a:r>
                      <a:r>
                        <a:rPr lang="es-MX" sz="1200" dirty="0" err="1">
                          <a:latin typeface="Century Gothic" panose="020B0502020202020204" pitchFamily="34" charset="0"/>
                        </a:rPr>
                        <a:t>hipótesis</a:t>
                      </a:r>
                      <a:r>
                        <a:rPr lang="es-MX" sz="1200" dirty="0">
                          <a:latin typeface="Century Gothic" panose="020B0502020202020204" pitchFamily="34" charset="0"/>
                        </a:rPr>
                        <a:t> al realizarlo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al observar lo que sucede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Se interesa por experimentar y aprender cosas nuevas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Sigue los pasos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422066189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Le agrada mucho experimentar y aprobar o desmentir sus ideas, hace supuestos con seguridad al observar los materiales y comentar lo que el cree que sucederá al utilizarlos de una forma o de otra, sigue los pasos adecuadamente e incluso él predice cuál podría ser el siguiente por lógica.</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409239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MARINES CISNEROS MELANIE YULISSA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29/01/2021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3A115143-AECB-41B9-90C4-7EDDE0854FA6}"/>
              </a:ext>
            </a:extLst>
          </p:cNvPr>
          <p:cNvGraphicFramePr>
            <a:graphicFrameLocks noGrp="1"/>
          </p:cNvGraphicFramePr>
          <p:nvPr>
            <p:extLst>
              <p:ext uri="{D42A27DB-BD31-4B8C-83A1-F6EECF244321}">
                <p14:modId xmlns:p14="http://schemas.microsoft.com/office/powerpoint/2010/main" val="1040385656"/>
              </p:ext>
            </p:extLst>
          </p:nvPr>
        </p:nvGraphicFramePr>
        <p:xfrm>
          <a:off x="212847" y="3721949"/>
          <a:ext cx="6432302" cy="426720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066744">
                  <a:extLst>
                    <a:ext uri="{9D8B030D-6E8A-4147-A177-3AD203B41FA5}">
                      <a16:colId xmlns:a16="http://schemas.microsoft.com/office/drawing/2014/main" val="20001"/>
                    </a:ext>
                  </a:extLst>
                </a:gridCol>
                <a:gridCol w="96241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0">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Oralidad</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r>
                        <a:rPr lang="es-E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Expresa con eficacia sus ideas acerca de diversos temas y atiende lo que se dice en interacción con otras personas.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Conversación</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Expresa sus ideas  acerca de diversos temas con seguridad</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que le realizan sus compañeros respecto a la información presentada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Organiza la información adecuadamente para darse a entender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 </a:t>
                      </a:r>
                    </a:p>
                    <a:p>
                      <a:pPr algn="l"/>
                      <a:r>
                        <a:rPr lang="es-MX" sz="1200" b="0" dirty="0">
                          <a:latin typeface="Century Gothic" panose="020B0502020202020204" pitchFamily="34" charset="0"/>
                        </a:rPr>
                        <a:t>Empieza hablando con una buena entonación y mucho entusiasmo, pero conforme avanza baja el tono y comienza a juntar más las palabras que pronuncia, por lo cuál no se entiende muy bien lo que expresa y es complicado descifrarlo, aún le da algo de inseguridad la participación en clase, pero su mamá la apoya y la motive para que hable fuerte.</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
        <p:nvSpPr>
          <p:cNvPr id="2" name="CuadroTexto 1">
            <a:extLst>
              <a:ext uri="{FF2B5EF4-FFF2-40B4-BE49-F238E27FC236}">
                <a16:creationId xmlns:a16="http://schemas.microsoft.com/office/drawing/2014/main" id="{39D38BCE-7B2E-4D76-ABF6-5CB3C7743DC4}"/>
              </a:ext>
            </a:extLst>
          </p:cNvPr>
          <p:cNvSpPr txBox="1"/>
          <p:nvPr/>
        </p:nvSpPr>
        <p:spPr>
          <a:xfrm>
            <a:off x="0" y="8282285"/>
            <a:ext cx="6858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NOTA: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indicadores son distintos a los que se encuentran en el plan de trabajo porque durante la clase se trabajó con temas diversos a los de aprende en casa para poder observar mucho mejor a los alumnos y evaluar el aprendizaje esperado con mayor precisión (dinámica propuesta por la educadora titular).</a:t>
            </a:r>
          </a:p>
        </p:txBody>
      </p:sp>
    </p:spTree>
    <p:extLst>
      <p:ext uri="{BB962C8B-B14F-4D97-AF65-F5344CB8AC3E}">
        <p14:creationId xmlns:p14="http://schemas.microsoft.com/office/powerpoint/2010/main" val="33196761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MARINES CISNEROS MELANIE YULISSA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29/01/2021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800BE2C3-89F3-47E2-8F52-69F069AC1A67}"/>
              </a:ext>
            </a:extLst>
          </p:cNvPr>
          <p:cNvGraphicFramePr>
            <a:graphicFrameLocks noGrp="1"/>
          </p:cNvGraphicFramePr>
          <p:nvPr>
            <p:extLst>
              <p:ext uri="{D42A27DB-BD31-4B8C-83A1-F6EECF244321}">
                <p14:modId xmlns:p14="http://schemas.microsoft.com/office/powerpoint/2010/main" val="666580763"/>
              </p:ext>
            </p:extLst>
          </p:nvPr>
        </p:nvGraphicFramePr>
        <p:xfrm>
          <a:off x="246184" y="3796367"/>
          <a:ext cx="6398965" cy="4023360"/>
        </p:xfrm>
        <a:graphic>
          <a:graphicData uri="http://schemas.openxmlformats.org/drawingml/2006/table">
            <a:tbl>
              <a:tblPr firstRow="1" bandRow="1">
                <a:tableStyleId>{5940675A-B579-460E-94D1-54222C63F5DA}</a:tableStyleId>
              </a:tblPr>
              <a:tblGrid>
                <a:gridCol w="1811216">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473494">
                  <a:extLst>
                    <a:ext uri="{9D8B030D-6E8A-4147-A177-3AD203B41FA5}">
                      <a16:colId xmlns:a16="http://schemas.microsoft.com/office/drawing/2014/main" val="20002"/>
                    </a:ext>
                  </a:extLst>
                </a:gridCol>
                <a:gridCol w="374640">
                  <a:extLst>
                    <a:ext uri="{9D8B030D-6E8A-4147-A177-3AD203B41FA5}">
                      <a16:colId xmlns:a16="http://schemas.microsoft.com/office/drawing/2014/main" val="20003"/>
                    </a:ext>
                  </a:extLst>
                </a:gridCol>
                <a:gridCol w="403129">
                  <a:extLst>
                    <a:ext uri="{9D8B030D-6E8A-4147-A177-3AD203B41FA5}">
                      <a16:colId xmlns:a16="http://schemas.microsoft.com/office/drawing/2014/main" val="20004"/>
                    </a:ext>
                  </a:extLst>
                </a:gridCol>
                <a:gridCol w="403129">
                  <a:extLst>
                    <a:ext uri="{9D8B030D-6E8A-4147-A177-3AD203B41FA5}">
                      <a16:colId xmlns:a16="http://schemas.microsoft.com/office/drawing/2014/main" val="20005"/>
                    </a:ext>
                  </a:extLst>
                </a:gridCol>
                <a:gridCol w="403129">
                  <a:extLst>
                    <a:ext uri="{9D8B030D-6E8A-4147-A177-3AD203B41FA5}">
                      <a16:colId xmlns:a16="http://schemas.microsoft.com/office/drawing/2014/main" val="20006"/>
                    </a:ext>
                  </a:extLst>
                </a:gridCol>
                <a:gridCol w="377578">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FF6699"/>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6699"/>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6699"/>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 </a:t>
                      </a:r>
                      <a:r>
                        <a:rPr lang="es-MX" sz="1200" dirty="0">
                          <a:solidFill>
                            <a:srgbClr val="FF0066"/>
                          </a:solidFill>
                          <a:latin typeface="Century Gothic" panose="020B0502020202020204" pitchFamily="34" charset="0"/>
                        </a:rPr>
                        <a:t>EXPLORACIÓN Y COMPRENSIÓN DEL MUNDO NATURAL Y SOCIAL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Mundo natural</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0" dirty="0">
                          <a:solidFill>
                            <a:schemeClr val="tx1"/>
                          </a:solidFill>
                          <a:latin typeface="Century Gothic" panose="020B0502020202020204" pitchFamily="34" charset="0"/>
                        </a:rPr>
                        <a:t>Experimenta con objetos y materiales para poner a prueba ideas y supuestos.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Exploración de la naturaleza</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Realiza </a:t>
                      </a:r>
                      <a:r>
                        <a:rPr lang="es-MX" sz="1200" dirty="0" err="1">
                          <a:latin typeface="Century Gothic" panose="020B0502020202020204" pitchFamily="34" charset="0"/>
                        </a:rPr>
                        <a:t>hipótesis</a:t>
                      </a:r>
                      <a:r>
                        <a:rPr lang="es-MX" sz="1200" dirty="0">
                          <a:latin typeface="Century Gothic" panose="020B0502020202020204" pitchFamily="34" charset="0"/>
                        </a:rPr>
                        <a:t> y supuestos de lo que cree que pasará en algún experimento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Comprueba sus </a:t>
                      </a:r>
                      <a:r>
                        <a:rPr lang="es-MX" sz="1200" dirty="0" err="1">
                          <a:latin typeface="Century Gothic" panose="020B0502020202020204" pitchFamily="34" charset="0"/>
                        </a:rPr>
                        <a:t>hipótesis</a:t>
                      </a:r>
                      <a:r>
                        <a:rPr lang="es-MX" sz="1200" dirty="0">
                          <a:latin typeface="Century Gothic" panose="020B0502020202020204" pitchFamily="34" charset="0"/>
                        </a:rPr>
                        <a:t> al realizarlo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al observar lo que sucede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Se interesa por experimentar y aprender cosas nuevas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Sigue los pasos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422066189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Le gusta experimentar, pero sigue los pasos solo al observarlo, conforme ella avanza quiere modificarlos o adelantarse. Hace algunos supuestos pero le emociona más observarlo directamente.</a:t>
                      </a:r>
                      <a:endParaRPr lang="es-MX" sz="1200" b="1" dirty="0">
                        <a:latin typeface="Century Gothic" panose="020B0502020202020204" pitchFamily="34" charset="0"/>
                      </a:endParaRP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754174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ESCANDÓN CASTILLO ROMINA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29/01/2021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3A115143-AECB-41B9-90C4-7EDDE0854FA6}"/>
              </a:ext>
            </a:extLst>
          </p:cNvPr>
          <p:cNvGraphicFramePr>
            <a:graphicFrameLocks noGrp="1"/>
          </p:cNvGraphicFramePr>
          <p:nvPr>
            <p:extLst>
              <p:ext uri="{D42A27DB-BD31-4B8C-83A1-F6EECF244321}">
                <p14:modId xmlns:p14="http://schemas.microsoft.com/office/powerpoint/2010/main" val="1903748344"/>
              </p:ext>
            </p:extLst>
          </p:nvPr>
        </p:nvGraphicFramePr>
        <p:xfrm>
          <a:off x="212847" y="3721949"/>
          <a:ext cx="6432302" cy="426720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066744">
                  <a:extLst>
                    <a:ext uri="{9D8B030D-6E8A-4147-A177-3AD203B41FA5}">
                      <a16:colId xmlns:a16="http://schemas.microsoft.com/office/drawing/2014/main" val="20001"/>
                    </a:ext>
                  </a:extLst>
                </a:gridCol>
                <a:gridCol w="96241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0">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Oralidad</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r>
                        <a:rPr lang="es-E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Expresa con eficacia sus ideas acerca de diversos temas y atiende lo que se dice en interacción con otras personas.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Conversación</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Expresa sus ideas  acerca de diversos temas con seguridad</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que le realizan sus compañeros respecto a la información presentada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Organiza la información adecuadamente para darse a entender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 </a:t>
                      </a:r>
                    </a:p>
                    <a:p>
                      <a:pPr algn="l"/>
                      <a:r>
                        <a:rPr lang="es-MX" sz="1200" b="0" dirty="0">
                          <a:latin typeface="Century Gothic" panose="020B0502020202020204" pitchFamily="34" charset="0"/>
                        </a:rPr>
                        <a:t>En ocasiones se confunde y revuelve con sus propias ideas pero con seguridad trata de buscar el modo de decirlo de una mejor forma para explicarse mejor. Se expresa con un tono adecuado y muestra confianza en ella misma y en sus palabras, pero de algunos temas que desconoce habla poco menos o solo repite las mismas palabras u oraciones que ya había dicho con anterioridad.</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
        <p:nvSpPr>
          <p:cNvPr id="2" name="CuadroTexto 1">
            <a:extLst>
              <a:ext uri="{FF2B5EF4-FFF2-40B4-BE49-F238E27FC236}">
                <a16:creationId xmlns:a16="http://schemas.microsoft.com/office/drawing/2014/main" id="{39D38BCE-7B2E-4D76-ABF6-5CB3C7743DC4}"/>
              </a:ext>
            </a:extLst>
          </p:cNvPr>
          <p:cNvSpPr txBox="1"/>
          <p:nvPr/>
        </p:nvSpPr>
        <p:spPr>
          <a:xfrm>
            <a:off x="0" y="8282285"/>
            <a:ext cx="6858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NOTA: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indicadores son distintos a los que se encuentran en el plan de trabajo porque durante la clase se trabajó con temas diversos a los de aprende en casa para poder observar mucho mejor a los alumnos y evaluar el aprendizaje esperado con mayor precisión (dinámica propuesta por la educadora titular).</a:t>
            </a:r>
          </a:p>
        </p:txBody>
      </p:sp>
    </p:spTree>
    <p:extLst>
      <p:ext uri="{BB962C8B-B14F-4D97-AF65-F5344CB8AC3E}">
        <p14:creationId xmlns:p14="http://schemas.microsoft.com/office/powerpoint/2010/main" val="29646754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ESCANDÓN CASTILLO ROMINA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29/01/2021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800BE2C3-89F3-47E2-8F52-69F069AC1A67}"/>
              </a:ext>
            </a:extLst>
          </p:cNvPr>
          <p:cNvGraphicFramePr>
            <a:graphicFrameLocks noGrp="1"/>
          </p:cNvGraphicFramePr>
          <p:nvPr>
            <p:extLst>
              <p:ext uri="{D42A27DB-BD31-4B8C-83A1-F6EECF244321}">
                <p14:modId xmlns:p14="http://schemas.microsoft.com/office/powerpoint/2010/main" val="1390275167"/>
              </p:ext>
            </p:extLst>
          </p:nvPr>
        </p:nvGraphicFramePr>
        <p:xfrm>
          <a:off x="246184" y="3796367"/>
          <a:ext cx="6398965" cy="4023360"/>
        </p:xfrm>
        <a:graphic>
          <a:graphicData uri="http://schemas.openxmlformats.org/drawingml/2006/table">
            <a:tbl>
              <a:tblPr firstRow="1" bandRow="1">
                <a:tableStyleId>{5940675A-B579-460E-94D1-54222C63F5DA}</a:tableStyleId>
              </a:tblPr>
              <a:tblGrid>
                <a:gridCol w="1811216">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473494">
                  <a:extLst>
                    <a:ext uri="{9D8B030D-6E8A-4147-A177-3AD203B41FA5}">
                      <a16:colId xmlns:a16="http://schemas.microsoft.com/office/drawing/2014/main" val="20002"/>
                    </a:ext>
                  </a:extLst>
                </a:gridCol>
                <a:gridCol w="374640">
                  <a:extLst>
                    <a:ext uri="{9D8B030D-6E8A-4147-A177-3AD203B41FA5}">
                      <a16:colId xmlns:a16="http://schemas.microsoft.com/office/drawing/2014/main" val="20003"/>
                    </a:ext>
                  </a:extLst>
                </a:gridCol>
                <a:gridCol w="403129">
                  <a:extLst>
                    <a:ext uri="{9D8B030D-6E8A-4147-A177-3AD203B41FA5}">
                      <a16:colId xmlns:a16="http://schemas.microsoft.com/office/drawing/2014/main" val="20004"/>
                    </a:ext>
                  </a:extLst>
                </a:gridCol>
                <a:gridCol w="403129">
                  <a:extLst>
                    <a:ext uri="{9D8B030D-6E8A-4147-A177-3AD203B41FA5}">
                      <a16:colId xmlns:a16="http://schemas.microsoft.com/office/drawing/2014/main" val="20005"/>
                    </a:ext>
                  </a:extLst>
                </a:gridCol>
                <a:gridCol w="403129">
                  <a:extLst>
                    <a:ext uri="{9D8B030D-6E8A-4147-A177-3AD203B41FA5}">
                      <a16:colId xmlns:a16="http://schemas.microsoft.com/office/drawing/2014/main" val="20006"/>
                    </a:ext>
                  </a:extLst>
                </a:gridCol>
                <a:gridCol w="377578">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FF6699"/>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6699"/>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6699"/>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 </a:t>
                      </a:r>
                      <a:r>
                        <a:rPr lang="es-MX" sz="1200" dirty="0">
                          <a:solidFill>
                            <a:srgbClr val="FF0066"/>
                          </a:solidFill>
                          <a:latin typeface="Century Gothic" panose="020B0502020202020204" pitchFamily="34" charset="0"/>
                        </a:rPr>
                        <a:t>EXPLORACIÓN Y COMPRENSIÓN DEL MUNDO NATURAL Y SOCIAL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Mundo natural</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0" dirty="0">
                          <a:solidFill>
                            <a:schemeClr val="tx1"/>
                          </a:solidFill>
                          <a:latin typeface="Century Gothic" panose="020B0502020202020204" pitchFamily="34" charset="0"/>
                        </a:rPr>
                        <a:t>Experimenta con objetos y materiales para poner a prueba ideas y supuestos.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Exploración de la naturaleza</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Realiza </a:t>
                      </a:r>
                      <a:r>
                        <a:rPr lang="es-MX" sz="1200" dirty="0" err="1">
                          <a:latin typeface="Century Gothic" panose="020B0502020202020204" pitchFamily="34" charset="0"/>
                        </a:rPr>
                        <a:t>hipótesis</a:t>
                      </a:r>
                      <a:r>
                        <a:rPr lang="es-MX" sz="1200" dirty="0">
                          <a:latin typeface="Century Gothic" panose="020B0502020202020204" pitchFamily="34" charset="0"/>
                        </a:rPr>
                        <a:t> y supuestos de lo que cree que pasará en algún experimento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Comprueba sus </a:t>
                      </a:r>
                      <a:r>
                        <a:rPr lang="es-MX" sz="1200" dirty="0" err="1">
                          <a:latin typeface="Century Gothic" panose="020B0502020202020204" pitchFamily="34" charset="0"/>
                        </a:rPr>
                        <a:t>hipótesis</a:t>
                      </a:r>
                      <a:r>
                        <a:rPr lang="es-MX" sz="1200" dirty="0">
                          <a:latin typeface="Century Gothic" panose="020B0502020202020204" pitchFamily="34" charset="0"/>
                        </a:rPr>
                        <a:t> al realizarlo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al observar lo que sucede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Se interesa por experimentar y aprender cosas nuevas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Sigue los pasos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422066189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Hace algunas </a:t>
                      </a:r>
                      <a:r>
                        <a:rPr lang="es-MX" sz="1200" b="0" dirty="0" err="1">
                          <a:latin typeface="Century Gothic" panose="020B0502020202020204" pitchFamily="34" charset="0"/>
                        </a:rPr>
                        <a:t>hipótess</a:t>
                      </a:r>
                      <a:r>
                        <a:rPr lang="es-MX" sz="1200" b="0" dirty="0">
                          <a:latin typeface="Century Gothic" panose="020B0502020202020204" pitchFamily="34" charset="0"/>
                        </a:rPr>
                        <a:t> y al realizar el experimento trata de comprobar si era cierto o no, se interesa mucho por observar y averiguar lo que va pasando al seguir los pasos de una forma adecuada para llegar al resultado final.</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669921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531422"/>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ÁLVAREZ PRADO NEYTAN	</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29/01/2021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1988183"/>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391167"/>
            <a:ext cx="5870957" cy="963251"/>
          </a:xfrm>
          <a:prstGeom prst="rect">
            <a:avLst/>
          </a:prstGeom>
        </p:spPr>
      </p:pic>
      <p:graphicFrame>
        <p:nvGraphicFramePr>
          <p:cNvPr id="7" name="3 Tabla">
            <a:extLst>
              <a:ext uri="{FF2B5EF4-FFF2-40B4-BE49-F238E27FC236}">
                <a16:creationId xmlns:a16="http://schemas.microsoft.com/office/drawing/2014/main" id="{3A115143-AECB-41B9-90C4-7EDDE0854FA6}"/>
              </a:ext>
            </a:extLst>
          </p:cNvPr>
          <p:cNvGraphicFramePr>
            <a:graphicFrameLocks noGrp="1"/>
          </p:cNvGraphicFramePr>
          <p:nvPr>
            <p:extLst>
              <p:ext uri="{D42A27DB-BD31-4B8C-83A1-F6EECF244321}">
                <p14:modId xmlns:p14="http://schemas.microsoft.com/office/powerpoint/2010/main" val="3674603012"/>
              </p:ext>
            </p:extLst>
          </p:nvPr>
        </p:nvGraphicFramePr>
        <p:xfrm>
          <a:off x="212847" y="3475764"/>
          <a:ext cx="6432302" cy="463296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066744">
                  <a:extLst>
                    <a:ext uri="{9D8B030D-6E8A-4147-A177-3AD203B41FA5}">
                      <a16:colId xmlns:a16="http://schemas.microsoft.com/office/drawing/2014/main" val="20001"/>
                    </a:ext>
                  </a:extLst>
                </a:gridCol>
                <a:gridCol w="96241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0">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Oralidad</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r>
                        <a:rPr lang="es-E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Expresa con eficacia sus ideas acerca de diversos temas y atiende lo que se dice en interacción con otras personas.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Conversación</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Expresa sus ideas  acerca de diversos temas con seguridad</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que le realizan sus compañeros respecto a la información presentada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Organiza la información adecuadamente para darse a entender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 </a:t>
                      </a:r>
                    </a:p>
                    <a:p>
                      <a:pPr algn="l"/>
                      <a:r>
                        <a:rPr lang="es-MX" sz="1200" b="0" dirty="0">
                          <a:latin typeface="Century Gothic" panose="020B0502020202020204" pitchFamily="34" charset="0"/>
                        </a:rPr>
                        <a:t>Habla con una buena entonación pero en ocasiones baja el volumen para respirar pero sigue hablando, por lo tanto en esos momentos es algo complicado escuchar bien lo que dice. Sobre temas que conoce habla con mucha confianza y entusiasmo, pero cuando estos son nuevos para él no está seguro sobre qué responder y se queda pensando. Responde preguntas según la </a:t>
                      </a:r>
                      <a:r>
                        <a:rPr lang="es-MX" sz="1200" b="0" dirty="0" err="1">
                          <a:latin typeface="Century Gothic" panose="020B0502020202020204" pitchFamily="34" charset="0"/>
                        </a:rPr>
                        <a:t>info</a:t>
                      </a:r>
                      <a:r>
                        <a:rPr lang="es-MX" sz="1200" b="0" dirty="0">
                          <a:latin typeface="Century Gothic" panose="020B0502020202020204" pitchFamily="34" charset="0"/>
                        </a:rPr>
                        <a:t> presentada en las exposiciones de sus compañeros y procura organizar de la mejor forma sus ideas y opiniones.</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
        <p:nvSpPr>
          <p:cNvPr id="2" name="CuadroTexto 1">
            <a:extLst>
              <a:ext uri="{FF2B5EF4-FFF2-40B4-BE49-F238E27FC236}">
                <a16:creationId xmlns:a16="http://schemas.microsoft.com/office/drawing/2014/main" id="{39D38BCE-7B2E-4D76-ABF6-5CB3C7743DC4}"/>
              </a:ext>
            </a:extLst>
          </p:cNvPr>
          <p:cNvSpPr txBox="1"/>
          <p:nvPr/>
        </p:nvSpPr>
        <p:spPr>
          <a:xfrm>
            <a:off x="0" y="8282285"/>
            <a:ext cx="6858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NOTA: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indicadores son distintos a los que se encuentran en el plan de trabajo porque durante la clase se trabajó con temas diversos a los de aprende en casa para poder observar mucho mejor a los alumnos y evaluar el aprendizaje esperado con mayor precisión (dinámica propuesta por la educadora titular).</a:t>
            </a:r>
          </a:p>
        </p:txBody>
      </p:sp>
    </p:spTree>
    <p:extLst>
      <p:ext uri="{BB962C8B-B14F-4D97-AF65-F5344CB8AC3E}">
        <p14:creationId xmlns:p14="http://schemas.microsoft.com/office/powerpoint/2010/main" val="23697717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ÁLVAREZ PRADO NEYTAN	</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29/01/2021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800BE2C3-89F3-47E2-8F52-69F069AC1A67}"/>
              </a:ext>
            </a:extLst>
          </p:cNvPr>
          <p:cNvGraphicFramePr>
            <a:graphicFrameLocks noGrp="1"/>
          </p:cNvGraphicFramePr>
          <p:nvPr>
            <p:extLst>
              <p:ext uri="{D42A27DB-BD31-4B8C-83A1-F6EECF244321}">
                <p14:modId xmlns:p14="http://schemas.microsoft.com/office/powerpoint/2010/main" val="4013133788"/>
              </p:ext>
            </p:extLst>
          </p:nvPr>
        </p:nvGraphicFramePr>
        <p:xfrm>
          <a:off x="246184" y="3796367"/>
          <a:ext cx="6398965" cy="4023360"/>
        </p:xfrm>
        <a:graphic>
          <a:graphicData uri="http://schemas.openxmlformats.org/drawingml/2006/table">
            <a:tbl>
              <a:tblPr firstRow="1" bandRow="1">
                <a:tableStyleId>{5940675A-B579-460E-94D1-54222C63F5DA}</a:tableStyleId>
              </a:tblPr>
              <a:tblGrid>
                <a:gridCol w="1811216">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473494">
                  <a:extLst>
                    <a:ext uri="{9D8B030D-6E8A-4147-A177-3AD203B41FA5}">
                      <a16:colId xmlns:a16="http://schemas.microsoft.com/office/drawing/2014/main" val="20002"/>
                    </a:ext>
                  </a:extLst>
                </a:gridCol>
                <a:gridCol w="374640">
                  <a:extLst>
                    <a:ext uri="{9D8B030D-6E8A-4147-A177-3AD203B41FA5}">
                      <a16:colId xmlns:a16="http://schemas.microsoft.com/office/drawing/2014/main" val="20003"/>
                    </a:ext>
                  </a:extLst>
                </a:gridCol>
                <a:gridCol w="403129">
                  <a:extLst>
                    <a:ext uri="{9D8B030D-6E8A-4147-A177-3AD203B41FA5}">
                      <a16:colId xmlns:a16="http://schemas.microsoft.com/office/drawing/2014/main" val="20004"/>
                    </a:ext>
                  </a:extLst>
                </a:gridCol>
                <a:gridCol w="403129">
                  <a:extLst>
                    <a:ext uri="{9D8B030D-6E8A-4147-A177-3AD203B41FA5}">
                      <a16:colId xmlns:a16="http://schemas.microsoft.com/office/drawing/2014/main" val="20005"/>
                    </a:ext>
                  </a:extLst>
                </a:gridCol>
                <a:gridCol w="403129">
                  <a:extLst>
                    <a:ext uri="{9D8B030D-6E8A-4147-A177-3AD203B41FA5}">
                      <a16:colId xmlns:a16="http://schemas.microsoft.com/office/drawing/2014/main" val="20006"/>
                    </a:ext>
                  </a:extLst>
                </a:gridCol>
                <a:gridCol w="377578">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FF6699"/>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6699"/>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6699"/>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 </a:t>
                      </a:r>
                      <a:r>
                        <a:rPr lang="es-MX" sz="1200" dirty="0">
                          <a:solidFill>
                            <a:srgbClr val="FF0066"/>
                          </a:solidFill>
                          <a:latin typeface="Century Gothic" panose="020B0502020202020204" pitchFamily="34" charset="0"/>
                        </a:rPr>
                        <a:t>EXPLORACIÓN Y COMPRENSIÓN DEL MUNDO NATURAL Y SOCIAL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Mundo natural</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0" dirty="0">
                          <a:solidFill>
                            <a:schemeClr val="tx1"/>
                          </a:solidFill>
                          <a:latin typeface="Century Gothic" panose="020B0502020202020204" pitchFamily="34" charset="0"/>
                        </a:rPr>
                        <a:t>Experimenta con objetos y materiales para poner a prueba ideas y supuestos.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Exploración de la naturaleza</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Realiza </a:t>
                      </a:r>
                      <a:r>
                        <a:rPr lang="es-MX" sz="1200" dirty="0" err="1">
                          <a:latin typeface="Century Gothic" panose="020B0502020202020204" pitchFamily="34" charset="0"/>
                        </a:rPr>
                        <a:t>hipótesis</a:t>
                      </a:r>
                      <a:r>
                        <a:rPr lang="es-MX" sz="1200" dirty="0">
                          <a:latin typeface="Century Gothic" panose="020B0502020202020204" pitchFamily="34" charset="0"/>
                        </a:rPr>
                        <a:t> y supuestos de lo que cree que pasará en algún experimento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r>
                        <a:rPr lang="es-MX" sz="1200" dirty="0">
                          <a:latin typeface="Century Gothic" panose="020B0502020202020204" pitchFamily="34" charset="0"/>
                        </a:rPr>
                        <a:t>X</a:t>
                      </a: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Comprueba sus </a:t>
                      </a:r>
                      <a:r>
                        <a:rPr lang="es-MX" sz="1200" dirty="0" err="1">
                          <a:latin typeface="Century Gothic" panose="020B0502020202020204" pitchFamily="34" charset="0"/>
                        </a:rPr>
                        <a:t>hipótesis</a:t>
                      </a:r>
                      <a:r>
                        <a:rPr lang="es-MX" sz="1200" dirty="0">
                          <a:latin typeface="Century Gothic" panose="020B0502020202020204" pitchFamily="34" charset="0"/>
                        </a:rPr>
                        <a:t> al realizarlo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r>
                        <a:rPr lang="es-MX" sz="1200" dirty="0">
                          <a:latin typeface="Century Gothic" panose="020B0502020202020204" pitchFamily="34" charset="0"/>
                        </a:rPr>
                        <a:t>X</a:t>
                      </a: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al observar lo que sucede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Se interesa por experimentar y aprender cosas nuevas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Sigue los pasos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422066189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Le emocionan muchísimo los experimentos y le encanta seguir los pasos de forma correcta para descubrir un nuevo aprendizaje, por la misma razón no hace supuestos, solo se limita a responder “no sé” y averiguar desde 0 lo que sucederá.</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018540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LEYVA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RAMÍREZ</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CARLOS ANTONIO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29/01/2021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3A115143-AECB-41B9-90C4-7EDDE0854FA6}"/>
              </a:ext>
            </a:extLst>
          </p:cNvPr>
          <p:cNvGraphicFramePr>
            <a:graphicFrameLocks noGrp="1"/>
          </p:cNvGraphicFramePr>
          <p:nvPr>
            <p:extLst>
              <p:ext uri="{D42A27DB-BD31-4B8C-83A1-F6EECF244321}">
                <p14:modId xmlns:p14="http://schemas.microsoft.com/office/powerpoint/2010/main" val="778383243"/>
              </p:ext>
            </p:extLst>
          </p:nvPr>
        </p:nvGraphicFramePr>
        <p:xfrm>
          <a:off x="212847" y="3721949"/>
          <a:ext cx="6432302" cy="408432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066744">
                  <a:extLst>
                    <a:ext uri="{9D8B030D-6E8A-4147-A177-3AD203B41FA5}">
                      <a16:colId xmlns:a16="http://schemas.microsoft.com/office/drawing/2014/main" val="20001"/>
                    </a:ext>
                  </a:extLst>
                </a:gridCol>
                <a:gridCol w="96241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0">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Oralidad</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r>
                        <a:rPr lang="es-E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Expresa con eficacia sus ideas acerca de diversos temas y atiende lo que se dice en interacción con otras personas.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Conversación</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Expresa sus ideas  acerca de diversos temas con seguridad</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que le realizan sus compañeros respecto a la información presentada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Organiza la información adecuadamente para darse a entender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 </a:t>
                      </a:r>
                    </a:p>
                    <a:p>
                      <a:pPr algn="l"/>
                      <a:r>
                        <a:rPr lang="es-MX" sz="1200" b="0" dirty="0">
                          <a:latin typeface="Century Gothic" panose="020B0502020202020204" pitchFamily="34" charset="0"/>
                        </a:rPr>
                        <a:t>Al momento de estudiar sus ideas (exposición) se muestra muy seguro, pero al responder alguna pregunta al aire existe algo de desconfianza, a lo que voltea con su mamá para que ella lo apoye con la respuesta, aunque lo que hace es volverlo a cuestionar con lo mismo pero de una forma más clara.</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
        <p:nvSpPr>
          <p:cNvPr id="2" name="CuadroTexto 1">
            <a:extLst>
              <a:ext uri="{FF2B5EF4-FFF2-40B4-BE49-F238E27FC236}">
                <a16:creationId xmlns:a16="http://schemas.microsoft.com/office/drawing/2014/main" id="{39D38BCE-7B2E-4D76-ABF6-5CB3C7743DC4}"/>
              </a:ext>
            </a:extLst>
          </p:cNvPr>
          <p:cNvSpPr txBox="1"/>
          <p:nvPr/>
        </p:nvSpPr>
        <p:spPr>
          <a:xfrm>
            <a:off x="0" y="8282285"/>
            <a:ext cx="6858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NOTA: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indicadores son distintos a los que se encuentran en el plan de trabajo porque durante la clase se trabajó con temas diversos a los de aprende en casa para poder observar mucho mejor a los alumnos y evaluar el aprendizaje esperado con mayor precisión (dinámica propuesta por la educadora titular).</a:t>
            </a:r>
          </a:p>
        </p:txBody>
      </p:sp>
    </p:spTree>
    <p:extLst>
      <p:ext uri="{BB962C8B-B14F-4D97-AF65-F5344CB8AC3E}">
        <p14:creationId xmlns:p14="http://schemas.microsoft.com/office/powerpoint/2010/main" val="9596936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LEYVA RAMÍREZ CARLOS ANTONIO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29/01/2021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800BE2C3-89F3-47E2-8F52-69F069AC1A67}"/>
              </a:ext>
            </a:extLst>
          </p:cNvPr>
          <p:cNvGraphicFramePr>
            <a:graphicFrameLocks noGrp="1"/>
          </p:cNvGraphicFramePr>
          <p:nvPr>
            <p:extLst>
              <p:ext uri="{D42A27DB-BD31-4B8C-83A1-F6EECF244321}">
                <p14:modId xmlns:p14="http://schemas.microsoft.com/office/powerpoint/2010/main" val="2595638349"/>
              </p:ext>
            </p:extLst>
          </p:nvPr>
        </p:nvGraphicFramePr>
        <p:xfrm>
          <a:off x="246184" y="3796367"/>
          <a:ext cx="6398965" cy="4023360"/>
        </p:xfrm>
        <a:graphic>
          <a:graphicData uri="http://schemas.openxmlformats.org/drawingml/2006/table">
            <a:tbl>
              <a:tblPr firstRow="1" bandRow="1">
                <a:tableStyleId>{5940675A-B579-460E-94D1-54222C63F5DA}</a:tableStyleId>
              </a:tblPr>
              <a:tblGrid>
                <a:gridCol w="1811216">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473494">
                  <a:extLst>
                    <a:ext uri="{9D8B030D-6E8A-4147-A177-3AD203B41FA5}">
                      <a16:colId xmlns:a16="http://schemas.microsoft.com/office/drawing/2014/main" val="20002"/>
                    </a:ext>
                  </a:extLst>
                </a:gridCol>
                <a:gridCol w="374640">
                  <a:extLst>
                    <a:ext uri="{9D8B030D-6E8A-4147-A177-3AD203B41FA5}">
                      <a16:colId xmlns:a16="http://schemas.microsoft.com/office/drawing/2014/main" val="20003"/>
                    </a:ext>
                  </a:extLst>
                </a:gridCol>
                <a:gridCol w="403129">
                  <a:extLst>
                    <a:ext uri="{9D8B030D-6E8A-4147-A177-3AD203B41FA5}">
                      <a16:colId xmlns:a16="http://schemas.microsoft.com/office/drawing/2014/main" val="20004"/>
                    </a:ext>
                  </a:extLst>
                </a:gridCol>
                <a:gridCol w="403129">
                  <a:extLst>
                    <a:ext uri="{9D8B030D-6E8A-4147-A177-3AD203B41FA5}">
                      <a16:colId xmlns:a16="http://schemas.microsoft.com/office/drawing/2014/main" val="20005"/>
                    </a:ext>
                  </a:extLst>
                </a:gridCol>
                <a:gridCol w="403129">
                  <a:extLst>
                    <a:ext uri="{9D8B030D-6E8A-4147-A177-3AD203B41FA5}">
                      <a16:colId xmlns:a16="http://schemas.microsoft.com/office/drawing/2014/main" val="20006"/>
                    </a:ext>
                  </a:extLst>
                </a:gridCol>
                <a:gridCol w="377578">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FF6699"/>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6699"/>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6699"/>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 </a:t>
                      </a:r>
                      <a:r>
                        <a:rPr lang="es-MX" sz="1200" dirty="0">
                          <a:solidFill>
                            <a:srgbClr val="FF0066"/>
                          </a:solidFill>
                          <a:latin typeface="Century Gothic" panose="020B0502020202020204" pitchFamily="34" charset="0"/>
                        </a:rPr>
                        <a:t>EXPLORACIÓN Y COMPRENSIÓN DEL MUNDO NATURAL Y SOCIAL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Mundo natural</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0" dirty="0">
                          <a:solidFill>
                            <a:schemeClr val="tx1"/>
                          </a:solidFill>
                          <a:latin typeface="Century Gothic" panose="020B0502020202020204" pitchFamily="34" charset="0"/>
                        </a:rPr>
                        <a:t>Experimenta con objetos y materiales para poner a prueba ideas y supuestos.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Exploración de la naturaleza</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Realiza </a:t>
                      </a:r>
                      <a:r>
                        <a:rPr lang="es-MX" sz="1200" dirty="0" err="1">
                          <a:latin typeface="Century Gothic" panose="020B0502020202020204" pitchFamily="34" charset="0"/>
                        </a:rPr>
                        <a:t>hipótesis</a:t>
                      </a:r>
                      <a:r>
                        <a:rPr lang="es-MX" sz="1200" dirty="0">
                          <a:latin typeface="Century Gothic" panose="020B0502020202020204" pitchFamily="34" charset="0"/>
                        </a:rPr>
                        <a:t> y supuestos de lo que cree que pasará en algún experimento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r>
                        <a:rPr lang="es-MX" sz="1200" dirty="0">
                          <a:latin typeface="Century Gothic" panose="020B0502020202020204" pitchFamily="34" charset="0"/>
                        </a:rPr>
                        <a:t>X</a:t>
                      </a: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Comprueba sus </a:t>
                      </a:r>
                      <a:r>
                        <a:rPr lang="es-MX" sz="1200" dirty="0" err="1">
                          <a:latin typeface="Century Gothic" panose="020B0502020202020204" pitchFamily="34" charset="0"/>
                        </a:rPr>
                        <a:t>hipótesis</a:t>
                      </a:r>
                      <a:r>
                        <a:rPr lang="es-MX" sz="1200" dirty="0">
                          <a:latin typeface="Century Gothic" panose="020B0502020202020204" pitchFamily="34" charset="0"/>
                        </a:rPr>
                        <a:t> al realizarlo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r>
                        <a:rPr lang="es-MX" sz="1200" dirty="0">
                          <a:latin typeface="Century Gothic" panose="020B0502020202020204" pitchFamily="34" charset="0"/>
                        </a:rPr>
                        <a:t>X</a:t>
                      </a: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al observar lo que sucede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Se interesa por experimentar y aprender cosas nuevas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Sigue los pasos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422066189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No realiza supuestos ni </a:t>
                      </a:r>
                      <a:r>
                        <a:rPr lang="es-MX" sz="1200" b="0" dirty="0" err="1">
                          <a:latin typeface="Century Gothic" panose="020B0502020202020204" pitchFamily="34" charset="0"/>
                        </a:rPr>
                        <a:t>hipótesis</a:t>
                      </a:r>
                      <a:r>
                        <a:rPr lang="es-MX" sz="1200" b="0" dirty="0">
                          <a:latin typeface="Century Gothic" panose="020B0502020202020204" pitchFamily="34" charset="0"/>
                        </a:rPr>
                        <a:t>, se queda callado y prefiere observar directamente lo que sucederá. Sigue los pasos con el apoyo de las imágenes presentadas y responde cuestionamientos al prestar atención a lo sucedido.</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352639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RIVAS PUENTE ALLISON RUBÍ	</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29/01/2021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3A115143-AECB-41B9-90C4-7EDDE0854FA6}"/>
              </a:ext>
            </a:extLst>
          </p:cNvPr>
          <p:cNvGraphicFramePr>
            <a:graphicFrameLocks noGrp="1"/>
          </p:cNvGraphicFramePr>
          <p:nvPr>
            <p:extLst>
              <p:ext uri="{D42A27DB-BD31-4B8C-83A1-F6EECF244321}">
                <p14:modId xmlns:p14="http://schemas.microsoft.com/office/powerpoint/2010/main" val="2940168705"/>
              </p:ext>
            </p:extLst>
          </p:nvPr>
        </p:nvGraphicFramePr>
        <p:xfrm>
          <a:off x="212847" y="3721949"/>
          <a:ext cx="6432302" cy="4267200"/>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2066744">
                  <a:extLst>
                    <a:ext uri="{9D8B030D-6E8A-4147-A177-3AD203B41FA5}">
                      <a16:colId xmlns:a16="http://schemas.microsoft.com/office/drawing/2014/main" val="20001"/>
                    </a:ext>
                  </a:extLst>
                </a:gridCol>
                <a:gridCol w="96241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9">
                  <a:extLst>
                    <a:ext uri="{9D8B030D-6E8A-4147-A177-3AD203B41FA5}">
                      <a16:colId xmlns:a16="http://schemas.microsoft.com/office/drawing/2014/main" val="20004"/>
                    </a:ext>
                  </a:extLst>
                </a:gridCol>
                <a:gridCol w="405229">
                  <a:extLst>
                    <a:ext uri="{9D8B030D-6E8A-4147-A177-3AD203B41FA5}">
                      <a16:colId xmlns:a16="http://schemas.microsoft.com/office/drawing/2014/main" val="20005"/>
                    </a:ext>
                  </a:extLst>
                </a:gridCol>
                <a:gridCol w="405229">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0">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Oralidad</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r>
                        <a:rPr lang="es-E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Expresa con eficacia sus ideas acerca de diversos temas y atiende lo que se dice en interacción con otras personas.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Conversación</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Expresa sus ideas  acerca de diversos temas con seguridad</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que le realizan sus compañeros respecto a la información presentada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Organiza la información adecuadamente para darse a entender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 </a:t>
                      </a:r>
                    </a:p>
                    <a:p>
                      <a:pPr algn="l"/>
                      <a:r>
                        <a:rPr lang="es-MX" sz="1200" b="0" dirty="0">
                          <a:latin typeface="Century Gothic" panose="020B0502020202020204" pitchFamily="34" charset="0"/>
                        </a:rPr>
                        <a:t>Utiliza una muy buena entonación y la mantiene en todo momento, cada vez más muestra mayor seguridad en sus opiniones y al expresarse, presta atención a las presentaciones de sus compañeros y responde correctamente las preguntas que se le formulan al respecto. Sus ideas son coherentes y cuando llega a confundirse busca la forma de regresar adecuadamente a su idea original.</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
        <p:nvSpPr>
          <p:cNvPr id="2" name="CuadroTexto 1">
            <a:extLst>
              <a:ext uri="{FF2B5EF4-FFF2-40B4-BE49-F238E27FC236}">
                <a16:creationId xmlns:a16="http://schemas.microsoft.com/office/drawing/2014/main" id="{39D38BCE-7B2E-4D76-ABF6-5CB3C7743DC4}"/>
              </a:ext>
            </a:extLst>
          </p:cNvPr>
          <p:cNvSpPr txBox="1"/>
          <p:nvPr/>
        </p:nvSpPr>
        <p:spPr>
          <a:xfrm>
            <a:off x="0" y="8282285"/>
            <a:ext cx="6858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NOTA: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indicadores son distintos a los que se encuentran en el plan de trabajo porque durante la clase se trabajó con temas diversos a los de aprende en casa para poder observar mucho mejor a los alumnos y evaluar el aprendizaje esperado con mayor precisión (dinámica propuesta por la educadora titular).</a:t>
            </a:r>
          </a:p>
        </p:txBody>
      </p:sp>
    </p:spTree>
    <p:extLst>
      <p:ext uri="{BB962C8B-B14F-4D97-AF65-F5344CB8AC3E}">
        <p14:creationId xmlns:p14="http://schemas.microsoft.com/office/powerpoint/2010/main" val="1873812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195262" y="1935865"/>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ACOSTA MORALES SANTIAGO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14/01/2021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195262" y="2392626"/>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9" name="3 Tabla">
            <a:extLst>
              <a:ext uri="{FF2B5EF4-FFF2-40B4-BE49-F238E27FC236}">
                <a16:creationId xmlns:a16="http://schemas.microsoft.com/office/drawing/2014/main" id="{BD572160-30B0-4C0A-AB27-FA11EE34B28D}"/>
              </a:ext>
            </a:extLst>
          </p:cNvPr>
          <p:cNvGraphicFramePr>
            <a:graphicFrameLocks noGrp="1"/>
          </p:cNvGraphicFramePr>
          <p:nvPr>
            <p:extLst>
              <p:ext uri="{D42A27DB-BD31-4B8C-83A1-F6EECF244321}">
                <p14:modId xmlns:p14="http://schemas.microsoft.com/office/powerpoint/2010/main" val="129824369"/>
              </p:ext>
            </p:extLst>
          </p:nvPr>
        </p:nvGraphicFramePr>
        <p:xfrm>
          <a:off x="195264" y="4007380"/>
          <a:ext cx="6432302" cy="4450777"/>
        </p:xfrm>
        <a:graphic>
          <a:graphicData uri="http://schemas.openxmlformats.org/drawingml/2006/table">
            <a:tbl>
              <a:tblPr firstRow="1" bandRow="1">
                <a:tableStyleId>{5940675A-B579-460E-94D1-54222C63F5DA}</a:tableStyleId>
              </a:tblPr>
              <a:tblGrid>
                <a:gridCol w="1431316">
                  <a:extLst>
                    <a:ext uri="{9D8B030D-6E8A-4147-A177-3AD203B41FA5}">
                      <a16:colId xmlns:a16="http://schemas.microsoft.com/office/drawing/2014/main" val="20000"/>
                    </a:ext>
                  </a:extLst>
                </a:gridCol>
                <a:gridCol w="1949657">
                  <a:extLst>
                    <a:ext uri="{9D8B030D-6E8A-4147-A177-3AD203B41FA5}">
                      <a16:colId xmlns:a16="http://schemas.microsoft.com/office/drawing/2014/main" val="20001"/>
                    </a:ext>
                  </a:extLst>
                </a:gridCol>
                <a:gridCol w="1079508">
                  <a:extLst>
                    <a:ext uri="{9D8B030D-6E8A-4147-A177-3AD203B41FA5}">
                      <a16:colId xmlns:a16="http://schemas.microsoft.com/office/drawing/2014/main" val="20002"/>
                    </a:ext>
                  </a:extLst>
                </a:gridCol>
                <a:gridCol w="376592">
                  <a:extLst>
                    <a:ext uri="{9D8B030D-6E8A-4147-A177-3AD203B41FA5}">
                      <a16:colId xmlns:a16="http://schemas.microsoft.com/office/drawing/2014/main" val="20003"/>
                    </a:ext>
                  </a:extLst>
                </a:gridCol>
                <a:gridCol w="405228">
                  <a:extLst>
                    <a:ext uri="{9D8B030D-6E8A-4147-A177-3AD203B41FA5}">
                      <a16:colId xmlns:a16="http://schemas.microsoft.com/office/drawing/2014/main" val="20004"/>
                    </a:ext>
                  </a:extLst>
                </a:gridCol>
                <a:gridCol w="405228">
                  <a:extLst>
                    <a:ext uri="{9D8B030D-6E8A-4147-A177-3AD203B41FA5}">
                      <a16:colId xmlns:a16="http://schemas.microsoft.com/office/drawing/2014/main" val="20005"/>
                    </a:ext>
                  </a:extLst>
                </a:gridCol>
                <a:gridCol w="405228">
                  <a:extLst>
                    <a:ext uri="{9D8B030D-6E8A-4147-A177-3AD203B41FA5}">
                      <a16:colId xmlns:a16="http://schemas.microsoft.com/office/drawing/2014/main" val="20006"/>
                    </a:ext>
                  </a:extLst>
                </a:gridCol>
                <a:gridCol w="379545">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690880">
                <a:tc rowSpan="2">
                  <a:txBody>
                    <a:bodyPr/>
                    <a:lstStyle/>
                    <a:p>
                      <a:pPr algn="ctr"/>
                      <a:r>
                        <a:rPr lang="es-MX" sz="1200" b="1" dirty="0">
                          <a:latin typeface="Century Gothic" panose="020B0502020202020204" pitchFamily="34" charset="0"/>
                        </a:rPr>
                        <a:t>Campo/área:</a:t>
                      </a:r>
                    </a:p>
                    <a:p>
                      <a:pPr algn="ctr"/>
                      <a:r>
                        <a:rPr lang="es-MX" sz="1200" dirty="0">
                          <a:solidFill>
                            <a:srgbClr val="0070C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Número, álgebra y variación</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Relaciona el número de elementos de una colección con la sucesión numérica escrita, del 1 al 30.</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50122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Número</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311573">
                <a:tc gridSpan="3">
                  <a:txBody>
                    <a:bodyPr/>
                    <a:lstStyle/>
                    <a:p>
                      <a:pPr algn="l"/>
                      <a:r>
                        <a:rPr lang="es-ES" sz="1200" dirty="0">
                          <a:latin typeface="Century Gothic" panose="020B0502020202020204" pitchFamily="34" charset="0"/>
                        </a:rPr>
                        <a:t>Sigue la seriación numérica en orden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Cuenta correctamente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8"/>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Identifica el total de elementos de una colección</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Reconoce y escribe los números del 1 al 5</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996904637"/>
                  </a:ext>
                </a:extLst>
              </a:tr>
              <a:tr h="311573">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Reconoce y escribe los números del 6 al 10</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938492508"/>
                  </a:ext>
                </a:extLst>
              </a:tr>
              <a:tr h="609600">
                <a:tc gridSpan="8">
                  <a:txBody>
                    <a:bodyPr/>
                    <a:lstStyle/>
                    <a:p>
                      <a:pPr algn="l"/>
                      <a:r>
                        <a:rPr lang="es-MX" sz="1200" b="1" dirty="0">
                          <a:latin typeface="Century Gothic" panose="020B0502020202020204" pitchFamily="34" charset="0"/>
                        </a:rPr>
                        <a:t>Observaciones:</a:t>
                      </a:r>
                    </a:p>
                    <a:p>
                      <a:pPr algn="just">
                        <a:lnSpc>
                          <a:spcPct val="107000"/>
                        </a:lnSpc>
                        <a:spcAft>
                          <a:spcPts val="800"/>
                        </a:spcAft>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Conoce y sigue la seriación numérica correctamente, se le dificulta un poco ordenar y escribir los números, porque lo hace repitiendo la seriación numérica desde el número 1, identifica el total de elementos de una colección contando uno por uno y de forma pausada.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8" name="Imagen 7">
            <a:extLst>
              <a:ext uri="{FF2B5EF4-FFF2-40B4-BE49-F238E27FC236}">
                <a16:creationId xmlns:a16="http://schemas.microsoft.com/office/drawing/2014/main" id="{710E16F4-9E4F-43AA-BBBA-F9F42605ECA4}"/>
              </a:ext>
            </a:extLst>
          </p:cNvPr>
          <p:cNvPicPr>
            <a:picLocks noChangeAspect="1"/>
          </p:cNvPicPr>
          <p:nvPr/>
        </p:nvPicPr>
        <p:blipFill>
          <a:blip r:embed="rId2"/>
          <a:stretch>
            <a:fillRect/>
          </a:stretch>
        </p:blipFill>
        <p:spPr>
          <a:xfrm>
            <a:off x="493521" y="742855"/>
            <a:ext cx="5870957" cy="963251"/>
          </a:xfrm>
          <a:prstGeom prst="rect">
            <a:avLst/>
          </a:prstGeom>
        </p:spPr>
      </p:pic>
    </p:spTree>
    <p:extLst>
      <p:ext uri="{BB962C8B-B14F-4D97-AF65-F5344CB8AC3E}">
        <p14:creationId xmlns:p14="http://schemas.microsoft.com/office/powerpoint/2010/main" val="20550640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RIVAS PUENTE ALLISON RUBÍ	</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29/01/2021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8" name="3 Tabla">
            <a:extLst>
              <a:ext uri="{FF2B5EF4-FFF2-40B4-BE49-F238E27FC236}">
                <a16:creationId xmlns:a16="http://schemas.microsoft.com/office/drawing/2014/main" id="{800BE2C3-89F3-47E2-8F52-69F069AC1A67}"/>
              </a:ext>
            </a:extLst>
          </p:cNvPr>
          <p:cNvGraphicFramePr>
            <a:graphicFrameLocks noGrp="1"/>
          </p:cNvGraphicFramePr>
          <p:nvPr>
            <p:extLst>
              <p:ext uri="{D42A27DB-BD31-4B8C-83A1-F6EECF244321}">
                <p14:modId xmlns:p14="http://schemas.microsoft.com/office/powerpoint/2010/main" val="2675104789"/>
              </p:ext>
            </p:extLst>
          </p:nvPr>
        </p:nvGraphicFramePr>
        <p:xfrm>
          <a:off x="246184" y="3796367"/>
          <a:ext cx="6398965" cy="4023360"/>
        </p:xfrm>
        <a:graphic>
          <a:graphicData uri="http://schemas.openxmlformats.org/drawingml/2006/table">
            <a:tbl>
              <a:tblPr firstRow="1" bandRow="1">
                <a:tableStyleId>{5940675A-B579-460E-94D1-54222C63F5DA}</a:tableStyleId>
              </a:tblPr>
              <a:tblGrid>
                <a:gridCol w="1811216">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473494">
                  <a:extLst>
                    <a:ext uri="{9D8B030D-6E8A-4147-A177-3AD203B41FA5}">
                      <a16:colId xmlns:a16="http://schemas.microsoft.com/office/drawing/2014/main" val="20002"/>
                    </a:ext>
                  </a:extLst>
                </a:gridCol>
                <a:gridCol w="374640">
                  <a:extLst>
                    <a:ext uri="{9D8B030D-6E8A-4147-A177-3AD203B41FA5}">
                      <a16:colId xmlns:a16="http://schemas.microsoft.com/office/drawing/2014/main" val="20003"/>
                    </a:ext>
                  </a:extLst>
                </a:gridCol>
                <a:gridCol w="403129">
                  <a:extLst>
                    <a:ext uri="{9D8B030D-6E8A-4147-A177-3AD203B41FA5}">
                      <a16:colId xmlns:a16="http://schemas.microsoft.com/office/drawing/2014/main" val="20004"/>
                    </a:ext>
                  </a:extLst>
                </a:gridCol>
                <a:gridCol w="403129">
                  <a:extLst>
                    <a:ext uri="{9D8B030D-6E8A-4147-A177-3AD203B41FA5}">
                      <a16:colId xmlns:a16="http://schemas.microsoft.com/office/drawing/2014/main" val="20005"/>
                    </a:ext>
                  </a:extLst>
                </a:gridCol>
                <a:gridCol w="403129">
                  <a:extLst>
                    <a:ext uri="{9D8B030D-6E8A-4147-A177-3AD203B41FA5}">
                      <a16:colId xmlns:a16="http://schemas.microsoft.com/office/drawing/2014/main" val="20006"/>
                    </a:ext>
                  </a:extLst>
                </a:gridCol>
                <a:gridCol w="377578">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evaluar/indicadores</a:t>
                      </a:r>
                    </a:p>
                  </a:txBody>
                  <a:tcPr marL="68580" marR="68580" marT="60960" marB="60960" anchor="ctr">
                    <a:lnR w="12700" cap="flat" cmpd="sng" algn="ctr">
                      <a:solidFill>
                        <a:schemeClr val="tx1"/>
                      </a:solidFill>
                      <a:prstDash val="solid"/>
                      <a:round/>
                      <a:headEnd type="none" w="med" len="med"/>
                      <a:tailEnd type="none" w="med" len="med"/>
                    </a:lnR>
                    <a:solidFill>
                      <a:srgbClr val="FF6699"/>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FF6699"/>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FF6699"/>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FF6699"/>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 </a:t>
                      </a:r>
                      <a:r>
                        <a:rPr lang="es-MX" sz="1200" dirty="0">
                          <a:solidFill>
                            <a:srgbClr val="FF0066"/>
                          </a:solidFill>
                          <a:latin typeface="Century Gothic" panose="020B0502020202020204" pitchFamily="34" charset="0"/>
                        </a:rPr>
                        <a:t>EXPLORACIÓN Y COMPRENSIÓN DEL MUNDO NATURAL Y SOCIAL</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Mundo natural</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0" dirty="0">
                          <a:solidFill>
                            <a:schemeClr val="tx1"/>
                          </a:solidFill>
                          <a:latin typeface="Century Gothic" panose="020B0502020202020204" pitchFamily="34" charset="0"/>
                        </a:rPr>
                        <a:t>Experimenta con objetos y materiales para poner a prueba ideas y supuestos.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Exploración de la naturaleza</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Realiza </a:t>
                      </a:r>
                      <a:r>
                        <a:rPr lang="es-MX" sz="1200" dirty="0" err="1">
                          <a:latin typeface="Century Gothic" panose="020B0502020202020204" pitchFamily="34" charset="0"/>
                        </a:rPr>
                        <a:t>hipótesis</a:t>
                      </a:r>
                      <a:r>
                        <a:rPr lang="es-MX" sz="1200" dirty="0">
                          <a:latin typeface="Century Gothic" panose="020B0502020202020204" pitchFamily="34" charset="0"/>
                        </a:rPr>
                        <a:t> y supuestos de lo que cree que pasará en algún experimento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Comprueba sus </a:t>
                      </a:r>
                      <a:r>
                        <a:rPr lang="es-MX" sz="1200" dirty="0" err="1">
                          <a:latin typeface="Century Gothic" panose="020B0502020202020204" pitchFamily="34" charset="0"/>
                        </a:rPr>
                        <a:t>hipótesis</a:t>
                      </a:r>
                      <a:r>
                        <a:rPr lang="es-MX" sz="1200" dirty="0">
                          <a:latin typeface="Century Gothic" panose="020B0502020202020204" pitchFamily="34" charset="0"/>
                        </a:rPr>
                        <a:t> al realizarlo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Responde cuestionamientos al observar lo que sucede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Se interesa por experimentar y aprender cosas nuevas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Sigue los pasos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422066189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Hace algunos supuestos; le interesa mucho aprender nuevas cosas y poner a prueba si lo mucho o poco que dice es cierto o falso. Sigue los pasos adecuadamente para conseguir </a:t>
                      </a:r>
                      <a:r>
                        <a:rPr lang="es-MX" sz="1200" b="0">
                          <a:latin typeface="Century Gothic" panose="020B0502020202020204" pitchFamily="34" charset="0"/>
                        </a:rPr>
                        <a:t>el objetivo.</a:t>
                      </a:r>
                      <a:endParaRPr lang="es-MX" sz="1200" b="0" dirty="0">
                        <a:latin typeface="Century Gothic" panose="020B0502020202020204" pitchFamily="34" charset="0"/>
                      </a:endParaRP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020964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3">
            <a:extLst>
              <a:ext uri="{FF2B5EF4-FFF2-40B4-BE49-F238E27FC236}">
                <a16:creationId xmlns:a16="http://schemas.microsoft.com/office/drawing/2014/main" id="{7262141B-06F0-4486-9308-9C6AE812D6D4}"/>
              </a:ext>
            </a:extLst>
          </p:cNvPr>
          <p:cNvGraphicFramePr>
            <a:graphicFrameLocks noGrp="1"/>
          </p:cNvGraphicFramePr>
          <p:nvPr/>
        </p:nvGraphicFramePr>
        <p:xfrm>
          <a:off x="246183" y="2820804"/>
          <a:ext cx="6400800" cy="425467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391067494"/>
                    </a:ext>
                  </a:extLst>
                </a:gridCol>
                <a:gridCol w="2133600">
                  <a:extLst>
                    <a:ext uri="{9D8B030D-6E8A-4147-A177-3AD203B41FA5}">
                      <a16:colId xmlns:a16="http://schemas.microsoft.com/office/drawing/2014/main" val="2503711826"/>
                    </a:ext>
                  </a:extLst>
                </a:gridCol>
                <a:gridCol w="2133600">
                  <a:extLst>
                    <a:ext uri="{9D8B030D-6E8A-4147-A177-3AD203B41FA5}">
                      <a16:colId xmlns:a16="http://schemas.microsoft.com/office/drawing/2014/main" val="4188448979"/>
                    </a:ext>
                  </a:extLst>
                </a:gridCol>
              </a:tblGrid>
              <a:tr h="505632">
                <a:tc>
                  <a:txBody>
                    <a:bodyPr/>
                    <a:lstStyle/>
                    <a:p>
                      <a:pPr algn="ctr"/>
                      <a:r>
                        <a:rPr lang="es-ES" sz="1600" dirty="0">
                          <a:solidFill>
                            <a:sysClr val="windowText" lastClr="000000"/>
                          </a:solidFill>
                          <a:latin typeface="Century Gothic" panose="020B0502020202020204" pitchFamily="34" charset="0"/>
                        </a:rPr>
                        <a:t>Martes 11:30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ABFF"/>
                    </a:solidFill>
                  </a:tcPr>
                </a:tc>
                <a:tc>
                  <a:txBody>
                    <a:bodyPr/>
                    <a:lstStyle/>
                    <a:p>
                      <a:pPr algn="ctr"/>
                      <a:r>
                        <a:rPr lang="es-ES" sz="1600" dirty="0">
                          <a:solidFill>
                            <a:sysClr val="windowText" lastClr="000000"/>
                          </a:solidFill>
                          <a:latin typeface="Century Gothic" panose="020B0502020202020204" pitchFamily="34" charset="0"/>
                        </a:rPr>
                        <a:t>Jueves 7:00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ABFF"/>
                    </a:solidFill>
                  </a:tcPr>
                </a:tc>
                <a:tc>
                  <a:txBody>
                    <a:bodyPr/>
                    <a:lstStyle/>
                    <a:p>
                      <a:pPr algn="ctr"/>
                      <a:r>
                        <a:rPr lang="es-ES" sz="1600" dirty="0">
                          <a:solidFill>
                            <a:sysClr val="windowText" lastClr="000000"/>
                          </a:solidFill>
                          <a:latin typeface="Century Gothic" panose="020B0502020202020204" pitchFamily="34" charset="0"/>
                        </a:rPr>
                        <a:t>Viernes 11:30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ABFF"/>
                    </a:solidFill>
                  </a:tcPr>
                </a:tc>
                <a:extLst>
                  <a:ext uri="{0D108BD9-81ED-4DB2-BD59-A6C34878D82A}">
                    <a16:rowId xmlns:a16="http://schemas.microsoft.com/office/drawing/2014/main" val="3099393265"/>
                  </a:ext>
                </a:extLst>
              </a:tr>
              <a:tr h="2727782">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Jared Zapata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Victoria Gil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Pedro </a:t>
                      </a:r>
                      <a:r>
                        <a:rPr lang="es-ES" sz="1600" dirty="0" err="1">
                          <a:solidFill>
                            <a:sysClr val="windowText" lastClr="000000"/>
                          </a:solidFill>
                          <a:latin typeface="Century Gothic" panose="020B0502020202020204" pitchFamily="34" charset="0"/>
                        </a:rPr>
                        <a:t>Tellez</a:t>
                      </a:r>
                      <a:endParaRPr lang="es-ES" sz="1600" dirty="0">
                        <a:solidFill>
                          <a:sysClr val="windowText" lastClr="000000"/>
                        </a:solidFill>
                        <a:latin typeface="Century Gothic" panose="020B0502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Romina Escandón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Caleb Martínez</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Mia Rivera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Joseph Balderas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Ian Pérez</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Kevin Muñiz</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Ronnie de la Rosa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Dayana Ordaz</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err="1">
                          <a:solidFill>
                            <a:sysClr val="windowText" lastClr="000000"/>
                          </a:solidFill>
                          <a:latin typeface="Century Gothic" panose="020B0502020202020204" pitchFamily="34" charset="0"/>
                        </a:rPr>
                        <a:t>Nerine</a:t>
                      </a:r>
                      <a:r>
                        <a:rPr lang="es-ES" sz="1600" dirty="0">
                          <a:solidFill>
                            <a:sysClr val="windowText" lastClr="000000"/>
                          </a:solidFill>
                          <a:latin typeface="Century Gothic" panose="020B0502020202020204" pitchFamily="34" charset="0"/>
                        </a:rPr>
                        <a:t> Muñiz</a:t>
                      </a:r>
                    </a:p>
                    <a:p>
                      <a:pPr marL="0" indent="0" algn="l">
                        <a:buFont typeface="Wingdings" panose="05000000000000000000" pitchFamily="2" charset="2"/>
                        <a:buNone/>
                      </a:pPr>
                      <a:endParaRPr lang="es-ES" sz="1600" dirty="0">
                        <a:solidFill>
                          <a:sysClr val="windowText" lastClr="00000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Wingdings" panose="05000000000000000000" pitchFamily="2" charset="2"/>
                        <a:buChar char="Ø"/>
                      </a:pPr>
                      <a:r>
                        <a:rPr lang="es-ES" sz="1600" dirty="0">
                          <a:solidFill>
                            <a:sysClr val="windowText" lastClr="000000"/>
                          </a:solidFill>
                          <a:latin typeface="Century Gothic" panose="020B0502020202020204" pitchFamily="34" charset="0"/>
                        </a:rPr>
                        <a:t>Sebastián Picazo</a:t>
                      </a:r>
                    </a:p>
                    <a:p>
                      <a:pPr marL="285750" indent="-285750" algn="l">
                        <a:buFont typeface="Wingdings" panose="05000000000000000000" pitchFamily="2" charset="2"/>
                        <a:buChar char="Ø"/>
                      </a:pPr>
                      <a:r>
                        <a:rPr lang="es-ES" sz="1600" dirty="0" err="1">
                          <a:solidFill>
                            <a:sysClr val="windowText" lastClr="000000"/>
                          </a:solidFill>
                          <a:latin typeface="Century Gothic" panose="020B0502020202020204" pitchFamily="34" charset="0"/>
                        </a:rPr>
                        <a:t>Zoe</a:t>
                      </a:r>
                      <a:r>
                        <a:rPr lang="es-ES" sz="1600" dirty="0">
                          <a:solidFill>
                            <a:sysClr val="windowText" lastClr="000000"/>
                          </a:solidFill>
                          <a:latin typeface="Century Gothic" panose="020B0502020202020204" pitchFamily="34" charset="0"/>
                        </a:rPr>
                        <a:t> Ramírez</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Marian Soto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Máximo </a:t>
                      </a:r>
                      <a:r>
                        <a:rPr lang="es-ES" sz="1600" dirty="0" err="1">
                          <a:solidFill>
                            <a:sysClr val="windowText" lastClr="000000"/>
                          </a:solidFill>
                          <a:latin typeface="Century Gothic" panose="020B0502020202020204" pitchFamily="34" charset="0"/>
                        </a:rPr>
                        <a:t>Leija</a:t>
                      </a:r>
                      <a:endParaRPr lang="es-ES" sz="1600" dirty="0">
                        <a:solidFill>
                          <a:sysClr val="windowText" lastClr="000000"/>
                        </a:solidFill>
                        <a:latin typeface="Century Gothic" panose="020B0502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Caroline Soto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Santiago Acosta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Mateo Martínez</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Samuel </a:t>
                      </a:r>
                      <a:r>
                        <a:rPr lang="es-ES" sz="1600" dirty="0" err="1">
                          <a:solidFill>
                            <a:sysClr val="windowText" lastClr="000000"/>
                          </a:solidFill>
                          <a:latin typeface="Century Gothic" panose="020B0502020202020204" pitchFamily="34" charset="0"/>
                        </a:rPr>
                        <a:t>Marquez</a:t>
                      </a:r>
                      <a:endParaRPr lang="es-ES" sz="1600" dirty="0">
                        <a:solidFill>
                          <a:sysClr val="windowText" lastClr="000000"/>
                        </a:solidFill>
                        <a:latin typeface="Century Gothic" panose="020B0502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Mateo Rivas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Mateo Salinas</a:t>
                      </a:r>
                    </a:p>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Dorian Martínez</a:t>
                      </a:r>
                    </a:p>
                    <a:p>
                      <a:pPr marL="285750" indent="-285750" algn="l">
                        <a:buFont typeface="Wingdings" panose="05000000000000000000" pitchFamily="2" charset="2"/>
                        <a:buChar char="Ø"/>
                      </a:pPr>
                      <a:endParaRPr lang="es-ES" sz="1600" dirty="0">
                        <a:solidFill>
                          <a:sysClr val="windowText" lastClr="00000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Wingdings" panose="05000000000000000000" pitchFamily="2" charset="2"/>
                        <a:buChar char="Ø"/>
                      </a:pPr>
                      <a:r>
                        <a:rPr lang="es-ES" sz="1600" dirty="0">
                          <a:solidFill>
                            <a:sysClr val="windowText" lastClr="000000"/>
                          </a:solidFill>
                          <a:latin typeface="Century Gothic" panose="020B0502020202020204" pitchFamily="34" charset="0"/>
                        </a:rPr>
                        <a:t>Oscar Lozano</a:t>
                      </a:r>
                    </a:p>
                    <a:p>
                      <a:pPr marL="285750" indent="-285750" algn="l">
                        <a:buFont typeface="Wingdings" panose="05000000000000000000" pitchFamily="2" charset="2"/>
                        <a:buChar char="Ø"/>
                      </a:pPr>
                      <a:r>
                        <a:rPr lang="es-ES" sz="1600" dirty="0">
                          <a:solidFill>
                            <a:sysClr val="windowText" lastClr="000000"/>
                          </a:solidFill>
                          <a:latin typeface="Century Gothic" panose="020B0502020202020204" pitchFamily="34" charset="0"/>
                        </a:rPr>
                        <a:t>Mariana Guzmán</a:t>
                      </a:r>
                    </a:p>
                    <a:p>
                      <a:pPr marL="285750" indent="-285750" algn="l">
                        <a:buFont typeface="Wingdings" panose="05000000000000000000" pitchFamily="2" charset="2"/>
                        <a:buChar char="Ø"/>
                      </a:pPr>
                      <a:r>
                        <a:rPr lang="es-ES" sz="1600" dirty="0">
                          <a:solidFill>
                            <a:sysClr val="windowText" lastClr="000000"/>
                          </a:solidFill>
                          <a:latin typeface="Century Gothic" panose="020B0502020202020204" pitchFamily="34" charset="0"/>
                        </a:rPr>
                        <a:t>Jesús Torres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Allison Rivas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err="1">
                          <a:solidFill>
                            <a:sysClr val="windowText" lastClr="000000"/>
                          </a:solidFill>
                          <a:latin typeface="Century Gothic" panose="020B0502020202020204" pitchFamily="34" charset="0"/>
                        </a:rPr>
                        <a:t>Froylan</a:t>
                      </a:r>
                      <a:r>
                        <a:rPr lang="es-ES" sz="1600" dirty="0">
                          <a:solidFill>
                            <a:sysClr val="windowText" lastClr="000000"/>
                          </a:solidFill>
                          <a:latin typeface="Century Gothic" panose="020B0502020202020204" pitchFamily="34" charset="0"/>
                        </a:rPr>
                        <a:t> Salas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err="1">
                          <a:solidFill>
                            <a:sysClr val="windowText" lastClr="000000"/>
                          </a:solidFill>
                          <a:latin typeface="Century Gothic" panose="020B0502020202020204" pitchFamily="34" charset="0"/>
                        </a:rPr>
                        <a:t>Neytan</a:t>
                      </a:r>
                      <a:r>
                        <a:rPr lang="es-ES" sz="1600" dirty="0">
                          <a:solidFill>
                            <a:sysClr val="windowText" lastClr="000000"/>
                          </a:solidFill>
                          <a:latin typeface="Century Gothic" panose="020B0502020202020204" pitchFamily="34" charset="0"/>
                        </a:rPr>
                        <a:t> Álvarez</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Owen Rodríguez</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Tadeo Muñiz</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Carlos Leyva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Alessandra </a:t>
                      </a:r>
                      <a:r>
                        <a:rPr lang="es-ES" sz="1600" dirty="0" err="1">
                          <a:solidFill>
                            <a:sysClr val="windowText" lastClr="000000"/>
                          </a:solidFill>
                          <a:latin typeface="Century Gothic" panose="020B0502020202020204" pitchFamily="34" charset="0"/>
                        </a:rPr>
                        <a:t>Monsivais</a:t>
                      </a:r>
                      <a:endParaRPr lang="es-ES" sz="1600" dirty="0">
                        <a:solidFill>
                          <a:sysClr val="windowText" lastClr="000000"/>
                        </a:solidFill>
                        <a:latin typeface="Century Gothic" panose="020B0502020202020204" pitchFamily="34" charset="0"/>
                      </a:endParaRPr>
                    </a:p>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600" dirty="0">
                          <a:solidFill>
                            <a:sysClr val="windowText" lastClr="000000"/>
                          </a:solidFill>
                          <a:latin typeface="Century Gothic" panose="020B0502020202020204" pitchFamily="34" charset="0"/>
                        </a:rPr>
                        <a:t>Melanie Marines</a:t>
                      </a:r>
                    </a:p>
                    <a:p>
                      <a:pPr marL="285750" indent="-285750" algn="l">
                        <a:buFont typeface="Wingdings" panose="05000000000000000000" pitchFamily="2" charset="2"/>
                        <a:buChar char="Ø"/>
                      </a:pPr>
                      <a:endParaRPr lang="es-ES" sz="1600" dirty="0">
                        <a:solidFill>
                          <a:sysClr val="windowText" lastClr="00000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9574885"/>
                  </a:ext>
                </a:extLst>
              </a:tr>
            </a:tbl>
          </a:graphicData>
        </a:graphic>
      </p:graphicFrame>
      <p:pic>
        <p:nvPicPr>
          <p:cNvPr id="4" name="Imagen 3">
            <a:extLst>
              <a:ext uri="{FF2B5EF4-FFF2-40B4-BE49-F238E27FC236}">
                <a16:creationId xmlns:a16="http://schemas.microsoft.com/office/drawing/2014/main" id="{166DAC43-7C70-40BF-AC46-D3DE9B66A0D9}"/>
              </a:ext>
            </a:extLst>
          </p:cNvPr>
          <p:cNvPicPr>
            <a:picLocks noChangeAspect="1"/>
          </p:cNvPicPr>
          <p:nvPr/>
        </p:nvPicPr>
        <p:blipFill>
          <a:blip r:embed="rId2"/>
          <a:stretch>
            <a:fillRect/>
          </a:stretch>
        </p:blipFill>
        <p:spPr>
          <a:xfrm>
            <a:off x="-180296" y="228600"/>
            <a:ext cx="5547841" cy="2523963"/>
          </a:xfrm>
          <a:prstGeom prst="rect">
            <a:avLst/>
          </a:prstGeom>
        </p:spPr>
      </p:pic>
      <p:pic>
        <p:nvPicPr>
          <p:cNvPr id="5" name="Imagen 4">
            <a:extLst>
              <a:ext uri="{FF2B5EF4-FFF2-40B4-BE49-F238E27FC236}">
                <a16:creationId xmlns:a16="http://schemas.microsoft.com/office/drawing/2014/main" id="{630E86B8-0C43-474A-AA84-BA5F05E19E1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255" b="59115" l="66032" r="82943">
                        <a14:foregroundMark x1="74671" y1="33854" x2="73939" y2="33594"/>
                        <a14:foregroundMark x1="77965" y1="46354" x2="77965" y2="43359"/>
                        <a14:foregroundMark x1="77379" y1="43359" x2="76061" y2="43359"/>
                      </a14:backgroundRemoval>
                    </a14:imgEffect>
                  </a14:imgLayer>
                </a14:imgProps>
              </a:ext>
            </a:extLst>
          </a:blip>
          <a:srcRect l="64688" t="28234" r="16406" b="39806"/>
          <a:stretch/>
        </p:blipFill>
        <p:spPr>
          <a:xfrm>
            <a:off x="4782900" y="479382"/>
            <a:ext cx="1864083" cy="1771650"/>
          </a:xfrm>
          <a:prstGeom prst="rect">
            <a:avLst/>
          </a:prstGeom>
        </p:spPr>
      </p:pic>
      <p:pic>
        <p:nvPicPr>
          <p:cNvPr id="7" name="Imagen 6">
            <a:extLst>
              <a:ext uri="{FF2B5EF4-FFF2-40B4-BE49-F238E27FC236}">
                <a16:creationId xmlns:a16="http://schemas.microsoft.com/office/drawing/2014/main" id="{95EE2796-FBC4-4CC6-AC86-B2FB3A47E56D}"/>
              </a:ext>
            </a:extLst>
          </p:cNvPr>
          <p:cNvPicPr>
            <a:picLocks noChangeAspect="1"/>
          </p:cNvPicPr>
          <p:nvPr/>
        </p:nvPicPr>
        <p:blipFill>
          <a:blip r:embed="rId5"/>
          <a:stretch>
            <a:fillRect/>
          </a:stretch>
        </p:blipFill>
        <p:spPr>
          <a:xfrm>
            <a:off x="0" y="7037376"/>
            <a:ext cx="6858000" cy="2566416"/>
          </a:xfrm>
          <a:prstGeom prst="rect">
            <a:avLst/>
          </a:prstGeom>
        </p:spPr>
      </p:pic>
    </p:spTree>
    <p:extLst>
      <p:ext uri="{BB962C8B-B14F-4D97-AF65-F5344CB8AC3E}">
        <p14:creationId xmlns:p14="http://schemas.microsoft.com/office/powerpoint/2010/main" val="20178810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74DE8F06-DCE9-4562-880A-AE400522CB9D}"/>
              </a:ext>
            </a:extLst>
          </p:cNvPr>
          <p:cNvGraphicFramePr>
            <a:graphicFrameLocks noGrp="1"/>
          </p:cNvGraphicFramePr>
          <p:nvPr>
            <p:extLst>
              <p:ext uri="{D42A27DB-BD31-4B8C-83A1-F6EECF244321}">
                <p14:modId xmlns:p14="http://schemas.microsoft.com/office/powerpoint/2010/main" val="3684803956"/>
              </p:ext>
            </p:extLst>
          </p:nvPr>
        </p:nvGraphicFramePr>
        <p:xfrm>
          <a:off x="285751" y="1468224"/>
          <a:ext cx="6286497" cy="7425344"/>
        </p:xfrm>
        <a:graphic>
          <a:graphicData uri="http://schemas.openxmlformats.org/drawingml/2006/table">
            <a:tbl>
              <a:tblPr firstRow="1" firstCol="1" bandRow="1"/>
              <a:tblGrid>
                <a:gridCol w="4800599">
                  <a:extLst>
                    <a:ext uri="{9D8B030D-6E8A-4147-A177-3AD203B41FA5}">
                      <a16:colId xmlns:a16="http://schemas.microsoft.com/office/drawing/2014/main" val="2896010578"/>
                    </a:ext>
                  </a:extLst>
                </a:gridCol>
                <a:gridCol w="285270">
                  <a:extLst>
                    <a:ext uri="{9D8B030D-6E8A-4147-A177-3AD203B41FA5}">
                      <a16:colId xmlns:a16="http://schemas.microsoft.com/office/drawing/2014/main" val="1655424777"/>
                    </a:ext>
                  </a:extLst>
                </a:gridCol>
                <a:gridCol w="300157">
                  <a:extLst>
                    <a:ext uri="{9D8B030D-6E8A-4147-A177-3AD203B41FA5}">
                      <a16:colId xmlns:a16="http://schemas.microsoft.com/office/drawing/2014/main" val="902731812"/>
                    </a:ext>
                  </a:extLst>
                </a:gridCol>
                <a:gridCol w="300157">
                  <a:extLst>
                    <a:ext uri="{9D8B030D-6E8A-4147-A177-3AD203B41FA5}">
                      <a16:colId xmlns:a16="http://schemas.microsoft.com/office/drawing/2014/main" val="2491990731"/>
                    </a:ext>
                  </a:extLst>
                </a:gridCol>
                <a:gridCol w="300157">
                  <a:extLst>
                    <a:ext uri="{9D8B030D-6E8A-4147-A177-3AD203B41FA5}">
                      <a16:colId xmlns:a16="http://schemas.microsoft.com/office/drawing/2014/main" val="3011358117"/>
                    </a:ext>
                  </a:extLst>
                </a:gridCol>
                <a:gridCol w="300157">
                  <a:extLst>
                    <a:ext uri="{9D8B030D-6E8A-4147-A177-3AD203B41FA5}">
                      <a16:colId xmlns:a16="http://schemas.microsoft.com/office/drawing/2014/main" val="507621041"/>
                    </a:ext>
                  </a:extLst>
                </a:gridCol>
              </a:tblGrid>
              <a:tr h="1027326">
                <a:tc>
                  <a:txBody>
                    <a:bodyPr/>
                    <a:lstStyle/>
                    <a:p>
                      <a:pPr marL="228600" indent="0" algn="ctr">
                        <a:lnSpc>
                          <a:spcPct val="107000"/>
                        </a:lnSpc>
                        <a:spcAft>
                          <a:spcPts val="0"/>
                        </a:spcAft>
                        <a:buFont typeface="+mj-lt"/>
                        <a:buNone/>
                      </a:pPr>
                      <a:r>
                        <a:rPr lang="es-ES" sz="12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LISTA DE ASISTENCIA A CLASES VIRTUALES</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01/02/2021</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02/02/2021</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03/02/2021</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04/02/2021</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05/02/2021</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511360"/>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ACOSTA MORALES SANTIAGO</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132"/>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ALVAREZ PRADO NEYTAN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7902548"/>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BALDERAS ALVARADO JOSEPH JOEL</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595559"/>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 LA ROSA CEDILLO RONNIE NOEL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510816"/>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ESCANDON CASTILLO ROMINA                                                   </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9648438"/>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GIL HERNANDEZ VICTORIA BETZAIDA</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0496501"/>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GUZMAN CARDONA MARIANA</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5340591"/>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LEIJA GARCIA MAXIMO ELIAS</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829351"/>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LEYVA RAMIREZ CARLOS ANTONIO</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190137"/>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LOZANO GONZALEZ OSCAR ARMANDO</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3899992"/>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MARINES CISNEROS MELANIE YULISSA</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998893"/>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MARQUEZ GAMA LORENZO SAMUEL</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Wingdings" panose="05000000000000000000" pitchFamily="2" charset="2"/>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123723"/>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MARTINEZ GARCIA MATEO</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4847151"/>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MARTINEZ LOPEZ CALEB ISMAEL</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492870"/>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MARTINEZ VAZQUEZ DORIAN IOKSAN</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641663"/>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MONSIVAIS GOMEZ ALESSANDRA</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1243524"/>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MUÑIZ MAGALLANES KEVIN URIEL</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495854"/>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MUÑIZ SALOMON NERINE MARIE</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699310"/>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MUÑIZ TRISTAN TADEO EMMANUEL</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375304"/>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ORDAZ PEREZ DAYANA AURORA</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546365"/>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PEREZ AVALOS IAN ABELARDO</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840567"/>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PICAZO AGUILAR JOSE SEBASTIAN</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9813924"/>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RAMIREZ AVILES ZOE ELIZABETH</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Wingdings" panose="05000000000000000000" pitchFamily="2" charset="2"/>
                        <a:buNone/>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704923"/>
                  </a:ext>
                </a:extLst>
              </a:tr>
              <a:tr h="188177">
                <a:tc>
                  <a:txBody>
                    <a:bodyPr/>
                    <a:lstStyle/>
                    <a:p>
                      <a:pPr marL="0" lvl="0" indent="0" algn="l">
                        <a:lnSpc>
                          <a:spcPct val="107000"/>
                        </a:lnSpc>
                        <a:spcAft>
                          <a:spcPts val="0"/>
                        </a:spcAft>
                        <a:buFont typeface="+mj-lt"/>
                        <a:buNone/>
                      </a:pPr>
                      <a:r>
                        <a:rPr lang="es-ES" sz="12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RIVAS GARCIA MATEO</a:t>
                      </a: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7494832"/>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RIVAS PUENTE ALLISON RUBI</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018642"/>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RIVERA TORRES MIA DANIELA</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077196"/>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RODRIGUEZ SANCHEZ OWEN NEFTALI</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467964"/>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SALAS ESCALANTE MARIO FROYLAN</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493902"/>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SALINAS SANCHEZ MATEO OSIEL</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235243"/>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SOTO GONZALES CAROLINE ISABELA</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426113"/>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SOTO GONZALEZ MARIAN ALEXANDRA</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algn="l">
                        <a:lnSpc>
                          <a:spcPct val="107000"/>
                        </a:lnSpc>
                        <a:spcAft>
                          <a:spcPts val="0"/>
                        </a:spcAft>
                        <a:buFont typeface="Wingdings" panose="05000000000000000000" pitchFamily="2" charset="2"/>
                        <a:buChar char="ü"/>
                      </a:pP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502087"/>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TELLEZ GALLEGOS PEDRO ISRAEL                                             </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864311"/>
                  </a:ext>
                </a:extLst>
              </a:tr>
              <a:tr h="188177">
                <a:tc>
                  <a:txBody>
                    <a:bodyPr/>
                    <a:lstStyle/>
                    <a:p>
                      <a:pPr marL="0" lvl="0" indent="0" algn="l">
                        <a:lnSpc>
                          <a:spcPct val="107000"/>
                        </a:lnSpc>
                        <a:spcAft>
                          <a:spcPts val="0"/>
                        </a:spcAft>
                        <a:buFont typeface="+mj-lt"/>
                        <a:buNone/>
                      </a:pPr>
                      <a:r>
                        <a:rPr lang="es-ES" sz="1200" u="sng"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TORRES ALVAREZ JESUS ISRAEL</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4472304"/>
                  </a:ext>
                </a:extLst>
              </a:tr>
              <a:tr h="188177">
                <a:tc>
                  <a:txBody>
                    <a:bodyPr/>
                    <a:lstStyle/>
                    <a:p>
                      <a:pPr marL="0" lvl="0" indent="0" algn="l">
                        <a:lnSpc>
                          <a:spcPct val="107000"/>
                        </a:lnSpc>
                        <a:spcAft>
                          <a:spcPts val="0"/>
                        </a:spcAft>
                        <a:buFont typeface="+mj-lt"/>
                        <a:buNone/>
                      </a:pPr>
                      <a:r>
                        <a:rPr lang="es-E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ZAPATA MENDEZ AXEL JARED</a:t>
                      </a: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mj-lt"/>
                        <a:buNone/>
                      </a:pPr>
                      <a:endParaRPr lang="es-E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460370"/>
                  </a:ext>
                </a:extLst>
              </a:tr>
            </a:tbl>
          </a:graphicData>
        </a:graphic>
      </p:graphicFrame>
      <p:pic>
        <p:nvPicPr>
          <p:cNvPr id="4" name="Imagen 3">
            <a:extLst>
              <a:ext uri="{FF2B5EF4-FFF2-40B4-BE49-F238E27FC236}">
                <a16:creationId xmlns:a16="http://schemas.microsoft.com/office/drawing/2014/main" id="{1C2DABB4-94D3-49AD-9598-0BE0A7A9BF1D}"/>
              </a:ext>
            </a:extLst>
          </p:cNvPr>
          <p:cNvPicPr>
            <a:picLocks noChangeAspect="1"/>
          </p:cNvPicPr>
          <p:nvPr/>
        </p:nvPicPr>
        <p:blipFill>
          <a:blip r:embed="rId2"/>
          <a:stretch>
            <a:fillRect/>
          </a:stretch>
        </p:blipFill>
        <p:spPr>
          <a:xfrm>
            <a:off x="0" y="-354024"/>
            <a:ext cx="6858000" cy="2566416"/>
          </a:xfrm>
          <a:prstGeom prst="rect">
            <a:avLst/>
          </a:prstGeom>
        </p:spPr>
      </p:pic>
    </p:spTree>
    <p:extLst>
      <p:ext uri="{BB962C8B-B14F-4D97-AF65-F5344CB8AC3E}">
        <p14:creationId xmlns:p14="http://schemas.microsoft.com/office/powerpoint/2010/main" val="12493851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ESCANDÓN CASTILLO ROMINA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02</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/02/2021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482942"/>
            <a:ext cx="5870957" cy="963251"/>
          </a:xfrm>
          <a:prstGeom prst="rect">
            <a:avLst/>
          </a:prstGeom>
        </p:spPr>
      </p:pic>
      <p:graphicFrame>
        <p:nvGraphicFramePr>
          <p:cNvPr id="7" name="3 Tabla">
            <a:extLst>
              <a:ext uri="{FF2B5EF4-FFF2-40B4-BE49-F238E27FC236}">
                <a16:creationId xmlns:a16="http://schemas.microsoft.com/office/drawing/2014/main" id="{F34D9ADF-9375-49CA-8D18-555AFC518BC8}"/>
              </a:ext>
            </a:extLst>
          </p:cNvPr>
          <p:cNvGraphicFramePr>
            <a:graphicFrameLocks noGrp="1"/>
          </p:cNvGraphicFramePr>
          <p:nvPr>
            <p:extLst>
              <p:ext uri="{D42A27DB-BD31-4B8C-83A1-F6EECF244321}">
                <p14:modId xmlns:p14="http://schemas.microsoft.com/office/powerpoint/2010/main" val="1891893499"/>
              </p:ext>
            </p:extLst>
          </p:nvPr>
        </p:nvGraphicFramePr>
        <p:xfrm>
          <a:off x="169152" y="3796367"/>
          <a:ext cx="6519691" cy="3901440"/>
        </p:xfrm>
        <a:graphic>
          <a:graphicData uri="http://schemas.openxmlformats.org/drawingml/2006/table">
            <a:tbl>
              <a:tblPr firstRow="1" bandRow="1">
                <a:tableStyleId>{5940675A-B579-460E-94D1-54222C63F5DA}</a:tableStyleId>
              </a:tblPr>
              <a:tblGrid>
                <a:gridCol w="1450761">
                  <a:extLst>
                    <a:ext uri="{9D8B030D-6E8A-4147-A177-3AD203B41FA5}">
                      <a16:colId xmlns:a16="http://schemas.microsoft.com/office/drawing/2014/main" val="20000"/>
                    </a:ext>
                  </a:extLst>
                </a:gridCol>
                <a:gridCol w="2388268">
                  <a:extLst>
                    <a:ext uri="{9D8B030D-6E8A-4147-A177-3AD203B41FA5}">
                      <a16:colId xmlns:a16="http://schemas.microsoft.com/office/drawing/2014/main" val="20001"/>
                    </a:ext>
                  </a:extLst>
                </a:gridCol>
                <a:gridCol w="682049">
                  <a:extLst>
                    <a:ext uri="{9D8B030D-6E8A-4147-A177-3AD203B41FA5}">
                      <a16:colId xmlns:a16="http://schemas.microsoft.com/office/drawing/2014/main" val="20002"/>
                    </a:ext>
                  </a:extLst>
                </a:gridCol>
                <a:gridCol w="381707">
                  <a:extLst>
                    <a:ext uri="{9D8B030D-6E8A-4147-A177-3AD203B41FA5}">
                      <a16:colId xmlns:a16="http://schemas.microsoft.com/office/drawing/2014/main" val="20003"/>
                    </a:ext>
                  </a:extLst>
                </a:gridCol>
                <a:gridCol w="410735">
                  <a:extLst>
                    <a:ext uri="{9D8B030D-6E8A-4147-A177-3AD203B41FA5}">
                      <a16:colId xmlns:a16="http://schemas.microsoft.com/office/drawing/2014/main" val="20004"/>
                    </a:ext>
                  </a:extLst>
                </a:gridCol>
                <a:gridCol w="410735">
                  <a:extLst>
                    <a:ext uri="{9D8B030D-6E8A-4147-A177-3AD203B41FA5}">
                      <a16:colId xmlns:a16="http://schemas.microsoft.com/office/drawing/2014/main" val="20005"/>
                    </a:ext>
                  </a:extLst>
                </a:gridCol>
                <a:gridCol w="410735">
                  <a:extLst>
                    <a:ext uri="{9D8B030D-6E8A-4147-A177-3AD203B41FA5}">
                      <a16:colId xmlns:a16="http://schemas.microsoft.com/office/drawing/2014/main" val="20006"/>
                    </a:ext>
                  </a:extLst>
                </a:gridCol>
                <a:gridCol w="384701">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a:t>
                      </a:r>
                    </a:p>
                    <a:p>
                      <a:pPr algn="ctr"/>
                      <a:r>
                        <a:rPr lang="es-MX" sz="1200" dirty="0">
                          <a:solidFill>
                            <a:srgbClr val="00206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Forma, espacio y medida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p>
                    <a:p>
                      <a:pPr algn="ctr"/>
                      <a:r>
                        <a:rPr lang="es-ES" sz="12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Usa expresiones temporales y representaciones gráficas para explicar la sucesión de eventos.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Magnitudes y medidas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Organiza la sucesión de eventos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Representa gráficamente su rutina diaria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Usa expresiones temporales para explicar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Comenta oralmente la sucesión de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Identifica muy bien el orden de los hechos y los expresa oralmente, en ocasiones se confunde al hacerlo, pero con rapidez lo corrige para continuar describiendo la secuencia. Usa algunas expresiones temporales pero no de la forma correcta, porque las revuelve un poco. </a:t>
                      </a:r>
                    </a:p>
                    <a:p>
                      <a:pPr algn="l"/>
                      <a:r>
                        <a:rPr lang="es-MX" sz="1200" b="0" dirty="0">
                          <a:latin typeface="Century Gothic" panose="020B0502020202020204" pitchFamily="34" charset="0"/>
                        </a:rPr>
                        <a:t>En este caso, incluso reconoce el significado de la palabra rutina y lo expresa oralmente con seguridad y confianza.</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119494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SALINAS SÁNCHEZ MATEO OSIEL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04</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/02/2021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18" y="446844"/>
            <a:ext cx="5870957" cy="963251"/>
          </a:xfrm>
          <a:prstGeom prst="rect">
            <a:avLst/>
          </a:prstGeom>
        </p:spPr>
      </p:pic>
      <p:graphicFrame>
        <p:nvGraphicFramePr>
          <p:cNvPr id="7" name="3 Tabla">
            <a:extLst>
              <a:ext uri="{FF2B5EF4-FFF2-40B4-BE49-F238E27FC236}">
                <a16:creationId xmlns:a16="http://schemas.microsoft.com/office/drawing/2014/main" id="{F34D9ADF-9375-49CA-8D18-555AFC518BC8}"/>
              </a:ext>
            </a:extLst>
          </p:cNvPr>
          <p:cNvGraphicFramePr>
            <a:graphicFrameLocks noGrp="1"/>
          </p:cNvGraphicFramePr>
          <p:nvPr>
            <p:extLst>
              <p:ext uri="{D42A27DB-BD31-4B8C-83A1-F6EECF244321}">
                <p14:modId xmlns:p14="http://schemas.microsoft.com/office/powerpoint/2010/main" val="2788863750"/>
              </p:ext>
            </p:extLst>
          </p:nvPr>
        </p:nvGraphicFramePr>
        <p:xfrm>
          <a:off x="169152" y="3796367"/>
          <a:ext cx="6519691" cy="3352800"/>
        </p:xfrm>
        <a:graphic>
          <a:graphicData uri="http://schemas.openxmlformats.org/drawingml/2006/table">
            <a:tbl>
              <a:tblPr firstRow="1" bandRow="1">
                <a:tableStyleId>{5940675A-B579-460E-94D1-54222C63F5DA}</a:tableStyleId>
              </a:tblPr>
              <a:tblGrid>
                <a:gridCol w="1450761">
                  <a:extLst>
                    <a:ext uri="{9D8B030D-6E8A-4147-A177-3AD203B41FA5}">
                      <a16:colId xmlns:a16="http://schemas.microsoft.com/office/drawing/2014/main" val="20000"/>
                    </a:ext>
                  </a:extLst>
                </a:gridCol>
                <a:gridCol w="2388268">
                  <a:extLst>
                    <a:ext uri="{9D8B030D-6E8A-4147-A177-3AD203B41FA5}">
                      <a16:colId xmlns:a16="http://schemas.microsoft.com/office/drawing/2014/main" val="20001"/>
                    </a:ext>
                  </a:extLst>
                </a:gridCol>
                <a:gridCol w="682049">
                  <a:extLst>
                    <a:ext uri="{9D8B030D-6E8A-4147-A177-3AD203B41FA5}">
                      <a16:colId xmlns:a16="http://schemas.microsoft.com/office/drawing/2014/main" val="20002"/>
                    </a:ext>
                  </a:extLst>
                </a:gridCol>
                <a:gridCol w="381707">
                  <a:extLst>
                    <a:ext uri="{9D8B030D-6E8A-4147-A177-3AD203B41FA5}">
                      <a16:colId xmlns:a16="http://schemas.microsoft.com/office/drawing/2014/main" val="20003"/>
                    </a:ext>
                  </a:extLst>
                </a:gridCol>
                <a:gridCol w="410735">
                  <a:extLst>
                    <a:ext uri="{9D8B030D-6E8A-4147-A177-3AD203B41FA5}">
                      <a16:colId xmlns:a16="http://schemas.microsoft.com/office/drawing/2014/main" val="20004"/>
                    </a:ext>
                  </a:extLst>
                </a:gridCol>
                <a:gridCol w="410735">
                  <a:extLst>
                    <a:ext uri="{9D8B030D-6E8A-4147-A177-3AD203B41FA5}">
                      <a16:colId xmlns:a16="http://schemas.microsoft.com/office/drawing/2014/main" val="20005"/>
                    </a:ext>
                  </a:extLst>
                </a:gridCol>
                <a:gridCol w="410735">
                  <a:extLst>
                    <a:ext uri="{9D8B030D-6E8A-4147-A177-3AD203B41FA5}">
                      <a16:colId xmlns:a16="http://schemas.microsoft.com/office/drawing/2014/main" val="20006"/>
                    </a:ext>
                  </a:extLst>
                </a:gridCol>
                <a:gridCol w="384701">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a:t>
                      </a:r>
                    </a:p>
                    <a:p>
                      <a:pPr algn="ctr"/>
                      <a:r>
                        <a:rPr lang="es-MX" sz="1200" dirty="0">
                          <a:solidFill>
                            <a:srgbClr val="00206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Forma, espacio y medida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p>
                    <a:p>
                      <a:pPr algn="ctr"/>
                      <a:r>
                        <a:rPr lang="es-ES" sz="12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Usa expresiones temporales y representaciones gráficas para explicar la sucesión de eventos.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Magnitudes y medidas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Organiza la sucesión de eventos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Representa gráficamente su rutina diaria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Usa expresiones temporales para explicar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Comenta oralmente la sucesión de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Debido a su poca participación/asistencia a clases virtuales aún es muy tímido para expresarse de forma oral, lo hace con una entonación baja. Pero, ordena los eventos según las imágenes que se le muestran y los explica oralmente de forma sencilla.</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157161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LEIJA GARCÍA MÁXIMO ELÍAS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04</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/02/2021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426480"/>
            <a:ext cx="5870957" cy="963251"/>
          </a:xfrm>
          <a:prstGeom prst="rect">
            <a:avLst/>
          </a:prstGeom>
        </p:spPr>
      </p:pic>
      <p:graphicFrame>
        <p:nvGraphicFramePr>
          <p:cNvPr id="7" name="3 Tabla">
            <a:extLst>
              <a:ext uri="{FF2B5EF4-FFF2-40B4-BE49-F238E27FC236}">
                <a16:creationId xmlns:a16="http://schemas.microsoft.com/office/drawing/2014/main" id="{F34D9ADF-9375-49CA-8D18-555AFC518BC8}"/>
              </a:ext>
            </a:extLst>
          </p:cNvPr>
          <p:cNvGraphicFramePr>
            <a:graphicFrameLocks noGrp="1"/>
          </p:cNvGraphicFramePr>
          <p:nvPr>
            <p:extLst>
              <p:ext uri="{D42A27DB-BD31-4B8C-83A1-F6EECF244321}">
                <p14:modId xmlns:p14="http://schemas.microsoft.com/office/powerpoint/2010/main" val="4000113020"/>
              </p:ext>
            </p:extLst>
          </p:nvPr>
        </p:nvGraphicFramePr>
        <p:xfrm>
          <a:off x="169152" y="3796367"/>
          <a:ext cx="6519691" cy="3535680"/>
        </p:xfrm>
        <a:graphic>
          <a:graphicData uri="http://schemas.openxmlformats.org/drawingml/2006/table">
            <a:tbl>
              <a:tblPr firstRow="1" bandRow="1">
                <a:tableStyleId>{5940675A-B579-460E-94D1-54222C63F5DA}</a:tableStyleId>
              </a:tblPr>
              <a:tblGrid>
                <a:gridCol w="1450761">
                  <a:extLst>
                    <a:ext uri="{9D8B030D-6E8A-4147-A177-3AD203B41FA5}">
                      <a16:colId xmlns:a16="http://schemas.microsoft.com/office/drawing/2014/main" val="20000"/>
                    </a:ext>
                  </a:extLst>
                </a:gridCol>
                <a:gridCol w="2388268">
                  <a:extLst>
                    <a:ext uri="{9D8B030D-6E8A-4147-A177-3AD203B41FA5}">
                      <a16:colId xmlns:a16="http://schemas.microsoft.com/office/drawing/2014/main" val="20001"/>
                    </a:ext>
                  </a:extLst>
                </a:gridCol>
                <a:gridCol w="682049">
                  <a:extLst>
                    <a:ext uri="{9D8B030D-6E8A-4147-A177-3AD203B41FA5}">
                      <a16:colId xmlns:a16="http://schemas.microsoft.com/office/drawing/2014/main" val="20002"/>
                    </a:ext>
                  </a:extLst>
                </a:gridCol>
                <a:gridCol w="381707">
                  <a:extLst>
                    <a:ext uri="{9D8B030D-6E8A-4147-A177-3AD203B41FA5}">
                      <a16:colId xmlns:a16="http://schemas.microsoft.com/office/drawing/2014/main" val="20003"/>
                    </a:ext>
                  </a:extLst>
                </a:gridCol>
                <a:gridCol w="410735">
                  <a:extLst>
                    <a:ext uri="{9D8B030D-6E8A-4147-A177-3AD203B41FA5}">
                      <a16:colId xmlns:a16="http://schemas.microsoft.com/office/drawing/2014/main" val="20004"/>
                    </a:ext>
                  </a:extLst>
                </a:gridCol>
                <a:gridCol w="410735">
                  <a:extLst>
                    <a:ext uri="{9D8B030D-6E8A-4147-A177-3AD203B41FA5}">
                      <a16:colId xmlns:a16="http://schemas.microsoft.com/office/drawing/2014/main" val="20005"/>
                    </a:ext>
                  </a:extLst>
                </a:gridCol>
                <a:gridCol w="410735">
                  <a:extLst>
                    <a:ext uri="{9D8B030D-6E8A-4147-A177-3AD203B41FA5}">
                      <a16:colId xmlns:a16="http://schemas.microsoft.com/office/drawing/2014/main" val="20006"/>
                    </a:ext>
                  </a:extLst>
                </a:gridCol>
                <a:gridCol w="384701">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a:t>
                      </a:r>
                    </a:p>
                    <a:p>
                      <a:pPr algn="ctr"/>
                      <a:r>
                        <a:rPr lang="es-MX" sz="1200" dirty="0">
                          <a:solidFill>
                            <a:srgbClr val="00206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Forma, espacio y medida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p>
                    <a:p>
                      <a:pPr algn="ctr"/>
                      <a:r>
                        <a:rPr lang="es-ES" sz="12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Usa expresiones temporales y representaciones gráficas para explicar la sucesión de eventos.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Magnitudes y medidas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Organiza la sucesión de eventos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Representa gráficamente su rutina diaria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Usa expresiones temporales para explicar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Comenta oralmente la sucesión de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Es muy seguro al hablar, ordena oralmente de forma correcta la sucesión de eventos y también las comunica o comenta utilizando algunas expresiones temporales como primero, después, luego, al último, al principio, etc. Igualmente lo realiza con su rutina diaria con una entonación adecuada.</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81946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PICAZO AGUILAR JOSÉ SEBASTIÁN</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04</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/02/2021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426480"/>
            <a:ext cx="5870957" cy="963251"/>
          </a:xfrm>
          <a:prstGeom prst="rect">
            <a:avLst/>
          </a:prstGeom>
        </p:spPr>
      </p:pic>
      <p:graphicFrame>
        <p:nvGraphicFramePr>
          <p:cNvPr id="7" name="3 Tabla">
            <a:extLst>
              <a:ext uri="{FF2B5EF4-FFF2-40B4-BE49-F238E27FC236}">
                <a16:creationId xmlns:a16="http://schemas.microsoft.com/office/drawing/2014/main" id="{F34D9ADF-9375-49CA-8D18-555AFC518BC8}"/>
              </a:ext>
            </a:extLst>
          </p:cNvPr>
          <p:cNvGraphicFramePr>
            <a:graphicFrameLocks noGrp="1"/>
          </p:cNvGraphicFramePr>
          <p:nvPr>
            <p:extLst>
              <p:ext uri="{D42A27DB-BD31-4B8C-83A1-F6EECF244321}">
                <p14:modId xmlns:p14="http://schemas.microsoft.com/office/powerpoint/2010/main" val="1496412525"/>
              </p:ext>
            </p:extLst>
          </p:nvPr>
        </p:nvGraphicFramePr>
        <p:xfrm>
          <a:off x="169152" y="3796367"/>
          <a:ext cx="6519691" cy="3352800"/>
        </p:xfrm>
        <a:graphic>
          <a:graphicData uri="http://schemas.openxmlformats.org/drawingml/2006/table">
            <a:tbl>
              <a:tblPr firstRow="1" bandRow="1">
                <a:tableStyleId>{5940675A-B579-460E-94D1-54222C63F5DA}</a:tableStyleId>
              </a:tblPr>
              <a:tblGrid>
                <a:gridCol w="1450761">
                  <a:extLst>
                    <a:ext uri="{9D8B030D-6E8A-4147-A177-3AD203B41FA5}">
                      <a16:colId xmlns:a16="http://schemas.microsoft.com/office/drawing/2014/main" val="20000"/>
                    </a:ext>
                  </a:extLst>
                </a:gridCol>
                <a:gridCol w="2388268">
                  <a:extLst>
                    <a:ext uri="{9D8B030D-6E8A-4147-A177-3AD203B41FA5}">
                      <a16:colId xmlns:a16="http://schemas.microsoft.com/office/drawing/2014/main" val="20001"/>
                    </a:ext>
                  </a:extLst>
                </a:gridCol>
                <a:gridCol w="682049">
                  <a:extLst>
                    <a:ext uri="{9D8B030D-6E8A-4147-A177-3AD203B41FA5}">
                      <a16:colId xmlns:a16="http://schemas.microsoft.com/office/drawing/2014/main" val="20002"/>
                    </a:ext>
                  </a:extLst>
                </a:gridCol>
                <a:gridCol w="381707">
                  <a:extLst>
                    <a:ext uri="{9D8B030D-6E8A-4147-A177-3AD203B41FA5}">
                      <a16:colId xmlns:a16="http://schemas.microsoft.com/office/drawing/2014/main" val="20003"/>
                    </a:ext>
                  </a:extLst>
                </a:gridCol>
                <a:gridCol w="410735">
                  <a:extLst>
                    <a:ext uri="{9D8B030D-6E8A-4147-A177-3AD203B41FA5}">
                      <a16:colId xmlns:a16="http://schemas.microsoft.com/office/drawing/2014/main" val="20004"/>
                    </a:ext>
                  </a:extLst>
                </a:gridCol>
                <a:gridCol w="410735">
                  <a:extLst>
                    <a:ext uri="{9D8B030D-6E8A-4147-A177-3AD203B41FA5}">
                      <a16:colId xmlns:a16="http://schemas.microsoft.com/office/drawing/2014/main" val="20005"/>
                    </a:ext>
                  </a:extLst>
                </a:gridCol>
                <a:gridCol w="410735">
                  <a:extLst>
                    <a:ext uri="{9D8B030D-6E8A-4147-A177-3AD203B41FA5}">
                      <a16:colId xmlns:a16="http://schemas.microsoft.com/office/drawing/2014/main" val="20006"/>
                    </a:ext>
                  </a:extLst>
                </a:gridCol>
                <a:gridCol w="384701">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a:t>
                      </a:r>
                    </a:p>
                    <a:p>
                      <a:pPr algn="ctr"/>
                      <a:r>
                        <a:rPr lang="es-MX" sz="1200" dirty="0">
                          <a:solidFill>
                            <a:srgbClr val="00206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Forma, espacio y medida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p>
                    <a:p>
                      <a:pPr algn="ctr"/>
                      <a:r>
                        <a:rPr lang="es-ES" sz="12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Usa expresiones temporales y representaciones gráficas para explicar la sucesión de eventos.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Magnitudes y medidas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Organiza la sucesión de eventos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Representa gráficamente su rutina diaria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Usa expresiones temporales para explicar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Comenta oralmente la sucesión de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Se expresa con mucha facilidad, organiza los eventos u acciones que se le presentan en una secuencia gráfica y las menciona oralmente con seguridad, utilizando algunas expresiones temporales,</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055005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MUÑIZ MAGALLANES NERINE MARIE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04</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/02/2021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426480"/>
            <a:ext cx="5870957" cy="963251"/>
          </a:xfrm>
          <a:prstGeom prst="rect">
            <a:avLst/>
          </a:prstGeom>
        </p:spPr>
      </p:pic>
      <p:graphicFrame>
        <p:nvGraphicFramePr>
          <p:cNvPr id="7" name="3 Tabla">
            <a:extLst>
              <a:ext uri="{FF2B5EF4-FFF2-40B4-BE49-F238E27FC236}">
                <a16:creationId xmlns:a16="http://schemas.microsoft.com/office/drawing/2014/main" id="{F34D9ADF-9375-49CA-8D18-555AFC518BC8}"/>
              </a:ext>
            </a:extLst>
          </p:cNvPr>
          <p:cNvGraphicFramePr>
            <a:graphicFrameLocks noGrp="1"/>
          </p:cNvGraphicFramePr>
          <p:nvPr>
            <p:extLst>
              <p:ext uri="{D42A27DB-BD31-4B8C-83A1-F6EECF244321}">
                <p14:modId xmlns:p14="http://schemas.microsoft.com/office/powerpoint/2010/main" val="4260706851"/>
              </p:ext>
            </p:extLst>
          </p:nvPr>
        </p:nvGraphicFramePr>
        <p:xfrm>
          <a:off x="169152" y="3796367"/>
          <a:ext cx="6519691" cy="3352800"/>
        </p:xfrm>
        <a:graphic>
          <a:graphicData uri="http://schemas.openxmlformats.org/drawingml/2006/table">
            <a:tbl>
              <a:tblPr firstRow="1" bandRow="1">
                <a:tableStyleId>{5940675A-B579-460E-94D1-54222C63F5DA}</a:tableStyleId>
              </a:tblPr>
              <a:tblGrid>
                <a:gridCol w="1450761">
                  <a:extLst>
                    <a:ext uri="{9D8B030D-6E8A-4147-A177-3AD203B41FA5}">
                      <a16:colId xmlns:a16="http://schemas.microsoft.com/office/drawing/2014/main" val="20000"/>
                    </a:ext>
                  </a:extLst>
                </a:gridCol>
                <a:gridCol w="2388268">
                  <a:extLst>
                    <a:ext uri="{9D8B030D-6E8A-4147-A177-3AD203B41FA5}">
                      <a16:colId xmlns:a16="http://schemas.microsoft.com/office/drawing/2014/main" val="20001"/>
                    </a:ext>
                  </a:extLst>
                </a:gridCol>
                <a:gridCol w="682049">
                  <a:extLst>
                    <a:ext uri="{9D8B030D-6E8A-4147-A177-3AD203B41FA5}">
                      <a16:colId xmlns:a16="http://schemas.microsoft.com/office/drawing/2014/main" val="20002"/>
                    </a:ext>
                  </a:extLst>
                </a:gridCol>
                <a:gridCol w="381707">
                  <a:extLst>
                    <a:ext uri="{9D8B030D-6E8A-4147-A177-3AD203B41FA5}">
                      <a16:colId xmlns:a16="http://schemas.microsoft.com/office/drawing/2014/main" val="20003"/>
                    </a:ext>
                  </a:extLst>
                </a:gridCol>
                <a:gridCol w="410735">
                  <a:extLst>
                    <a:ext uri="{9D8B030D-6E8A-4147-A177-3AD203B41FA5}">
                      <a16:colId xmlns:a16="http://schemas.microsoft.com/office/drawing/2014/main" val="20004"/>
                    </a:ext>
                  </a:extLst>
                </a:gridCol>
                <a:gridCol w="410735">
                  <a:extLst>
                    <a:ext uri="{9D8B030D-6E8A-4147-A177-3AD203B41FA5}">
                      <a16:colId xmlns:a16="http://schemas.microsoft.com/office/drawing/2014/main" val="20005"/>
                    </a:ext>
                  </a:extLst>
                </a:gridCol>
                <a:gridCol w="410735">
                  <a:extLst>
                    <a:ext uri="{9D8B030D-6E8A-4147-A177-3AD203B41FA5}">
                      <a16:colId xmlns:a16="http://schemas.microsoft.com/office/drawing/2014/main" val="20006"/>
                    </a:ext>
                  </a:extLst>
                </a:gridCol>
                <a:gridCol w="384701">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a:t>
                      </a:r>
                    </a:p>
                    <a:p>
                      <a:pPr algn="ctr"/>
                      <a:r>
                        <a:rPr lang="es-MX" sz="1200" dirty="0">
                          <a:solidFill>
                            <a:srgbClr val="00206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Forma, espacio y medida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p>
                    <a:p>
                      <a:pPr algn="ctr"/>
                      <a:r>
                        <a:rPr lang="es-ES" sz="12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Usa expresiones temporales y representaciones gráficas para explicar la sucesión de eventos.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Magnitudes y medidas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Organiza la sucesión de eventos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Representa gráficamente su rutina diaria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Usa expresiones temporales para explicar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Comenta oralmente la sucesión de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Explica su rutina diaria y la representa por medio de dibujos e imágenes, ordena las secuencias con algo de seguridad, utiliza expresiones temporales sencillas y comenta oralmente lo que sucede en las secuencias.</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2026307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MARQUEZ GAMA LORENZO SAMUEL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04</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/02/2021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426480"/>
            <a:ext cx="5870957" cy="963251"/>
          </a:xfrm>
          <a:prstGeom prst="rect">
            <a:avLst/>
          </a:prstGeom>
        </p:spPr>
      </p:pic>
      <p:graphicFrame>
        <p:nvGraphicFramePr>
          <p:cNvPr id="7" name="3 Tabla">
            <a:extLst>
              <a:ext uri="{FF2B5EF4-FFF2-40B4-BE49-F238E27FC236}">
                <a16:creationId xmlns:a16="http://schemas.microsoft.com/office/drawing/2014/main" id="{F34D9ADF-9375-49CA-8D18-555AFC518BC8}"/>
              </a:ext>
            </a:extLst>
          </p:cNvPr>
          <p:cNvGraphicFramePr>
            <a:graphicFrameLocks noGrp="1"/>
          </p:cNvGraphicFramePr>
          <p:nvPr>
            <p:extLst>
              <p:ext uri="{D42A27DB-BD31-4B8C-83A1-F6EECF244321}">
                <p14:modId xmlns:p14="http://schemas.microsoft.com/office/powerpoint/2010/main" val="1953070054"/>
              </p:ext>
            </p:extLst>
          </p:nvPr>
        </p:nvGraphicFramePr>
        <p:xfrm>
          <a:off x="169152" y="3796367"/>
          <a:ext cx="6519691" cy="3352800"/>
        </p:xfrm>
        <a:graphic>
          <a:graphicData uri="http://schemas.openxmlformats.org/drawingml/2006/table">
            <a:tbl>
              <a:tblPr firstRow="1" bandRow="1">
                <a:tableStyleId>{5940675A-B579-460E-94D1-54222C63F5DA}</a:tableStyleId>
              </a:tblPr>
              <a:tblGrid>
                <a:gridCol w="1450761">
                  <a:extLst>
                    <a:ext uri="{9D8B030D-6E8A-4147-A177-3AD203B41FA5}">
                      <a16:colId xmlns:a16="http://schemas.microsoft.com/office/drawing/2014/main" val="20000"/>
                    </a:ext>
                  </a:extLst>
                </a:gridCol>
                <a:gridCol w="2388268">
                  <a:extLst>
                    <a:ext uri="{9D8B030D-6E8A-4147-A177-3AD203B41FA5}">
                      <a16:colId xmlns:a16="http://schemas.microsoft.com/office/drawing/2014/main" val="20001"/>
                    </a:ext>
                  </a:extLst>
                </a:gridCol>
                <a:gridCol w="682049">
                  <a:extLst>
                    <a:ext uri="{9D8B030D-6E8A-4147-A177-3AD203B41FA5}">
                      <a16:colId xmlns:a16="http://schemas.microsoft.com/office/drawing/2014/main" val="20002"/>
                    </a:ext>
                  </a:extLst>
                </a:gridCol>
                <a:gridCol w="381707">
                  <a:extLst>
                    <a:ext uri="{9D8B030D-6E8A-4147-A177-3AD203B41FA5}">
                      <a16:colId xmlns:a16="http://schemas.microsoft.com/office/drawing/2014/main" val="20003"/>
                    </a:ext>
                  </a:extLst>
                </a:gridCol>
                <a:gridCol w="410735">
                  <a:extLst>
                    <a:ext uri="{9D8B030D-6E8A-4147-A177-3AD203B41FA5}">
                      <a16:colId xmlns:a16="http://schemas.microsoft.com/office/drawing/2014/main" val="20004"/>
                    </a:ext>
                  </a:extLst>
                </a:gridCol>
                <a:gridCol w="410735">
                  <a:extLst>
                    <a:ext uri="{9D8B030D-6E8A-4147-A177-3AD203B41FA5}">
                      <a16:colId xmlns:a16="http://schemas.microsoft.com/office/drawing/2014/main" val="20005"/>
                    </a:ext>
                  </a:extLst>
                </a:gridCol>
                <a:gridCol w="410735">
                  <a:extLst>
                    <a:ext uri="{9D8B030D-6E8A-4147-A177-3AD203B41FA5}">
                      <a16:colId xmlns:a16="http://schemas.microsoft.com/office/drawing/2014/main" val="20006"/>
                    </a:ext>
                  </a:extLst>
                </a:gridCol>
                <a:gridCol w="384701">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a:t>
                      </a:r>
                    </a:p>
                    <a:p>
                      <a:pPr algn="ctr"/>
                      <a:r>
                        <a:rPr lang="es-MX" sz="1200" dirty="0">
                          <a:solidFill>
                            <a:srgbClr val="00206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Forma, espacio y medida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p>
                    <a:p>
                      <a:pPr algn="ctr"/>
                      <a:r>
                        <a:rPr lang="es-ES" sz="12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Usa expresiones temporales y representaciones gráficas para explicar la sucesión de eventos.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Magnitudes y medidas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Organiza la sucesión de eventos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Representa gráficamente su rutina diaria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Usa expresiones temporales para explicar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Comenta oralmente la sucesión de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Organiza los eventos u acciones que observa en los imágenes y los describe oralmente utilizando algunas expresiones temporales, batalla con estas puesto que las altera, sin embargo las conoce y procura identificarlas.</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233397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SOTO GONZÁLEZ MARIAN ALEXANDRA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04</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/02/2021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426480"/>
            <a:ext cx="5870957" cy="963251"/>
          </a:xfrm>
          <a:prstGeom prst="rect">
            <a:avLst/>
          </a:prstGeom>
        </p:spPr>
      </p:pic>
      <p:graphicFrame>
        <p:nvGraphicFramePr>
          <p:cNvPr id="7" name="3 Tabla">
            <a:extLst>
              <a:ext uri="{FF2B5EF4-FFF2-40B4-BE49-F238E27FC236}">
                <a16:creationId xmlns:a16="http://schemas.microsoft.com/office/drawing/2014/main" id="{F34D9ADF-9375-49CA-8D18-555AFC518BC8}"/>
              </a:ext>
            </a:extLst>
          </p:cNvPr>
          <p:cNvGraphicFramePr>
            <a:graphicFrameLocks noGrp="1"/>
          </p:cNvGraphicFramePr>
          <p:nvPr>
            <p:extLst>
              <p:ext uri="{D42A27DB-BD31-4B8C-83A1-F6EECF244321}">
                <p14:modId xmlns:p14="http://schemas.microsoft.com/office/powerpoint/2010/main" val="829772952"/>
              </p:ext>
            </p:extLst>
          </p:nvPr>
        </p:nvGraphicFramePr>
        <p:xfrm>
          <a:off x="169152" y="3796367"/>
          <a:ext cx="6519691" cy="3352800"/>
        </p:xfrm>
        <a:graphic>
          <a:graphicData uri="http://schemas.openxmlformats.org/drawingml/2006/table">
            <a:tbl>
              <a:tblPr firstRow="1" bandRow="1">
                <a:tableStyleId>{5940675A-B579-460E-94D1-54222C63F5DA}</a:tableStyleId>
              </a:tblPr>
              <a:tblGrid>
                <a:gridCol w="1450761">
                  <a:extLst>
                    <a:ext uri="{9D8B030D-6E8A-4147-A177-3AD203B41FA5}">
                      <a16:colId xmlns:a16="http://schemas.microsoft.com/office/drawing/2014/main" val="20000"/>
                    </a:ext>
                  </a:extLst>
                </a:gridCol>
                <a:gridCol w="2388268">
                  <a:extLst>
                    <a:ext uri="{9D8B030D-6E8A-4147-A177-3AD203B41FA5}">
                      <a16:colId xmlns:a16="http://schemas.microsoft.com/office/drawing/2014/main" val="20001"/>
                    </a:ext>
                  </a:extLst>
                </a:gridCol>
                <a:gridCol w="682049">
                  <a:extLst>
                    <a:ext uri="{9D8B030D-6E8A-4147-A177-3AD203B41FA5}">
                      <a16:colId xmlns:a16="http://schemas.microsoft.com/office/drawing/2014/main" val="20002"/>
                    </a:ext>
                  </a:extLst>
                </a:gridCol>
                <a:gridCol w="381707">
                  <a:extLst>
                    <a:ext uri="{9D8B030D-6E8A-4147-A177-3AD203B41FA5}">
                      <a16:colId xmlns:a16="http://schemas.microsoft.com/office/drawing/2014/main" val="20003"/>
                    </a:ext>
                  </a:extLst>
                </a:gridCol>
                <a:gridCol w="410735">
                  <a:extLst>
                    <a:ext uri="{9D8B030D-6E8A-4147-A177-3AD203B41FA5}">
                      <a16:colId xmlns:a16="http://schemas.microsoft.com/office/drawing/2014/main" val="20004"/>
                    </a:ext>
                  </a:extLst>
                </a:gridCol>
                <a:gridCol w="410735">
                  <a:extLst>
                    <a:ext uri="{9D8B030D-6E8A-4147-A177-3AD203B41FA5}">
                      <a16:colId xmlns:a16="http://schemas.microsoft.com/office/drawing/2014/main" val="20005"/>
                    </a:ext>
                  </a:extLst>
                </a:gridCol>
                <a:gridCol w="410735">
                  <a:extLst>
                    <a:ext uri="{9D8B030D-6E8A-4147-A177-3AD203B41FA5}">
                      <a16:colId xmlns:a16="http://schemas.microsoft.com/office/drawing/2014/main" val="20006"/>
                    </a:ext>
                  </a:extLst>
                </a:gridCol>
                <a:gridCol w="384701">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a:t>
                      </a:r>
                    </a:p>
                    <a:p>
                      <a:pPr algn="ctr"/>
                      <a:r>
                        <a:rPr lang="es-MX" sz="1200" dirty="0">
                          <a:solidFill>
                            <a:srgbClr val="00206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Forma, espacio y medida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p>
                    <a:p>
                      <a:pPr algn="ctr"/>
                      <a:r>
                        <a:rPr lang="es-ES" sz="12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Usa expresiones temporales y representaciones gráficas para explicar la sucesión de eventos.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Magnitudes y medidas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Organiza la sucesión de eventos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Representa gráficamente su rutina diaria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Usa expresiones temporales para explicar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Comenta oralmente la sucesión de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Se expresa con seguridad y organiza la sucesión de eventos según las imágenes que observa, los acomoda más que nada numerándolos y no tanto con expresiones temporales, pero los comenta bien.</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08382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830362"/>
            <a:ext cx="6432302" cy="279757"/>
          </a:xfrm>
          <a:prstGeom prst="rect">
            <a:avLst/>
          </a:prstGeom>
          <a:ln w="12700">
            <a:solidFill>
              <a:srgbClr val="7030A0"/>
            </a:solidFill>
            <a:prstDash val="dashDot"/>
          </a:ln>
        </p:spPr>
        <p:txBody>
          <a:bodyPr wrap="square">
            <a:spAutoFit/>
          </a:bodyPr>
          <a:lstStyle/>
          <a:p>
            <a:pPr algn="just">
              <a:lnSpc>
                <a:spcPct val="107000"/>
              </a:lnSpc>
            </a:pPr>
            <a:r>
              <a:rPr lang="es-MX" sz="1200" b="1" dirty="0">
                <a:latin typeface="Century Gothic" panose="020B0502020202020204" pitchFamily="34" charset="0"/>
                <a:ea typeface="Calibri" panose="020F0502020204030204" pitchFamily="34" charset="0"/>
                <a:cs typeface="Times New Roman" panose="02020603050405020304" pitchFamily="18" charset="0"/>
              </a:rPr>
              <a:t>Alumno:</a:t>
            </a:r>
            <a:r>
              <a:rPr lang="es-MX" sz="1200" dirty="0">
                <a:latin typeface="Century Gothic" panose="020B0502020202020204" pitchFamily="34" charset="0"/>
                <a:ea typeface="Calibri" panose="020F0502020204030204" pitchFamily="34" charset="0"/>
                <a:cs typeface="Times New Roman" panose="02020603050405020304" pitchFamily="18" charset="0"/>
              </a:rPr>
              <a:t> ACOSTA MORALES SANTIAGO		</a:t>
            </a:r>
            <a:r>
              <a:rPr lang="es-MX" sz="1200" b="1" dirty="0">
                <a:latin typeface="Century Gothic" panose="020B0502020202020204" pitchFamily="34" charset="0"/>
                <a:ea typeface="Calibri" panose="020F0502020204030204" pitchFamily="34" charset="0"/>
                <a:cs typeface="Times New Roman" panose="02020603050405020304" pitchFamily="18" charset="0"/>
              </a:rPr>
              <a:t>Fecha:</a:t>
            </a:r>
            <a:r>
              <a:rPr lang="es-MX" sz="1200" dirty="0">
                <a:latin typeface="Century Gothic" panose="020B0502020202020204" pitchFamily="34" charset="0"/>
                <a:ea typeface="Calibri" panose="020F0502020204030204" pitchFamily="34" charset="0"/>
                <a:cs typeface="Times New Roman" panose="02020603050405020304" pitchFamily="18" charset="0"/>
              </a:rPr>
              <a:t> 14/01/2021</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87123"/>
            <a:ext cx="6432302" cy="1384995"/>
          </a:xfrm>
          <a:prstGeom prst="rect">
            <a:avLst/>
          </a:prstGeom>
          <a:noFill/>
        </p:spPr>
        <p:txBody>
          <a:bodyPr wrap="square" rtlCol="0">
            <a:spAutoFit/>
          </a:bodyPr>
          <a:lstStyle/>
          <a:p>
            <a:r>
              <a:rPr lang="es-ES" sz="1200" b="1" dirty="0">
                <a:latin typeface="Century Gothic" panose="020B0502020202020204" pitchFamily="34" charset="0"/>
              </a:rPr>
              <a:t>Propósito: </a:t>
            </a:r>
            <a:r>
              <a:rPr lang="es-ES" sz="1200" dirty="0">
                <a:latin typeface="Century Gothic" panose="020B0502020202020204" pitchFamily="34" charset="0"/>
              </a:rPr>
              <a:t>Recabar información para realizar la evaluación del desempeño de los alumnos y el dominio de los aprendizajes esperados que se trabajaron durante la jornada de práctica.</a:t>
            </a:r>
            <a:br>
              <a:rPr lang="es-ES" sz="1200" dirty="0">
                <a:latin typeface="Century Gothic" panose="020B0502020202020204" pitchFamily="34" charset="0"/>
              </a:rPr>
            </a:br>
            <a:endParaRPr lang="es-ES" sz="1200" b="1" dirty="0">
              <a:latin typeface="Century Gothic" panose="020B0502020202020204" pitchFamily="34" charset="0"/>
            </a:endParaRPr>
          </a:p>
          <a:p>
            <a:r>
              <a:rPr lang="es-ES" sz="1200" b="1" dirty="0">
                <a:latin typeface="Century Gothic" panose="020B0502020202020204" pitchFamily="34" charset="0"/>
              </a:rPr>
              <a:t>Instrucciones:</a:t>
            </a:r>
            <a:r>
              <a:rPr lang="es-ES" sz="1200" dirty="0">
                <a:latin typeface="Century Gothic" panose="020B0502020202020204" pitchFamily="34" charset="0"/>
              </a:rPr>
              <a:t> Marcar con una ( X ) el nivel de desempeño alcanzado utilizando  la siguiente escala 1. No se presenta  2. Insuficiente  3. Suficiente  4. Satisfactorio  5. Destacado.  Según corresponda </a:t>
            </a:r>
            <a:endParaRPr lang="es-MX" sz="1200" dirty="0">
              <a:latin typeface="Century Gothic" panose="020B0502020202020204" pitchFamily="34" charset="0"/>
            </a:endParaRPr>
          </a:p>
        </p:txBody>
      </p:sp>
      <p:graphicFrame>
        <p:nvGraphicFramePr>
          <p:cNvPr id="8" name="3 Tabla">
            <a:extLst>
              <a:ext uri="{FF2B5EF4-FFF2-40B4-BE49-F238E27FC236}">
                <a16:creationId xmlns:a16="http://schemas.microsoft.com/office/drawing/2014/main" id="{BB9C857D-A0D2-464E-91E0-8CED0EAC7BAF}"/>
              </a:ext>
            </a:extLst>
          </p:cNvPr>
          <p:cNvGraphicFramePr>
            <a:graphicFrameLocks noGrp="1"/>
          </p:cNvGraphicFramePr>
          <p:nvPr>
            <p:extLst>
              <p:ext uri="{D42A27DB-BD31-4B8C-83A1-F6EECF244321}">
                <p14:modId xmlns:p14="http://schemas.microsoft.com/office/powerpoint/2010/main" val="1892049950"/>
              </p:ext>
            </p:extLst>
          </p:nvPr>
        </p:nvGraphicFramePr>
        <p:xfrm>
          <a:off x="212847" y="3849122"/>
          <a:ext cx="6413439" cy="4666826"/>
        </p:xfrm>
        <a:graphic>
          <a:graphicData uri="http://schemas.openxmlformats.org/drawingml/2006/table">
            <a:tbl>
              <a:tblPr firstRow="1" bandRow="1">
                <a:tableStyleId>{5940675A-B579-460E-94D1-54222C63F5DA}</a:tableStyleId>
              </a:tblPr>
              <a:tblGrid>
                <a:gridCol w="1427118">
                  <a:extLst>
                    <a:ext uri="{9D8B030D-6E8A-4147-A177-3AD203B41FA5}">
                      <a16:colId xmlns:a16="http://schemas.microsoft.com/office/drawing/2014/main" val="20000"/>
                    </a:ext>
                  </a:extLst>
                </a:gridCol>
                <a:gridCol w="1943938">
                  <a:extLst>
                    <a:ext uri="{9D8B030D-6E8A-4147-A177-3AD203B41FA5}">
                      <a16:colId xmlns:a16="http://schemas.microsoft.com/office/drawing/2014/main" val="20001"/>
                    </a:ext>
                  </a:extLst>
                </a:gridCol>
                <a:gridCol w="1076340">
                  <a:extLst>
                    <a:ext uri="{9D8B030D-6E8A-4147-A177-3AD203B41FA5}">
                      <a16:colId xmlns:a16="http://schemas.microsoft.com/office/drawing/2014/main" val="20002"/>
                    </a:ext>
                  </a:extLst>
                </a:gridCol>
                <a:gridCol w="375488">
                  <a:extLst>
                    <a:ext uri="{9D8B030D-6E8A-4147-A177-3AD203B41FA5}">
                      <a16:colId xmlns:a16="http://schemas.microsoft.com/office/drawing/2014/main" val="20003"/>
                    </a:ext>
                  </a:extLst>
                </a:gridCol>
                <a:gridCol w="404041">
                  <a:extLst>
                    <a:ext uri="{9D8B030D-6E8A-4147-A177-3AD203B41FA5}">
                      <a16:colId xmlns:a16="http://schemas.microsoft.com/office/drawing/2014/main" val="20004"/>
                    </a:ext>
                  </a:extLst>
                </a:gridCol>
                <a:gridCol w="404041">
                  <a:extLst>
                    <a:ext uri="{9D8B030D-6E8A-4147-A177-3AD203B41FA5}">
                      <a16:colId xmlns:a16="http://schemas.microsoft.com/office/drawing/2014/main" val="20005"/>
                    </a:ext>
                  </a:extLst>
                </a:gridCol>
                <a:gridCol w="404041">
                  <a:extLst>
                    <a:ext uri="{9D8B030D-6E8A-4147-A177-3AD203B41FA5}">
                      <a16:colId xmlns:a16="http://schemas.microsoft.com/office/drawing/2014/main" val="20006"/>
                    </a:ext>
                  </a:extLst>
                </a:gridCol>
                <a:gridCol w="378432">
                  <a:extLst>
                    <a:ext uri="{9D8B030D-6E8A-4147-A177-3AD203B41FA5}">
                      <a16:colId xmlns:a16="http://schemas.microsoft.com/office/drawing/2014/main" val="20007"/>
                    </a:ext>
                  </a:extLst>
                </a:gridCol>
              </a:tblGrid>
              <a:tr h="311573">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92D05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92D05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92D050"/>
                    </a:solidFill>
                  </a:tcPr>
                </a:tc>
                <a:extLst>
                  <a:ext uri="{0D108BD9-81ED-4DB2-BD59-A6C34878D82A}">
                    <a16:rowId xmlns:a16="http://schemas.microsoft.com/office/drawing/2014/main" val="10000"/>
                  </a:ext>
                </a:extLst>
              </a:tr>
              <a:tr h="501227">
                <a:tc rowSpan="2">
                  <a:txBody>
                    <a:bodyPr/>
                    <a:lstStyle/>
                    <a:p>
                      <a:pPr algn="ctr"/>
                      <a:r>
                        <a:rPr lang="es-MX" sz="1200" b="1" dirty="0">
                          <a:latin typeface="Century Gothic" panose="020B0502020202020204" pitchFamily="34" charset="0"/>
                        </a:rPr>
                        <a:t>Campo/área:</a:t>
                      </a:r>
                    </a:p>
                    <a:p>
                      <a:pPr algn="ctr"/>
                      <a:r>
                        <a:rPr lang="es-MX" sz="1200" dirty="0">
                          <a:solidFill>
                            <a:srgbClr val="00B050"/>
                          </a:solidFill>
                          <a:latin typeface="Century Gothic" panose="020B0502020202020204" pitchFamily="34" charset="0"/>
                        </a:rPr>
                        <a:t>LENGUAJE Y COMUNICACIÓN</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Literatura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chemeClr val="tx1"/>
                          </a:solidFill>
                          <a:latin typeface="Century Gothic" panose="020B0502020202020204" pitchFamily="34" charset="0"/>
                        </a:rPr>
                        <a:t>Aprendizaje esperado: </a:t>
                      </a:r>
                      <a:r>
                        <a:rPr lang="es-ES" sz="1200" b="0" dirty="0">
                          <a:solidFill>
                            <a:schemeClr val="tx1"/>
                          </a:solidFill>
                          <a:latin typeface="Century Gothic" panose="020B0502020202020204" pitchFamily="34" charset="0"/>
                        </a:rPr>
                        <a:t>Describe personajes y lugares que imagina al escuchar cuentos, fábulas, leyendas y otros relatos literarios. </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070187">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Producción, interpretación e intercambio de narraciones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501227">
                <a:tc gridSpan="3">
                  <a:txBody>
                    <a:bodyPr/>
                    <a:lstStyle/>
                    <a:p>
                      <a:pPr algn="l"/>
                      <a:r>
                        <a:rPr lang="es-ES" sz="1200" dirty="0">
                          <a:latin typeface="Century Gothic" panose="020B0502020202020204" pitchFamily="34" charset="0"/>
                        </a:rPr>
                        <a:t>Describe cómo son físicamente los personajes de un cuento o película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6"/>
                  </a:ext>
                </a:extLst>
              </a:tr>
              <a:tr h="31157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Describe escenas y escenarios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311573">
                <a:tc gridSpan="3">
                  <a:txBody>
                    <a:bodyPr/>
                    <a:lstStyle/>
                    <a:p>
                      <a:pPr algn="l"/>
                      <a:r>
                        <a:rPr lang="es-MX" sz="1200" dirty="0">
                          <a:latin typeface="Century Gothic" panose="020B0502020202020204" pitchFamily="34" charset="0"/>
                        </a:rPr>
                        <a:t>Utiliza un tono de voz fuerte y claro</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8"/>
                  </a:ext>
                </a:extLst>
              </a:tr>
              <a:tr h="311573">
                <a:tc gridSpan="3">
                  <a:txBody>
                    <a:bodyPr/>
                    <a:lstStyle/>
                    <a:p>
                      <a:pPr algn="l"/>
                      <a:r>
                        <a:rPr lang="es-MX" sz="1200" dirty="0">
                          <a:latin typeface="Century Gothic" panose="020B0502020202020204" pitchFamily="34" charset="0"/>
                        </a:rPr>
                        <a:t>Muestra seguridad al hablar</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9"/>
                  </a:ext>
                </a:extLst>
              </a:tr>
              <a:tr h="311573">
                <a:tc gridSpan="3">
                  <a:txBody>
                    <a:bodyPr/>
                    <a:lstStyle/>
                    <a:p>
                      <a:pPr algn="l"/>
                      <a:r>
                        <a:rPr lang="es-MX" sz="1200" dirty="0">
                          <a:latin typeface="Century Gothic" panose="020B0502020202020204" pitchFamily="34" charset="0"/>
                        </a:rPr>
                        <a:t>Utiliza oraciones coherentes </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ES"/>
                    </a:p>
                  </a:txBody>
                  <a:tcPr/>
                </a:tc>
                <a:tc hMerge="1">
                  <a:txBody>
                    <a:bodyPr/>
                    <a:lstStyle/>
                    <a:p>
                      <a:endParaRPr lang="es-ES"/>
                    </a:p>
                  </a:txBody>
                  <a:tcP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99690463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Se expresa con mucha seguridad al hablar, responde preguntas que se le hacen respecto a la narración de un cuento ordenando sus ideas para darse a entender, describe físicamente a los personajes de un cuento o narración utilizando un tono de voz fuerte y claro.</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90107"/>
            <a:ext cx="5870957" cy="963251"/>
          </a:xfrm>
          <a:prstGeom prst="rect">
            <a:avLst/>
          </a:prstGeom>
        </p:spPr>
      </p:pic>
    </p:spTree>
    <p:extLst>
      <p:ext uri="{BB962C8B-B14F-4D97-AF65-F5344CB8AC3E}">
        <p14:creationId xmlns:p14="http://schemas.microsoft.com/office/powerpoint/2010/main" val="13699773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SOTO GONZÁLEZ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CAROLINE ISABELA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04</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/02/2021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426480"/>
            <a:ext cx="5870957" cy="963251"/>
          </a:xfrm>
          <a:prstGeom prst="rect">
            <a:avLst/>
          </a:prstGeom>
        </p:spPr>
      </p:pic>
      <p:graphicFrame>
        <p:nvGraphicFramePr>
          <p:cNvPr id="7" name="3 Tabla">
            <a:extLst>
              <a:ext uri="{FF2B5EF4-FFF2-40B4-BE49-F238E27FC236}">
                <a16:creationId xmlns:a16="http://schemas.microsoft.com/office/drawing/2014/main" id="{F34D9ADF-9375-49CA-8D18-555AFC518BC8}"/>
              </a:ext>
            </a:extLst>
          </p:cNvPr>
          <p:cNvGraphicFramePr>
            <a:graphicFrameLocks noGrp="1"/>
          </p:cNvGraphicFramePr>
          <p:nvPr>
            <p:extLst>
              <p:ext uri="{D42A27DB-BD31-4B8C-83A1-F6EECF244321}">
                <p14:modId xmlns:p14="http://schemas.microsoft.com/office/powerpoint/2010/main" val="2150355681"/>
              </p:ext>
            </p:extLst>
          </p:nvPr>
        </p:nvGraphicFramePr>
        <p:xfrm>
          <a:off x="169152" y="3796367"/>
          <a:ext cx="6519691" cy="3352800"/>
        </p:xfrm>
        <a:graphic>
          <a:graphicData uri="http://schemas.openxmlformats.org/drawingml/2006/table">
            <a:tbl>
              <a:tblPr firstRow="1" bandRow="1">
                <a:tableStyleId>{5940675A-B579-460E-94D1-54222C63F5DA}</a:tableStyleId>
              </a:tblPr>
              <a:tblGrid>
                <a:gridCol w="1450761">
                  <a:extLst>
                    <a:ext uri="{9D8B030D-6E8A-4147-A177-3AD203B41FA5}">
                      <a16:colId xmlns:a16="http://schemas.microsoft.com/office/drawing/2014/main" val="20000"/>
                    </a:ext>
                  </a:extLst>
                </a:gridCol>
                <a:gridCol w="2388268">
                  <a:extLst>
                    <a:ext uri="{9D8B030D-6E8A-4147-A177-3AD203B41FA5}">
                      <a16:colId xmlns:a16="http://schemas.microsoft.com/office/drawing/2014/main" val="20001"/>
                    </a:ext>
                  </a:extLst>
                </a:gridCol>
                <a:gridCol w="682049">
                  <a:extLst>
                    <a:ext uri="{9D8B030D-6E8A-4147-A177-3AD203B41FA5}">
                      <a16:colId xmlns:a16="http://schemas.microsoft.com/office/drawing/2014/main" val="20002"/>
                    </a:ext>
                  </a:extLst>
                </a:gridCol>
                <a:gridCol w="381707">
                  <a:extLst>
                    <a:ext uri="{9D8B030D-6E8A-4147-A177-3AD203B41FA5}">
                      <a16:colId xmlns:a16="http://schemas.microsoft.com/office/drawing/2014/main" val="20003"/>
                    </a:ext>
                  </a:extLst>
                </a:gridCol>
                <a:gridCol w="410735">
                  <a:extLst>
                    <a:ext uri="{9D8B030D-6E8A-4147-A177-3AD203B41FA5}">
                      <a16:colId xmlns:a16="http://schemas.microsoft.com/office/drawing/2014/main" val="20004"/>
                    </a:ext>
                  </a:extLst>
                </a:gridCol>
                <a:gridCol w="410735">
                  <a:extLst>
                    <a:ext uri="{9D8B030D-6E8A-4147-A177-3AD203B41FA5}">
                      <a16:colId xmlns:a16="http://schemas.microsoft.com/office/drawing/2014/main" val="20005"/>
                    </a:ext>
                  </a:extLst>
                </a:gridCol>
                <a:gridCol w="410735">
                  <a:extLst>
                    <a:ext uri="{9D8B030D-6E8A-4147-A177-3AD203B41FA5}">
                      <a16:colId xmlns:a16="http://schemas.microsoft.com/office/drawing/2014/main" val="20006"/>
                    </a:ext>
                  </a:extLst>
                </a:gridCol>
                <a:gridCol w="384701">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a:t>
                      </a:r>
                    </a:p>
                    <a:p>
                      <a:pPr algn="ctr"/>
                      <a:r>
                        <a:rPr lang="es-MX" sz="1200" dirty="0">
                          <a:solidFill>
                            <a:srgbClr val="00206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Forma, espacio y medida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p>
                    <a:p>
                      <a:pPr algn="ctr"/>
                      <a:r>
                        <a:rPr lang="es-ES" sz="12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Usa expresiones temporales y representaciones gráficas para explicar la sucesión de eventos.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Magnitudes y medidas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Organiza la sucesión de eventos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Representa gráficamente su rutina diaria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Usa expresiones temporales para explicar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Comenta oralmente la sucesión de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Utiliza algunas expresiones temporales pero decide mejor numerarlos para no revolverse, organiza los eventos aunque en algunas imágenes se confunde, pero con rapidez lo identifica y cambia su respuesta.  </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166675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MARTÍNEZ GARCÍA MATEO	</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04</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/02/2021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426480"/>
            <a:ext cx="5870957" cy="963251"/>
          </a:xfrm>
          <a:prstGeom prst="rect">
            <a:avLst/>
          </a:prstGeom>
        </p:spPr>
      </p:pic>
      <p:graphicFrame>
        <p:nvGraphicFramePr>
          <p:cNvPr id="7" name="3 Tabla">
            <a:extLst>
              <a:ext uri="{FF2B5EF4-FFF2-40B4-BE49-F238E27FC236}">
                <a16:creationId xmlns:a16="http://schemas.microsoft.com/office/drawing/2014/main" id="{F34D9ADF-9375-49CA-8D18-555AFC518BC8}"/>
              </a:ext>
            </a:extLst>
          </p:cNvPr>
          <p:cNvGraphicFramePr>
            <a:graphicFrameLocks noGrp="1"/>
          </p:cNvGraphicFramePr>
          <p:nvPr>
            <p:extLst>
              <p:ext uri="{D42A27DB-BD31-4B8C-83A1-F6EECF244321}">
                <p14:modId xmlns:p14="http://schemas.microsoft.com/office/powerpoint/2010/main" val="4183559408"/>
              </p:ext>
            </p:extLst>
          </p:nvPr>
        </p:nvGraphicFramePr>
        <p:xfrm>
          <a:off x="169152" y="3796367"/>
          <a:ext cx="6519691" cy="3169920"/>
        </p:xfrm>
        <a:graphic>
          <a:graphicData uri="http://schemas.openxmlformats.org/drawingml/2006/table">
            <a:tbl>
              <a:tblPr firstRow="1" bandRow="1">
                <a:tableStyleId>{5940675A-B579-460E-94D1-54222C63F5DA}</a:tableStyleId>
              </a:tblPr>
              <a:tblGrid>
                <a:gridCol w="1450761">
                  <a:extLst>
                    <a:ext uri="{9D8B030D-6E8A-4147-A177-3AD203B41FA5}">
                      <a16:colId xmlns:a16="http://schemas.microsoft.com/office/drawing/2014/main" val="20000"/>
                    </a:ext>
                  </a:extLst>
                </a:gridCol>
                <a:gridCol w="2388268">
                  <a:extLst>
                    <a:ext uri="{9D8B030D-6E8A-4147-A177-3AD203B41FA5}">
                      <a16:colId xmlns:a16="http://schemas.microsoft.com/office/drawing/2014/main" val="20001"/>
                    </a:ext>
                  </a:extLst>
                </a:gridCol>
                <a:gridCol w="682049">
                  <a:extLst>
                    <a:ext uri="{9D8B030D-6E8A-4147-A177-3AD203B41FA5}">
                      <a16:colId xmlns:a16="http://schemas.microsoft.com/office/drawing/2014/main" val="20002"/>
                    </a:ext>
                  </a:extLst>
                </a:gridCol>
                <a:gridCol w="381707">
                  <a:extLst>
                    <a:ext uri="{9D8B030D-6E8A-4147-A177-3AD203B41FA5}">
                      <a16:colId xmlns:a16="http://schemas.microsoft.com/office/drawing/2014/main" val="20003"/>
                    </a:ext>
                  </a:extLst>
                </a:gridCol>
                <a:gridCol w="410735">
                  <a:extLst>
                    <a:ext uri="{9D8B030D-6E8A-4147-A177-3AD203B41FA5}">
                      <a16:colId xmlns:a16="http://schemas.microsoft.com/office/drawing/2014/main" val="20004"/>
                    </a:ext>
                  </a:extLst>
                </a:gridCol>
                <a:gridCol w="410735">
                  <a:extLst>
                    <a:ext uri="{9D8B030D-6E8A-4147-A177-3AD203B41FA5}">
                      <a16:colId xmlns:a16="http://schemas.microsoft.com/office/drawing/2014/main" val="20005"/>
                    </a:ext>
                  </a:extLst>
                </a:gridCol>
                <a:gridCol w="410735">
                  <a:extLst>
                    <a:ext uri="{9D8B030D-6E8A-4147-A177-3AD203B41FA5}">
                      <a16:colId xmlns:a16="http://schemas.microsoft.com/office/drawing/2014/main" val="20006"/>
                    </a:ext>
                  </a:extLst>
                </a:gridCol>
                <a:gridCol w="384701">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a:t>
                      </a:r>
                    </a:p>
                    <a:p>
                      <a:pPr algn="ctr"/>
                      <a:r>
                        <a:rPr lang="es-MX" sz="1200" dirty="0">
                          <a:solidFill>
                            <a:srgbClr val="00206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Forma, espacio y medida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p>
                    <a:p>
                      <a:pPr algn="ctr"/>
                      <a:r>
                        <a:rPr lang="es-ES" sz="12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Usa expresiones temporales y representaciones gráficas para explicar la sucesión de eventos.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Magnitudes y medidas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Organiza la sucesión de eventos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Representa gráficamente su rutina diaria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Usa expresiones temporales para explicar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Comenta oralmente la sucesión de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Comenta la secuencia de forma oral y se le facilita más ordenarlas por números, pero si utiliza algunas expresiones temporales.</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074359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SALAS ESCALANTE MARIO FROYLAN</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05</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/02/2021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F34D9ADF-9375-49CA-8D18-555AFC518BC8}"/>
              </a:ext>
            </a:extLst>
          </p:cNvPr>
          <p:cNvGraphicFramePr>
            <a:graphicFrameLocks noGrp="1"/>
          </p:cNvGraphicFramePr>
          <p:nvPr>
            <p:extLst>
              <p:ext uri="{D42A27DB-BD31-4B8C-83A1-F6EECF244321}">
                <p14:modId xmlns:p14="http://schemas.microsoft.com/office/powerpoint/2010/main" val="2938158802"/>
              </p:ext>
            </p:extLst>
          </p:nvPr>
        </p:nvGraphicFramePr>
        <p:xfrm>
          <a:off x="169152" y="3796367"/>
          <a:ext cx="6519691" cy="3169920"/>
        </p:xfrm>
        <a:graphic>
          <a:graphicData uri="http://schemas.openxmlformats.org/drawingml/2006/table">
            <a:tbl>
              <a:tblPr firstRow="1" bandRow="1">
                <a:tableStyleId>{5940675A-B579-460E-94D1-54222C63F5DA}</a:tableStyleId>
              </a:tblPr>
              <a:tblGrid>
                <a:gridCol w="1450761">
                  <a:extLst>
                    <a:ext uri="{9D8B030D-6E8A-4147-A177-3AD203B41FA5}">
                      <a16:colId xmlns:a16="http://schemas.microsoft.com/office/drawing/2014/main" val="20000"/>
                    </a:ext>
                  </a:extLst>
                </a:gridCol>
                <a:gridCol w="2388268">
                  <a:extLst>
                    <a:ext uri="{9D8B030D-6E8A-4147-A177-3AD203B41FA5}">
                      <a16:colId xmlns:a16="http://schemas.microsoft.com/office/drawing/2014/main" val="20001"/>
                    </a:ext>
                  </a:extLst>
                </a:gridCol>
                <a:gridCol w="682049">
                  <a:extLst>
                    <a:ext uri="{9D8B030D-6E8A-4147-A177-3AD203B41FA5}">
                      <a16:colId xmlns:a16="http://schemas.microsoft.com/office/drawing/2014/main" val="20002"/>
                    </a:ext>
                  </a:extLst>
                </a:gridCol>
                <a:gridCol w="381707">
                  <a:extLst>
                    <a:ext uri="{9D8B030D-6E8A-4147-A177-3AD203B41FA5}">
                      <a16:colId xmlns:a16="http://schemas.microsoft.com/office/drawing/2014/main" val="20003"/>
                    </a:ext>
                  </a:extLst>
                </a:gridCol>
                <a:gridCol w="410735">
                  <a:extLst>
                    <a:ext uri="{9D8B030D-6E8A-4147-A177-3AD203B41FA5}">
                      <a16:colId xmlns:a16="http://schemas.microsoft.com/office/drawing/2014/main" val="20004"/>
                    </a:ext>
                  </a:extLst>
                </a:gridCol>
                <a:gridCol w="410735">
                  <a:extLst>
                    <a:ext uri="{9D8B030D-6E8A-4147-A177-3AD203B41FA5}">
                      <a16:colId xmlns:a16="http://schemas.microsoft.com/office/drawing/2014/main" val="20005"/>
                    </a:ext>
                  </a:extLst>
                </a:gridCol>
                <a:gridCol w="410735">
                  <a:extLst>
                    <a:ext uri="{9D8B030D-6E8A-4147-A177-3AD203B41FA5}">
                      <a16:colId xmlns:a16="http://schemas.microsoft.com/office/drawing/2014/main" val="20006"/>
                    </a:ext>
                  </a:extLst>
                </a:gridCol>
                <a:gridCol w="384701">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a:t>
                      </a:r>
                    </a:p>
                    <a:p>
                      <a:pPr algn="ctr"/>
                      <a:r>
                        <a:rPr lang="es-MX" sz="1200" dirty="0">
                          <a:solidFill>
                            <a:srgbClr val="00206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Forma, espacio y medida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p>
                    <a:p>
                      <a:pPr algn="ctr"/>
                      <a:r>
                        <a:rPr lang="es-ES" sz="12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Usa expresiones temporales y representaciones gráficas para explicar la sucesión de eventos.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Magnitudes y medidas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Organiza la sucesión de eventos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Representa gráficamente su rutina diaria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Usa expresiones temporales para explicar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Comenta oralmente la sucesión de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Comenta oralmente lo que observa en las imágenes y las ordena según el orden de los eventos, con expresiones temporales.</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525939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MARTÍNEZ LÓPEZ CALEB ISMAEL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05</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/02/2021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F34D9ADF-9375-49CA-8D18-555AFC518BC8}"/>
              </a:ext>
            </a:extLst>
          </p:cNvPr>
          <p:cNvGraphicFramePr>
            <a:graphicFrameLocks noGrp="1"/>
          </p:cNvGraphicFramePr>
          <p:nvPr>
            <p:extLst>
              <p:ext uri="{D42A27DB-BD31-4B8C-83A1-F6EECF244321}">
                <p14:modId xmlns:p14="http://schemas.microsoft.com/office/powerpoint/2010/main" val="2116449127"/>
              </p:ext>
            </p:extLst>
          </p:nvPr>
        </p:nvGraphicFramePr>
        <p:xfrm>
          <a:off x="169152" y="3796367"/>
          <a:ext cx="6519691" cy="3352800"/>
        </p:xfrm>
        <a:graphic>
          <a:graphicData uri="http://schemas.openxmlformats.org/drawingml/2006/table">
            <a:tbl>
              <a:tblPr firstRow="1" bandRow="1">
                <a:tableStyleId>{5940675A-B579-460E-94D1-54222C63F5DA}</a:tableStyleId>
              </a:tblPr>
              <a:tblGrid>
                <a:gridCol w="1450761">
                  <a:extLst>
                    <a:ext uri="{9D8B030D-6E8A-4147-A177-3AD203B41FA5}">
                      <a16:colId xmlns:a16="http://schemas.microsoft.com/office/drawing/2014/main" val="20000"/>
                    </a:ext>
                  </a:extLst>
                </a:gridCol>
                <a:gridCol w="2388268">
                  <a:extLst>
                    <a:ext uri="{9D8B030D-6E8A-4147-A177-3AD203B41FA5}">
                      <a16:colId xmlns:a16="http://schemas.microsoft.com/office/drawing/2014/main" val="20001"/>
                    </a:ext>
                  </a:extLst>
                </a:gridCol>
                <a:gridCol w="682049">
                  <a:extLst>
                    <a:ext uri="{9D8B030D-6E8A-4147-A177-3AD203B41FA5}">
                      <a16:colId xmlns:a16="http://schemas.microsoft.com/office/drawing/2014/main" val="20002"/>
                    </a:ext>
                  </a:extLst>
                </a:gridCol>
                <a:gridCol w="381707">
                  <a:extLst>
                    <a:ext uri="{9D8B030D-6E8A-4147-A177-3AD203B41FA5}">
                      <a16:colId xmlns:a16="http://schemas.microsoft.com/office/drawing/2014/main" val="20003"/>
                    </a:ext>
                  </a:extLst>
                </a:gridCol>
                <a:gridCol w="410735">
                  <a:extLst>
                    <a:ext uri="{9D8B030D-6E8A-4147-A177-3AD203B41FA5}">
                      <a16:colId xmlns:a16="http://schemas.microsoft.com/office/drawing/2014/main" val="20004"/>
                    </a:ext>
                  </a:extLst>
                </a:gridCol>
                <a:gridCol w="410735">
                  <a:extLst>
                    <a:ext uri="{9D8B030D-6E8A-4147-A177-3AD203B41FA5}">
                      <a16:colId xmlns:a16="http://schemas.microsoft.com/office/drawing/2014/main" val="20005"/>
                    </a:ext>
                  </a:extLst>
                </a:gridCol>
                <a:gridCol w="410735">
                  <a:extLst>
                    <a:ext uri="{9D8B030D-6E8A-4147-A177-3AD203B41FA5}">
                      <a16:colId xmlns:a16="http://schemas.microsoft.com/office/drawing/2014/main" val="20006"/>
                    </a:ext>
                  </a:extLst>
                </a:gridCol>
                <a:gridCol w="384701">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a:t>
                      </a:r>
                    </a:p>
                    <a:p>
                      <a:pPr algn="ctr"/>
                      <a:r>
                        <a:rPr lang="es-MX" sz="1200" dirty="0">
                          <a:solidFill>
                            <a:srgbClr val="00206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Forma, espacio y medida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p>
                    <a:p>
                      <a:pPr algn="ctr"/>
                      <a:r>
                        <a:rPr lang="es-ES" sz="12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Usa expresiones temporales y representaciones gráficas para explicar la sucesión de eventos.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Magnitudes y medidas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Organiza la sucesión de eventos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Representa gráficamente su rutina diaria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Usa expresiones temporales para explicar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Comenta oralmente la sucesión de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Describe lo que observa en las imágenes con buena entonación, así como su rutina diaria plasmada en el cuaderno, ordena los hechos de forma correcta, pero se confunde un poco con las expresiones temporales. </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791896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RIVAS PUENTE ALLISON RUBI	</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05</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/02/2021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F34D9ADF-9375-49CA-8D18-555AFC518BC8}"/>
              </a:ext>
            </a:extLst>
          </p:cNvPr>
          <p:cNvGraphicFramePr>
            <a:graphicFrameLocks noGrp="1"/>
          </p:cNvGraphicFramePr>
          <p:nvPr>
            <p:extLst>
              <p:ext uri="{D42A27DB-BD31-4B8C-83A1-F6EECF244321}">
                <p14:modId xmlns:p14="http://schemas.microsoft.com/office/powerpoint/2010/main" val="1720576868"/>
              </p:ext>
            </p:extLst>
          </p:nvPr>
        </p:nvGraphicFramePr>
        <p:xfrm>
          <a:off x="169152" y="3796367"/>
          <a:ext cx="6519691" cy="3535680"/>
        </p:xfrm>
        <a:graphic>
          <a:graphicData uri="http://schemas.openxmlformats.org/drawingml/2006/table">
            <a:tbl>
              <a:tblPr firstRow="1" bandRow="1">
                <a:tableStyleId>{5940675A-B579-460E-94D1-54222C63F5DA}</a:tableStyleId>
              </a:tblPr>
              <a:tblGrid>
                <a:gridCol w="1450761">
                  <a:extLst>
                    <a:ext uri="{9D8B030D-6E8A-4147-A177-3AD203B41FA5}">
                      <a16:colId xmlns:a16="http://schemas.microsoft.com/office/drawing/2014/main" val="20000"/>
                    </a:ext>
                  </a:extLst>
                </a:gridCol>
                <a:gridCol w="2388268">
                  <a:extLst>
                    <a:ext uri="{9D8B030D-6E8A-4147-A177-3AD203B41FA5}">
                      <a16:colId xmlns:a16="http://schemas.microsoft.com/office/drawing/2014/main" val="20001"/>
                    </a:ext>
                  </a:extLst>
                </a:gridCol>
                <a:gridCol w="682049">
                  <a:extLst>
                    <a:ext uri="{9D8B030D-6E8A-4147-A177-3AD203B41FA5}">
                      <a16:colId xmlns:a16="http://schemas.microsoft.com/office/drawing/2014/main" val="20002"/>
                    </a:ext>
                  </a:extLst>
                </a:gridCol>
                <a:gridCol w="381707">
                  <a:extLst>
                    <a:ext uri="{9D8B030D-6E8A-4147-A177-3AD203B41FA5}">
                      <a16:colId xmlns:a16="http://schemas.microsoft.com/office/drawing/2014/main" val="20003"/>
                    </a:ext>
                  </a:extLst>
                </a:gridCol>
                <a:gridCol w="410735">
                  <a:extLst>
                    <a:ext uri="{9D8B030D-6E8A-4147-A177-3AD203B41FA5}">
                      <a16:colId xmlns:a16="http://schemas.microsoft.com/office/drawing/2014/main" val="20004"/>
                    </a:ext>
                  </a:extLst>
                </a:gridCol>
                <a:gridCol w="410735">
                  <a:extLst>
                    <a:ext uri="{9D8B030D-6E8A-4147-A177-3AD203B41FA5}">
                      <a16:colId xmlns:a16="http://schemas.microsoft.com/office/drawing/2014/main" val="20005"/>
                    </a:ext>
                  </a:extLst>
                </a:gridCol>
                <a:gridCol w="410735">
                  <a:extLst>
                    <a:ext uri="{9D8B030D-6E8A-4147-A177-3AD203B41FA5}">
                      <a16:colId xmlns:a16="http://schemas.microsoft.com/office/drawing/2014/main" val="20006"/>
                    </a:ext>
                  </a:extLst>
                </a:gridCol>
                <a:gridCol w="384701">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a:t>
                      </a:r>
                    </a:p>
                    <a:p>
                      <a:pPr algn="ctr"/>
                      <a:r>
                        <a:rPr lang="es-MX" sz="1200" dirty="0">
                          <a:solidFill>
                            <a:srgbClr val="00206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Forma, espacio y medida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p>
                    <a:p>
                      <a:pPr algn="ctr"/>
                      <a:r>
                        <a:rPr lang="es-ES" sz="12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Usa expresiones temporales y representaciones gráficas para explicar la sucesión de eventos.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Magnitudes y medidas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Organiza la sucesión de eventos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Representa gráficamente su rutina diaria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Usa expresiones temporales para explicar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Comenta oralmente la sucesión de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Identifica adecuadamente las sucesiones de eventos y las ordena de forma correcta según suceden las cosas y los comenta oralmente con una buena entonación, en ocasiones se confunde con las imágenes y apoyos gráficos pero al darle una segunda observada lo corrige o corrobora y utiliza algunas expresiones temporales.  </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264844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MARINES CISNEROS MELANIE YULSSA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05</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/02/2021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F34D9ADF-9375-49CA-8D18-555AFC518BC8}"/>
              </a:ext>
            </a:extLst>
          </p:cNvPr>
          <p:cNvGraphicFramePr>
            <a:graphicFrameLocks noGrp="1"/>
          </p:cNvGraphicFramePr>
          <p:nvPr>
            <p:extLst>
              <p:ext uri="{D42A27DB-BD31-4B8C-83A1-F6EECF244321}">
                <p14:modId xmlns:p14="http://schemas.microsoft.com/office/powerpoint/2010/main" val="1043384556"/>
              </p:ext>
            </p:extLst>
          </p:nvPr>
        </p:nvGraphicFramePr>
        <p:xfrm>
          <a:off x="169152" y="3796367"/>
          <a:ext cx="6519691" cy="3352800"/>
        </p:xfrm>
        <a:graphic>
          <a:graphicData uri="http://schemas.openxmlformats.org/drawingml/2006/table">
            <a:tbl>
              <a:tblPr firstRow="1" bandRow="1">
                <a:tableStyleId>{5940675A-B579-460E-94D1-54222C63F5DA}</a:tableStyleId>
              </a:tblPr>
              <a:tblGrid>
                <a:gridCol w="1450761">
                  <a:extLst>
                    <a:ext uri="{9D8B030D-6E8A-4147-A177-3AD203B41FA5}">
                      <a16:colId xmlns:a16="http://schemas.microsoft.com/office/drawing/2014/main" val="20000"/>
                    </a:ext>
                  </a:extLst>
                </a:gridCol>
                <a:gridCol w="2388268">
                  <a:extLst>
                    <a:ext uri="{9D8B030D-6E8A-4147-A177-3AD203B41FA5}">
                      <a16:colId xmlns:a16="http://schemas.microsoft.com/office/drawing/2014/main" val="20001"/>
                    </a:ext>
                  </a:extLst>
                </a:gridCol>
                <a:gridCol w="682049">
                  <a:extLst>
                    <a:ext uri="{9D8B030D-6E8A-4147-A177-3AD203B41FA5}">
                      <a16:colId xmlns:a16="http://schemas.microsoft.com/office/drawing/2014/main" val="20002"/>
                    </a:ext>
                  </a:extLst>
                </a:gridCol>
                <a:gridCol w="381707">
                  <a:extLst>
                    <a:ext uri="{9D8B030D-6E8A-4147-A177-3AD203B41FA5}">
                      <a16:colId xmlns:a16="http://schemas.microsoft.com/office/drawing/2014/main" val="20003"/>
                    </a:ext>
                  </a:extLst>
                </a:gridCol>
                <a:gridCol w="410735">
                  <a:extLst>
                    <a:ext uri="{9D8B030D-6E8A-4147-A177-3AD203B41FA5}">
                      <a16:colId xmlns:a16="http://schemas.microsoft.com/office/drawing/2014/main" val="20004"/>
                    </a:ext>
                  </a:extLst>
                </a:gridCol>
                <a:gridCol w="410735">
                  <a:extLst>
                    <a:ext uri="{9D8B030D-6E8A-4147-A177-3AD203B41FA5}">
                      <a16:colId xmlns:a16="http://schemas.microsoft.com/office/drawing/2014/main" val="20005"/>
                    </a:ext>
                  </a:extLst>
                </a:gridCol>
                <a:gridCol w="410735">
                  <a:extLst>
                    <a:ext uri="{9D8B030D-6E8A-4147-A177-3AD203B41FA5}">
                      <a16:colId xmlns:a16="http://schemas.microsoft.com/office/drawing/2014/main" val="20006"/>
                    </a:ext>
                  </a:extLst>
                </a:gridCol>
                <a:gridCol w="384701">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a:t>
                      </a:r>
                    </a:p>
                    <a:p>
                      <a:pPr algn="ctr"/>
                      <a:r>
                        <a:rPr lang="es-MX" sz="1200" dirty="0">
                          <a:solidFill>
                            <a:srgbClr val="00206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Forma, espacio y medida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p>
                    <a:p>
                      <a:pPr algn="ctr"/>
                      <a:r>
                        <a:rPr lang="es-ES" sz="12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Usa expresiones temporales y representaciones gráficas para explicar la sucesión de eventos.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Magnitudes y medidas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Organiza la sucesión de eventos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Representa gráficamente su rutina diaria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Usa expresiones temporales para explicar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Comenta oralmente la sucesión de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Organiza el orden en que suceden las acciones u eventos, utilizando algunas expresiones temporales como luego, después, primero, al momento de agregar más como mañana, tarde, mediodía se le complica un poco.  </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180312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91D7BF-4F0F-4E0F-840B-0D059929A9A5}"/>
              </a:ext>
            </a:extLst>
          </p:cNvPr>
          <p:cNvSpPr/>
          <p:nvPr/>
        </p:nvSpPr>
        <p:spPr>
          <a:xfrm>
            <a:off x="212847" y="1777607"/>
            <a:ext cx="6432302" cy="279757"/>
          </a:xfrm>
          <a:prstGeom prst="rect">
            <a:avLst/>
          </a:prstGeom>
          <a:ln w="12700">
            <a:solidFill>
              <a:srgbClr val="7030A0"/>
            </a:solidFill>
            <a:prstDash val="dashDot"/>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Alumno:</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LORENZO GONZÁLEZ OSCAR ARMANDO		</a:t>
            </a:r>
            <a:r>
              <a:rPr kumimoji="0" lang="es-MX"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Fecha:</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lang="es-MX"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05</a:t>
            </a:r>
            <a:r>
              <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/02/2021</a:t>
            </a:r>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5 CuadroTexto">
            <a:extLst>
              <a:ext uri="{FF2B5EF4-FFF2-40B4-BE49-F238E27FC236}">
                <a16:creationId xmlns:a16="http://schemas.microsoft.com/office/drawing/2014/main" id="{E711237A-CC02-49B1-8607-CC3ABF6B0A3C}"/>
              </a:ext>
            </a:extLst>
          </p:cNvPr>
          <p:cNvSpPr txBox="1"/>
          <p:nvPr/>
        </p:nvSpPr>
        <p:spPr>
          <a:xfrm>
            <a:off x="212847" y="2234368"/>
            <a:ext cx="64323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Propósito: </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Recabar información para realizar la evaluación del desempeño de los alumnos y el dominio de los aprendizajes esperados que se trabajaron durante la jornada de práctica.</a:t>
            </a:r>
            <a:b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Instrucciones:</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Marcar con una ( X ) el nivel de desempeño alcanzado utilizando  la siguiente escala 1. No se presenta  2. Insuficiente  3. Suficiente  4. Satisfactorio  5. Destacado.  Según corresponda </a:t>
            </a:r>
            <a:endParaRPr kumimoji="0" lang="es-MX"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Imagen 8">
            <a:extLst>
              <a:ext uri="{FF2B5EF4-FFF2-40B4-BE49-F238E27FC236}">
                <a16:creationId xmlns:a16="http://schemas.microsoft.com/office/drawing/2014/main" id="{5410DAE7-D103-4290-AAA1-8E12F9B847F3}"/>
              </a:ext>
            </a:extLst>
          </p:cNvPr>
          <p:cNvPicPr>
            <a:picLocks noChangeAspect="1"/>
          </p:cNvPicPr>
          <p:nvPr/>
        </p:nvPicPr>
        <p:blipFill>
          <a:blip r:embed="rId2"/>
          <a:stretch>
            <a:fillRect/>
          </a:stretch>
        </p:blipFill>
        <p:spPr>
          <a:xfrm>
            <a:off x="493521" y="637352"/>
            <a:ext cx="5870957" cy="963251"/>
          </a:xfrm>
          <a:prstGeom prst="rect">
            <a:avLst/>
          </a:prstGeom>
        </p:spPr>
      </p:pic>
      <p:graphicFrame>
        <p:nvGraphicFramePr>
          <p:cNvPr id="7" name="3 Tabla">
            <a:extLst>
              <a:ext uri="{FF2B5EF4-FFF2-40B4-BE49-F238E27FC236}">
                <a16:creationId xmlns:a16="http://schemas.microsoft.com/office/drawing/2014/main" id="{F34D9ADF-9375-49CA-8D18-555AFC518BC8}"/>
              </a:ext>
            </a:extLst>
          </p:cNvPr>
          <p:cNvGraphicFramePr>
            <a:graphicFrameLocks noGrp="1"/>
          </p:cNvGraphicFramePr>
          <p:nvPr>
            <p:extLst>
              <p:ext uri="{D42A27DB-BD31-4B8C-83A1-F6EECF244321}">
                <p14:modId xmlns:p14="http://schemas.microsoft.com/office/powerpoint/2010/main" val="2677874293"/>
              </p:ext>
            </p:extLst>
          </p:nvPr>
        </p:nvGraphicFramePr>
        <p:xfrm>
          <a:off x="169152" y="3796367"/>
          <a:ext cx="6519691" cy="3352800"/>
        </p:xfrm>
        <a:graphic>
          <a:graphicData uri="http://schemas.openxmlformats.org/drawingml/2006/table">
            <a:tbl>
              <a:tblPr firstRow="1" bandRow="1">
                <a:tableStyleId>{5940675A-B579-460E-94D1-54222C63F5DA}</a:tableStyleId>
              </a:tblPr>
              <a:tblGrid>
                <a:gridCol w="1450761">
                  <a:extLst>
                    <a:ext uri="{9D8B030D-6E8A-4147-A177-3AD203B41FA5}">
                      <a16:colId xmlns:a16="http://schemas.microsoft.com/office/drawing/2014/main" val="20000"/>
                    </a:ext>
                  </a:extLst>
                </a:gridCol>
                <a:gridCol w="2388268">
                  <a:extLst>
                    <a:ext uri="{9D8B030D-6E8A-4147-A177-3AD203B41FA5}">
                      <a16:colId xmlns:a16="http://schemas.microsoft.com/office/drawing/2014/main" val="20001"/>
                    </a:ext>
                  </a:extLst>
                </a:gridCol>
                <a:gridCol w="682049">
                  <a:extLst>
                    <a:ext uri="{9D8B030D-6E8A-4147-A177-3AD203B41FA5}">
                      <a16:colId xmlns:a16="http://schemas.microsoft.com/office/drawing/2014/main" val="20002"/>
                    </a:ext>
                  </a:extLst>
                </a:gridCol>
                <a:gridCol w="381707">
                  <a:extLst>
                    <a:ext uri="{9D8B030D-6E8A-4147-A177-3AD203B41FA5}">
                      <a16:colId xmlns:a16="http://schemas.microsoft.com/office/drawing/2014/main" val="20003"/>
                    </a:ext>
                  </a:extLst>
                </a:gridCol>
                <a:gridCol w="410735">
                  <a:extLst>
                    <a:ext uri="{9D8B030D-6E8A-4147-A177-3AD203B41FA5}">
                      <a16:colId xmlns:a16="http://schemas.microsoft.com/office/drawing/2014/main" val="20004"/>
                    </a:ext>
                  </a:extLst>
                </a:gridCol>
                <a:gridCol w="410735">
                  <a:extLst>
                    <a:ext uri="{9D8B030D-6E8A-4147-A177-3AD203B41FA5}">
                      <a16:colId xmlns:a16="http://schemas.microsoft.com/office/drawing/2014/main" val="20005"/>
                    </a:ext>
                  </a:extLst>
                </a:gridCol>
                <a:gridCol w="410735">
                  <a:extLst>
                    <a:ext uri="{9D8B030D-6E8A-4147-A177-3AD203B41FA5}">
                      <a16:colId xmlns:a16="http://schemas.microsoft.com/office/drawing/2014/main" val="20006"/>
                    </a:ext>
                  </a:extLst>
                </a:gridCol>
                <a:gridCol w="384701">
                  <a:extLst>
                    <a:ext uri="{9D8B030D-6E8A-4147-A177-3AD203B41FA5}">
                      <a16:colId xmlns:a16="http://schemas.microsoft.com/office/drawing/2014/main" val="20007"/>
                    </a:ext>
                  </a:extLst>
                </a:gridCol>
              </a:tblGrid>
              <a:tr h="290739">
                <a:tc gridSpan="3">
                  <a:txBody>
                    <a:bodyPr/>
                    <a:lstStyle/>
                    <a:p>
                      <a:pPr algn="ctr"/>
                      <a:r>
                        <a:rPr lang="es-MX" sz="1200" b="1" dirty="0">
                          <a:latin typeface="Century Gothic" panose="020B0502020202020204" pitchFamily="34" charset="0"/>
                        </a:rPr>
                        <a:t>Aspectos a evaluar</a:t>
                      </a:r>
                    </a:p>
                  </a:txBody>
                  <a:tcPr marL="68580" marR="68580" marT="60960" marB="60960" anchor="ctr">
                    <a:lnR w="12700" cap="flat" cmpd="sng" algn="ctr">
                      <a:solidFill>
                        <a:schemeClr val="tx1"/>
                      </a:solidFill>
                      <a:prstDash val="solid"/>
                      <a:round/>
                      <a:headEnd type="none" w="med" len="med"/>
                      <a:tailEnd type="none" w="med" len="med"/>
                    </a:lnR>
                    <a:solidFill>
                      <a:srgbClr val="00B0F0"/>
                    </a:solidFill>
                  </a:tcPr>
                </a:tc>
                <a:tc hMerge="1">
                  <a:txBody>
                    <a:bodyPr/>
                    <a:lstStyle/>
                    <a:p>
                      <a:endParaRPr lang="es-MX"/>
                    </a:p>
                  </a:txBody>
                  <a:tcPr/>
                </a:tc>
                <a:tc hMerge="1">
                  <a:txBody>
                    <a:bodyPr/>
                    <a:lstStyle/>
                    <a:p>
                      <a:pPr algn="ctr"/>
                      <a:endParaRPr lang="es-MX" sz="1200" b="1" dirty="0">
                        <a:latin typeface="Century Gothic" panose="020B0502020202020204" pitchFamily="34" charset="0"/>
                      </a:endParaRPr>
                    </a:p>
                  </a:txBody>
                  <a:tcPr anchor="ctr"/>
                </a:tc>
                <a:tc>
                  <a:txBody>
                    <a:bodyPr/>
                    <a:lstStyle/>
                    <a:p>
                      <a:pPr algn="ctr"/>
                      <a:r>
                        <a:rPr lang="es-MX" sz="1200" b="1" dirty="0">
                          <a:latin typeface="Century Gothic" panose="020B0502020202020204" pitchFamily="34" charset="0"/>
                        </a:rPr>
                        <a:t>1</a:t>
                      </a:r>
                    </a:p>
                  </a:txBody>
                  <a:tcPr marL="68580" marR="68580" marT="60960" marB="60960" anchor="ctr">
                    <a:lnL w="12700" cap="flat" cmpd="sng" algn="ctr">
                      <a:solidFill>
                        <a:schemeClr val="tx1"/>
                      </a:solidFill>
                      <a:prstDash val="solid"/>
                      <a:round/>
                      <a:headEnd type="none" w="med" len="med"/>
                      <a:tailEnd type="none" w="med" len="med"/>
                    </a:lnL>
                    <a:solidFill>
                      <a:srgbClr val="00B0F0"/>
                    </a:solidFill>
                  </a:tcPr>
                </a:tc>
                <a:tc>
                  <a:txBody>
                    <a:bodyPr/>
                    <a:lstStyle/>
                    <a:p>
                      <a:pPr algn="ctr"/>
                      <a:r>
                        <a:rPr lang="es-MX" sz="1200" b="1" dirty="0">
                          <a:latin typeface="Century Gothic" panose="020B0502020202020204" pitchFamily="34" charset="0"/>
                        </a:rPr>
                        <a:t>2</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3</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4</a:t>
                      </a:r>
                    </a:p>
                  </a:txBody>
                  <a:tcPr marL="68580" marR="68580" marT="60960" marB="60960" anchor="ctr">
                    <a:solidFill>
                      <a:srgbClr val="00B0F0"/>
                    </a:solidFill>
                  </a:tcPr>
                </a:tc>
                <a:tc>
                  <a:txBody>
                    <a:bodyPr/>
                    <a:lstStyle/>
                    <a:p>
                      <a:pPr algn="ctr"/>
                      <a:r>
                        <a:rPr lang="es-MX" sz="1200" b="1" dirty="0">
                          <a:latin typeface="Century Gothic" panose="020B0502020202020204" pitchFamily="34" charset="0"/>
                        </a:rPr>
                        <a:t>5</a:t>
                      </a:r>
                    </a:p>
                  </a:txBody>
                  <a:tcPr marL="68580" marR="68580" marT="60960" marB="60960" anchor="ctr">
                    <a:solidFill>
                      <a:srgbClr val="00B0F0"/>
                    </a:solidFill>
                  </a:tcPr>
                </a:tc>
                <a:extLst>
                  <a:ext uri="{0D108BD9-81ED-4DB2-BD59-A6C34878D82A}">
                    <a16:rowId xmlns:a16="http://schemas.microsoft.com/office/drawing/2014/main" val="10000"/>
                  </a:ext>
                </a:extLst>
              </a:tr>
              <a:tr h="0">
                <a:tc rowSpan="2">
                  <a:txBody>
                    <a:bodyPr/>
                    <a:lstStyle/>
                    <a:p>
                      <a:pPr algn="ctr"/>
                      <a:r>
                        <a:rPr lang="es-MX" sz="1200" b="1" dirty="0">
                          <a:solidFill>
                            <a:schemeClr val="tx1"/>
                          </a:solidFill>
                          <a:latin typeface="Century Gothic" panose="020B0502020202020204" pitchFamily="34" charset="0"/>
                        </a:rPr>
                        <a:t>Campo/área:</a:t>
                      </a:r>
                    </a:p>
                    <a:p>
                      <a:pPr algn="ctr"/>
                      <a:r>
                        <a:rPr lang="es-MX" sz="1200" dirty="0">
                          <a:solidFill>
                            <a:srgbClr val="002060"/>
                          </a:solidFill>
                          <a:latin typeface="Century Gothic" panose="020B0502020202020204" pitchFamily="34" charset="0"/>
                        </a:rPr>
                        <a:t>PENSAMIENTO MATEMÁTICO</a:t>
                      </a:r>
                    </a:p>
                  </a:txBody>
                  <a:tcPr marL="68580" marR="68580" marT="60960" marB="60960" anchor="ctr">
                    <a:lnR w="12700" cap="flat" cmpd="sng" algn="ctr">
                      <a:solidFill>
                        <a:schemeClr val="tx1"/>
                      </a:solidFill>
                      <a:prstDash val="solid"/>
                      <a:round/>
                      <a:headEnd type="none" w="med" len="med"/>
                      <a:tailEnd type="none" w="med" len="med"/>
                    </a:lnR>
                  </a:tcPr>
                </a:tc>
                <a:tc>
                  <a:txBody>
                    <a:bodyPr/>
                    <a:lstStyle/>
                    <a:p>
                      <a:pPr algn="ctr"/>
                      <a:r>
                        <a:rPr lang="es-MX" sz="1200" b="1" dirty="0">
                          <a:latin typeface="Century Gothic" panose="020B0502020202020204" pitchFamily="34" charset="0"/>
                        </a:rPr>
                        <a:t>Organizador curricular 1: </a:t>
                      </a:r>
                      <a:r>
                        <a:rPr lang="es-MX" sz="1200" b="0" dirty="0">
                          <a:latin typeface="Century Gothic" panose="020B0502020202020204" pitchFamily="34" charset="0"/>
                        </a:rPr>
                        <a:t>Forma, espacio y medida</a:t>
                      </a:r>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gridSpan="6">
                  <a:txBody>
                    <a:bodyPr/>
                    <a:lstStyle/>
                    <a:p>
                      <a:pPr algn="ctr"/>
                      <a:r>
                        <a:rPr lang="es-ES" sz="1200" b="1"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Aprendizaje esperado: </a:t>
                      </a:r>
                    </a:p>
                    <a:p>
                      <a:pPr algn="ctr"/>
                      <a:r>
                        <a:rPr lang="es-ES" sz="12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Usa expresiones temporales y representaciones gráficas para explicar la sucesión de eventos.</a:t>
                      </a:r>
                      <a:endParaRPr lang="es-ES" sz="1200" dirty="0">
                        <a:latin typeface="Century Gothic" panose="020B0502020202020204" pitchFamily="34" charset="0"/>
                      </a:endParaRPr>
                    </a:p>
                  </a:txBody>
                  <a:tcPr marL="68580" marR="68580" marT="60960" marB="60960" anchor="ctr"/>
                </a:tc>
                <a:tc rowSpan="2" hMerge="1">
                  <a:txBody>
                    <a:bodyPr/>
                    <a:lstStyle/>
                    <a:p>
                      <a:pPr algn="ctr"/>
                      <a:endParaRPr lang="es-MX"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tc rowSpan="2" hMerge="1">
                  <a:txBody>
                    <a:bodyPr/>
                    <a:lstStyle/>
                    <a:p>
                      <a:endParaRPr lang="es-MX" dirty="0"/>
                    </a:p>
                  </a:txBody>
                  <a:tcPr/>
                </a:tc>
                <a:extLst>
                  <a:ext uri="{0D108BD9-81ED-4DB2-BD59-A6C34878D82A}">
                    <a16:rowId xmlns:a16="http://schemas.microsoft.com/office/drawing/2014/main" val="10001"/>
                  </a:ext>
                </a:extLst>
              </a:tr>
              <a:tr h="197165">
                <a:tc vMerge="1">
                  <a:txBody>
                    <a:bodyPr/>
                    <a:lstStyle/>
                    <a:p>
                      <a:endParaRPr lang="es-MX"/>
                    </a:p>
                  </a:txBody>
                  <a:tcPr/>
                </a:tc>
                <a:tc>
                  <a:txBody>
                    <a:bodyPr/>
                    <a:lstStyle/>
                    <a:p>
                      <a:pPr algn="ctr"/>
                      <a:r>
                        <a:rPr lang="es-MX" sz="1200" b="1" dirty="0">
                          <a:latin typeface="Century Gothic" panose="020B0502020202020204" pitchFamily="34" charset="0"/>
                        </a:rPr>
                        <a:t>Organizador curricular 2: </a:t>
                      </a:r>
                      <a:r>
                        <a:rPr lang="es-MX" sz="1200" b="0" dirty="0">
                          <a:latin typeface="Century Gothic" panose="020B0502020202020204" pitchFamily="34" charset="0"/>
                        </a:rPr>
                        <a:t>Magnitudes y medidas</a:t>
                      </a:r>
                    </a:p>
                  </a:txBody>
                  <a:tcPr marL="68580" marR="68580" marT="60960" marB="609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2"/>
                  </a:ext>
                </a:extLst>
              </a:tr>
              <a:tr h="184725">
                <a:tc gridSpan="3">
                  <a:txBody>
                    <a:bodyPr/>
                    <a:lstStyle/>
                    <a:p>
                      <a:pPr algn="l"/>
                      <a:r>
                        <a:rPr lang="es-MX" sz="1200" dirty="0">
                          <a:latin typeface="Century Gothic" panose="020B0502020202020204" pitchFamily="34" charset="0"/>
                        </a:rPr>
                        <a:t>Organiza la sucesión de eventos correctamente</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 X</a:t>
                      </a:r>
                    </a:p>
                  </a:txBody>
                  <a:tcPr marL="68580" marR="68580" marT="60960" marB="60960" anchor="ctr"/>
                </a:tc>
                <a:tc>
                  <a:txBody>
                    <a:bodyPr/>
                    <a:lstStyle/>
                    <a:p>
                      <a:pPr algn="ctr"/>
                      <a:r>
                        <a:rPr lang="es-MX" sz="1200" dirty="0">
                          <a:latin typeface="Century Gothic" panose="020B0502020202020204" pitchFamily="34" charset="0"/>
                        </a:rPr>
                        <a:t>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4"/>
                  </a:ext>
                </a:extLst>
              </a:tr>
              <a:tr h="0">
                <a:tc gridSpan="3">
                  <a:txBody>
                    <a:bodyPr/>
                    <a:lstStyle/>
                    <a:p>
                      <a:pPr algn="l"/>
                      <a:r>
                        <a:rPr lang="es-MX" sz="1200" dirty="0">
                          <a:latin typeface="Century Gothic" panose="020B0502020202020204" pitchFamily="34" charset="0"/>
                        </a:rPr>
                        <a:t>Representa gráficamente su rutina diaria</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5"/>
                  </a:ext>
                </a:extLst>
              </a:tr>
              <a:tr h="0">
                <a:tc gridSpan="3">
                  <a:txBody>
                    <a:bodyPr/>
                    <a:lstStyle/>
                    <a:p>
                      <a:pPr algn="l"/>
                      <a:r>
                        <a:rPr lang="es-ES" sz="1200" dirty="0">
                          <a:latin typeface="Century Gothic" panose="020B0502020202020204" pitchFamily="34" charset="0"/>
                        </a:rPr>
                        <a:t>Usa expresiones temporales para explicar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r>
                        <a:rPr lang="es-MX" sz="1200" dirty="0">
                          <a:latin typeface="Century Gothic" panose="020B0502020202020204" pitchFamily="34" charset="0"/>
                        </a:rPr>
                        <a:t>X</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6"/>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a:latin typeface="Century Gothic" panose="020B0502020202020204" pitchFamily="34" charset="0"/>
                        </a:rPr>
                        <a:t>Comenta oralmente la sucesión de eventos</a:t>
                      </a:r>
                    </a:p>
                  </a:txBody>
                  <a:tcPr marL="68580" marR="68580" marT="60960" marB="60960" anchor="ctr">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ctr"/>
                      <a:endParaRPr lang="es-MX" sz="1200">
                        <a:latin typeface="Century Gothic" panose="020B0502020202020204" pitchFamily="34" charset="0"/>
                      </a:endParaRPr>
                    </a:p>
                  </a:txBody>
                  <a:tcPr anchor="ctr"/>
                </a:tc>
                <a:tc>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r>
                        <a:rPr lang="es-MX" sz="1200" dirty="0">
                          <a:latin typeface="Century Gothic" panose="020B0502020202020204" pitchFamily="34" charset="0"/>
                        </a:rPr>
                        <a:t>X </a:t>
                      </a: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tc>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07"/>
                  </a:ext>
                </a:extLst>
              </a:tr>
              <a:tr h="609600">
                <a:tc gridSpan="8">
                  <a:txBody>
                    <a:bodyPr/>
                    <a:lstStyle/>
                    <a:p>
                      <a:pPr algn="l"/>
                      <a:r>
                        <a:rPr lang="es-MX" sz="1200" b="1" dirty="0">
                          <a:latin typeface="Century Gothic" panose="020B0502020202020204" pitchFamily="34" charset="0"/>
                        </a:rPr>
                        <a:t>Observaciones:</a:t>
                      </a:r>
                    </a:p>
                    <a:p>
                      <a:pPr algn="l"/>
                      <a:r>
                        <a:rPr lang="es-MX" sz="1200" b="0" dirty="0">
                          <a:latin typeface="Century Gothic" panose="020B0502020202020204" pitchFamily="34" charset="0"/>
                        </a:rPr>
                        <a:t>Se expresa con timidez, sin embargo conoce e identifica el orden correcto de los hechos y los enumera, aún se le dificulta utilizar correctamente las expresiones temporales y solo responde alto cuando se siente muy seguro de su respuesta.</a:t>
                      </a:r>
                    </a:p>
                  </a:txBody>
                  <a:tcPr marL="68580" marR="68580" marT="60960" marB="60960"/>
                </a:tc>
                <a:tc hMerge="1">
                  <a:txBody>
                    <a:bodyPr/>
                    <a:lstStyle/>
                    <a:p>
                      <a:endParaRPr lang="es-MX"/>
                    </a:p>
                  </a:txBody>
                  <a:tcPr/>
                </a:tc>
                <a:tc hMerge="1">
                  <a:txBody>
                    <a:bodyPr/>
                    <a:lstStyle/>
                    <a:p>
                      <a:endParaRPr lang="es-MX"/>
                    </a:p>
                  </a:txBody>
                  <a:tcPr/>
                </a:tc>
                <a:tc hMerge="1">
                  <a:txBody>
                    <a:bodyPr/>
                    <a:lstStyle/>
                    <a:p>
                      <a:pPr algn="l"/>
                      <a:endParaRPr lang="es-MX" sz="1200" dirty="0">
                        <a:latin typeface="Century Gothic" panose="020B0502020202020204" pitchFamily="34" charset="0"/>
                      </a:endParaRPr>
                    </a:p>
                  </a:txBody>
                  <a:tcPr marL="68580" marR="68580" marT="60960" marB="60960" anchor="ctr">
                    <a:lnL w="12700" cap="flat" cmpd="sng" algn="ctr">
                      <a:solidFill>
                        <a:schemeClr val="tx1"/>
                      </a:solidFill>
                      <a:prstDash val="solid"/>
                      <a:round/>
                      <a:headEnd type="none" w="med" len="med"/>
                      <a:tailEnd type="none" w="med" len="med"/>
                    </a:lnL>
                  </a:tcP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tc hMerge="1">
                  <a:txBody>
                    <a:bodyPr/>
                    <a:lstStyle/>
                    <a:p>
                      <a:pPr algn="ctr"/>
                      <a:endParaRPr lang="es-MX" sz="1200" dirty="0">
                        <a:latin typeface="Century Gothic" panose="020B0502020202020204" pitchFamily="34" charset="0"/>
                      </a:endParaRPr>
                    </a:p>
                  </a:txBody>
                  <a:tcPr marL="68580" marR="68580" marT="60960" marB="6096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63645452"/>
      </p:ext>
    </p:extLst>
  </p:cSld>
  <p:clrMapOvr>
    <a:masterClrMapping/>
  </p:clrMapOvr>
</p:sld>
</file>

<file path=ppt/theme/theme1.xml><?xml version="1.0" encoding="utf-8"?>
<a:theme xmlns:a="http://schemas.openxmlformats.org/drawingml/2006/main" name="Plantilla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1" id="{8D401A73-17DD-45D5-BBDA-2532FD6B93ED}" vid="{A9294ABB-882B-433D-992D-688EECAA5DC5}"/>
    </a:ext>
  </a:extLst>
</a:theme>
</file>

<file path=docProps/app.xml><?xml version="1.0" encoding="utf-8"?>
<Properties xmlns="http://schemas.openxmlformats.org/officeDocument/2006/extended-properties" xmlns:vt="http://schemas.openxmlformats.org/officeDocument/2006/docPropsVTypes">
  <Template>Plantilla 2</Template>
  <TotalTime>887</TotalTime>
  <Words>20485</Words>
  <Application>Microsoft Office PowerPoint</Application>
  <PresentationFormat>Carta (216 x 279 mm)</PresentationFormat>
  <Paragraphs>2742</Paragraphs>
  <Slides>96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96</vt:i4>
      </vt:variant>
    </vt:vector>
  </HeadingPairs>
  <TitlesOfParts>
    <vt:vector size="104" baseType="lpstr">
      <vt:lpstr>Arial</vt:lpstr>
      <vt:lpstr>Calibri</vt:lpstr>
      <vt:lpstr>Century Gothic</vt:lpstr>
      <vt:lpstr>DK Lemon Yellow Sun</vt:lpstr>
      <vt:lpstr>Lovehearts XYZ</vt:lpstr>
      <vt:lpstr>Playlist</vt:lpstr>
      <vt:lpstr>Wingdings</vt:lpstr>
      <vt:lpstr>Plantilla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LENOVO</cp:lastModifiedBy>
  <cp:revision>70</cp:revision>
  <dcterms:created xsi:type="dcterms:W3CDTF">2021-01-17T06:11:12Z</dcterms:created>
  <dcterms:modified xsi:type="dcterms:W3CDTF">2021-02-06T05:49:09Z</dcterms:modified>
</cp:coreProperties>
</file>