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1" r:id="rId3"/>
    <p:sldId id="328" r:id="rId4"/>
    <p:sldId id="329" r:id="rId5"/>
    <p:sldId id="369" r:id="rId6"/>
    <p:sldId id="416" r:id="rId7"/>
    <p:sldId id="272" r:id="rId8"/>
    <p:sldId id="273" r:id="rId9"/>
    <p:sldId id="274" r:id="rId10"/>
    <p:sldId id="331" r:id="rId11"/>
    <p:sldId id="401" r:id="rId12"/>
    <p:sldId id="275" r:id="rId13"/>
    <p:sldId id="257" r:id="rId14"/>
    <p:sldId id="305" r:id="rId15"/>
    <p:sldId id="317" r:id="rId16"/>
    <p:sldId id="330" r:id="rId17"/>
    <p:sldId id="343" r:id="rId18"/>
    <p:sldId id="344" r:id="rId19"/>
    <p:sldId id="376" r:id="rId20"/>
    <p:sldId id="377" r:id="rId21"/>
    <p:sldId id="402" r:id="rId22"/>
    <p:sldId id="276" r:id="rId23"/>
    <p:sldId id="258" r:id="rId24"/>
    <p:sldId id="372" r:id="rId25"/>
    <p:sldId id="373" r:id="rId26"/>
    <p:sldId id="403" r:id="rId27"/>
    <p:sldId id="277" r:id="rId28"/>
    <p:sldId id="259" r:id="rId29"/>
    <p:sldId id="332" r:id="rId30"/>
    <p:sldId id="374" r:id="rId31"/>
    <p:sldId id="375" r:id="rId32"/>
    <p:sldId id="278" r:id="rId33"/>
    <p:sldId id="306" r:id="rId34"/>
    <p:sldId id="333" r:id="rId35"/>
    <p:sldId id="345" r:id="rId36"/>
    <p:sldId id="346" r:id="rId37"/>
    <p:sldId id="378" r:id="rId38"/>
    <p:sldId id="379" r:id="rId39"/>
    <p:sldId id="404" r:id="rId40"/>
    <p:sldId id="279" r:id="rId41"/>
    <p:sldId id="260" r:id="rId42"/>
    <p:sldId id="280" r:id="rId43"/>
    <p:sldId id="261" r:id="rId44"/>
    <p:sldId id="281" r:id="rId45"/>
    <p:sldId id="282" r:id="rId46"/>
    <p:sldId id="318" r:id="rId47"/>
    <p:sldId id="334" r:id="rId48"/>
    <p:sldId id="405" r:id="rId49"/>
    <p:sldId id="283" r:id="rId50"/>
    <p:sldId id="262" r:id="rId51"/>
    <p:sldId id="307" r:id="rId52"/>
    <p:sldId id="319" r:id="rId53"/>
    <p:sldId id="335" r:id="rId54"/>
    <p:sldId id="347" r:id="rId55"/>
    <p:sldId id="348" r:id="rId56"/>
    <p:sldId id="380" r:id="rId57"/>
    <p:sldId id="381" r:id="rId58"/>
    <p:sldId id="406" r:id="rId59"/>
    <p:sldId id="284" r:id="rId60"/>
    <p:sldId id="263" r:id="rId61"/>
    <p:sldId id="285" r:id="rId62"/>
    <p:sldId id="349" r:id="rId63"/>
    <p:sldId id="350" r:id="rId64"/>
    <p:sldId id="286" r:id="rId65"/>
    <p:sldId id="264" r:id="rId66"/>
    <p:sldId id="308" r:id="rId67"/>
    <p:sldId id="287" r:id="rId68"/>
    <p:sldId id="351" r:id="rId69"/>
    <p:sldId id="352" r:id="rId70"/>
    <p:sldId id="384" r:id="rId71"/>
    <p:sldId id="385" r:id="rId72"/>
    <p:sldId id="288" r:id="rId73"/>
    <p:sldId id="265" r:id="rId74"/>
    <p:sldId id="309" r:id="rId75"/>
    <p:sldId id="320" r:id="rId76"/>
    <p:sldId id="336" r:id="rId77"/>
    <p:sldId id="353" r:id="rId78"/>
    <p:sldId id="354" r:id="rId79"/>
    <p:sldId id="382" r:id="rId80"/>
    <p:sldId id="383" r:id="rId81"/>
    <p:sldId id="407" r:id="rId82"/>
    <p:sldId id="289" r:id="rId83"/>
    <p:sldId id="310" r:id="rId84"/>
    <p:sldId id="337" r:id="rId85"/>
    <p:sldId id="355" r:id="rId86"/>
    <p:sldId id="356" r:id="rId87"/>
    <p:sldId id="386" r:id="rId88"/>
    <p:sldId id="387" r:id="rId89"/>
    <p:sldId id="408" r:id="rId90"/>
    <p:sldId id="290" r:id="rId91"/>
    <p:sldId id="291" r:id="rId92"/>
    <p:sldId id="266" r:id="rId93"/>
    <p:sldId id="311" r:id="rId94"/>
    <p:sldId id="338" r:id="rId95"/>
    <p:sldId id="357" r:id="rId96"/>
    <p:sldId id="358" r:id="rId97"/>
    <p:sldId id="388" r:id="rId98"/>
    <p:sldId id="389" r:id="rId99"/>
    <p:sldId id="409" r:id="rId100"/>
    <p:sldId id="292" r:id="rId101"/>
    <p:sldId id="293" r:id="rId102"/>
    <p:sldId id="267" r:id="rId103"/>
    <p:sldId id="312" r:id="rId104"/>
    <p:sldId id="321" r:id="rId105"/>
    <p:sldId id="339" r:id="rId106"/>
    <p:sldId id="359" r:id="rId107"/>
    <p:sldId id="360" r:id="rId108"/>
    <p:sldId id="390" r:id="rId109"/>
    <p:sldId id="391" r:id="rId110"/>
    <p:sldId id="410" r:id="rId111"/>
    <p:sldId id="294" r:id="rId112"/>
    <p:sldId id="313" r:id="rId113"/>
    <p:sldId id="322" r:id="rId114"/>
    <p:sldId id="295" r:id="rId115"/>
    <p:sldId id="314" r:id="rId116"/>
    <p:sldId id="323" r:id="rId117"/>
    <p:sldId id="361" r:id="rId118"/>
    <p:sldId id="362" r:id="rId119"/>
    <p:sldId id="392" r:id="rId120"/>
    <p:sldId id="393" r:id="rId121"/>
    <p:sldId id="411" r:id="rId122"/>
    <p:sldId id="296" r:id="rId123"/>
    <p:sldId id="412" r:id="rId124"/>
    <p:sldId id="297" r:id="rId125"/>
    <p:sldId id="324" r:id="rId126"/>
    <p:sldId id="298" r:id="rId127"/>
    <p:sldId id="315" r:id="rId128"/>
    <p:sldId id="325" r:id="rId129"/>
    <p:sldId id="299" r:id="rId130"/>
    <p:sldId id="316" r:id="rId131"/>
    <p:sldId id="326" r:id="rId132"/>
    <p:sldId id="340" r:id="rId133"/>
    <p:sldId id="363" r:id="rId134"/>
    <p:sldId id="364" r:id="rId135"/>
    <p:sldId id="394" r:id="rId136"/>
    <p:sldId id="395" r:id="rId137"/>
    <p:sldId id="300" r:id="rId138"/>
    <p:sldId id="301" r:id="rId139"/>
    <p:sldId id="268" r:id="rId140"/>
    <p:sldId id="327" r:id="rId141"/>
    <p:sldId id="365" r:id="rId142"/>
    <p:sldId id="366" r:id="rId143"/>
    <p:sldId id="413" r:id="rId144"/>
    <p:sldId id="302" r:id="rId145"/>
    <p:sldId id="269" r:id="rId146"/>
    <p:sldId id="367" r:id="rId147"/>
    <p:sldId id="368" r:id="rId148"/>
    <p:sldId id="398" r:id="rId149"/>
    <p:sldId id="399" r:id="rId150"/>
    <p:sldId id="414" r:id="rId151"/>
    <p:sldId id="303" r:id="rId152"/>
    <p:sldId id="396" r:id="rId153"/>
    <p:sldId id="397" r:id="rId154"/>
    <p:sldId id="415" r:id="rId155"/>
    <p:sldId id="304" r:id="rId15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99FF33"/>
    <a:srgbClr val="FF0066"/>
    <a:srgbClr val="009999"/>
    <a:srgbClr val="0033CC"/>
    <a:srgbClr val="660033"/>
    <a:srgbClr val="9933FF"/>
    <a:srgbClr val="EB5787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352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theme" Target="theme/theme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tableStyles" Target="tableStyles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002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94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55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65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33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8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0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314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27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85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91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533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260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04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21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729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81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96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94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25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46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26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DC55-A1B7-49ED-9BC0-D321B7624BEE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105A-D5CB-4CD4-86BC-F5FAC332EA3D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153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4098" name="Picture 2" descr="MAGNÍFICO DIARIO PARA LA EDUCADORA – Imagenes Educativ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4957010" y="2430379"/>
              <a:ext cx="697832" cy="697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765109" y="2276669"/>
              <a:ext cx="4889733" cy="2030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654842" y="3128211"/>
              <a:ext cx="264695" cy="1179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613609" y="4627983"/>
            <a:ext cx="4012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11 de enero al 5 de febrero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1" y="1296921"/>
            <a:ext cx="5852667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704401" y="1101775"/>
          <a:ext cx="5449197" cy="635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Evelyn Breceda Salas 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305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 observa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 para proponer unidades no convencionales para medir capacidades, pero utiliza las propuestas por otros compañeros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9907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Oliver Isaac </a:t>
            </a:r>
          </a:p>
        </p:txBody>
      </p:sp>
    </p:spTree>
    <p:extLst>
      <p:ext uri="{BB962C8B-B14F-4D97-AF65-F5344CB8AC3E}">
        <p14:creationId xmlns:p14="http://schemas.microsoft.com/office/powerpoint/2010/main" val="33479611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56462"/>
              </p:ext>
            </p:extLst>
          </p:nvPr>
        </p:nvGraphicFramePr>
        <p:xfrm>
          <a:off x="527649" y="1098685"/>
          <a:ext cx="5802701" cy="6946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846966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66477">
                  <a:extLst>
                    <a:ext uri="{9D8B030D-6E8A-4147-A177-3AD203B41FA5}">
                      <a16:colId xmlns:a16="http://schemas.microsoft.com/office/drawing/2014/main" val="3572910153"/>
                    </a:ext>
                  </a:extLst>
                </a:gridCol>
                <a:gridCol w="71587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1851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82366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5268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00209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700209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1348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8236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134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134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134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447098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 le apoya con un ejemplo de solución y logra resolver la problemática pero poco intenta por resolverla haciendo uso de otra acción.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356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43185"/>
              </p:ext>
            </p:extLst>
          </p:nvPr>
        </p:nvGraphicFramePr>
        <p:xfrm>
          <a:off x="527649" y="1154025"/>
          <a:ext cx="5802701" cy="6269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funcionalidad que tiene algunos tipos de texto e interpreta su contenido a partir de ellos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772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1375"/>
              </p:ext>
            </p:extLst>
          </p:nvPr>
        </p:nvGraphicFramePr>
        <p:xfrm>
          <a:off x="527649" y="1154025"/>
          <a:ext cx="5802701" cy="6219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9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monedas de diferentes denominaciones pero se le dificultad encontrar los equivalencias lográndolo con ayuda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1381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80369"/>
              </p:ext>
            </p:extLst>
          </p:nvPr>
        </p:nvGraphicFramePr>
        <p:xfrm>
          <a:off x="536713" y="1154025"/>
          <a:ext cx="5793637" cy="6794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125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1766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384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7795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MA-ME – MI – MO –MU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577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71950"/>
              </p:ext>
            </p:extLst>
          </p:nvPr>
        </p:nvGraphicFramePr>
        <p:xfrm>
          <a:off x="527649" y="1154025"/>
          <a:ext cx="5802701" cy="6441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 trabaja con diversidad estrategias dando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 solución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los problemas de adición, explica de manera clara el porque se de su resultado y describe su procedimiento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867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07061"/>
              </p:ext>
            </p:extLst>
          </p:nvPr>
        </p:nvGraphicFramePr>
        <p:xfrm>
          <a:off x="527649" y="1154025"/>
          <a:ext cx="5802701" cy="6118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distintos objetos y materiales para poner a prueba sus ideas y supuestos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1029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91067"/>
              </p:ext>
            </p:extLst>
          </p:nvPr>
        </p:nvGraphicFramePr>
        <p:xfrm>
          <a:off x="527649" y="1154025"/>
          <a:ext cx="5802701" cy="661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0631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87624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9413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813787"/>
              </p:ext>
            </p:extLst>
          </p:nvPr>
        </p:nvGraphicFramePr>
        <p:xfrm>
          <a:off x="704401" y="1101775"/>
          <a:ext cx="5449197" cy="6600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6640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Propone unidades no convencionales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la utiliza para medir capacidades con diferentes propósitos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85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William Alonso </a:t>
            </a:r>
          </a:p>
        </p:txBody>
      </p:sp>
    </p:spTree>
    <p:extLst>
      <p:ext uri="{BB962C8B-B14F-4D97-AF65-F5344CB8AC3E}">
        <p14:creationId xmlns:p14="http://schemas.microsoft.com/office/powerpoint/2010/main" val="316946580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137083" y="3985432"/>
            <a:ext cx="86966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Daniela Estefanía</a:t>
            </a:r>
          </a:p>
        </p:txBody>
      </p:sp>
    </p:spTree>
    <p:extLst>
      <p:ext uri="{BB962C8B-B14F-4D97-AF65-F5344CB8AC3E}">
        <p14:creationId xmlns:p14="http://schemas.microsoft.com/office/powerpoint/2010/main" val="17419205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18525"/>
              </p:ext>
            </p:extLst>
          </p:nvPr>
        </p:nvGraphicFramePr>
        <p:xfrm>
          <a:off x="527649" y="1154025"/>
          <a:ext cx="5802701" cy="6208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Daniela Estefanía Martínez Rodríguez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cuestionarlo sobre contenido de texto no logra interpretarlo 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3200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65308"/>
              </p:ext>
            </p:extLst>
          </p:nvPr>
        </p:nvGraphicFramePr>
        <p:xfrm>
          <a:off x="527649" y="1154025"/>
          <a:ext cx="5802701" cy="6232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Daniela Estefanía Martínez Rodríguez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valor de las monedas que existen y pero no consigue realizar su equivalencia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43835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Erick Emiliano </a:t>
            </a:r>
          </a:p>
        </p:txBody>
      </p:sp>
    </p:spTree>
    <p:extLst>
      <p:ext uri="{BB962C8B-B14F-4D97-AF65-F5344CB8AC3E}">
        <p14:creationId xmlns:p14="http://schemas.microsoft.com/office/powerpoint/2010/main" val="8785469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61929"/>
              </p:ext>
            </p:extLst>
          </p:nvPr>
        </p:nvGraphicFramePr>
        <p:xfrm>
          <a:off x="527649" y="1154025"/>
          <a:ext cx="5802701" cy="6543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Erick Emiliano Mata Ruiz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la funcionalidad que tiene cada uno de los diferentes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tipos de texto e interpreta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0226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67900"/>
              </p:ext>
            </p:extLst>
          </p:nvPr>
        </p:nvGraphicFramePr>
        <p:xfrm>
          <a:off x="527649" y="1154025"/>
          <a:ext cx="5802701" cy="621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Erick Emiliano Mata Ruiz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7940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 las monedas de diferente denominación,  así como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sus equivalencias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poniéndolo 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practica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36423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62194"/>
              </p:ext>
            </p:extLst>
          </p:nvPr>
        </p:nvGraphicFramePr>
        <p:xfrm>
          <a:off x="527649" y="1154025"/>
          <a:ext cx="5802701" cy="6441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Erick Emiliano Mata Ruiz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 trabaja con diversidad estrategias dando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 solución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los problemas de adición, explica de manera clara el porque se de su resultado y describe su procedimiento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6994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32584"/>
              </p:ext>
            </p:extLst>
          </p:nvPr>
        </p:nvGraphicFramePr>
        <p:xfrm>
          <a:off x="527649" y="1154025"/>
          <a:ext cx="5802701" cy="6341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Erick Emiliano Mata Ruiz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2584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distintos objetos y materiales para poner a prueba sus ideas y supuestos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6006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89411"/>
              </p:ext>
            </p:extLst>
          </p:nvPr>
        </p:nvGraphicFramePr>
        <p:xfrm>
          <a:off x="527649" y="1154025"/>
          <a:ext cx="5802701" cy="661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Erick Emiliano Mata Ruiz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012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77392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Erick Emiliano Mata Ruiz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44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37606"/>
              </p:ext>
            </p:extLst>
          </p:nvPr>
        </p:nvGraphicFramePr>
        <p:xfrm>
          <a:off x="527649" y="1154025"/>
          <a:ext cx="5802701" cy="6313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William Alonso Castillo Torres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 trabaja con diversidad estrategias para resolver problemáticas relacionadas con el conteo contando colecciones mayores a 20 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7260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38282"/>
              </p:ext>
            </p:extLst>
          </p:nvPr>
        </p:nvGraphicFramePr>
        <p:xfrm>
          <a:off x="704401" y="1101775"/>
          <a:ext cx="5449197" cy="6600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Erick Emiliano Mata Ruiz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6640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Propone unidades no convencionales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la utiliza para medir capacidades con diferentes propósitos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30011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613438" y="3974521"/>
            <a:ext cx="97855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1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Hannah </a:t>
            </a:r>
            <a:r>
              <a:rPr kumimoji="0" lang="es-ES" sz="71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Montserrath</a:t>
            </a:r>
            <a:endParaRPr kumimoji="0" lang="es-ES" sz="71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94243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58647"/>
              </p:ext>
            </p:extLst>
          </p:nvPr>
        </p:nvGraphicFramePr>
        <p:xfrm>
          <a:off x="704401" y="1101775"/>
          <a:ext cx="5449197" cy="635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Hannah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Montserrath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Mata Vásquez</a:t>
                      </a:r>
                      <a:endParaRPr lang="es-MX" sz="24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305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 observa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 para proponer unidades no convencionales para medir capacidades, pero utiliza las propuestas por otros compañeros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53345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5331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Ashly Valentina </a:t>
            </a:r>
          </a:p>
        </p:txBody>
      </p:sp>
    </p:spTree>
    <p:extLst>
      <p:ext uri="{BB962C8B-B14F-4D97-AF65-F5344CB8AC3E}">
        <p14:creationId xmlns:p14="http://schemas.microsoft.com/office/powerpoint/2010/main" val="333480376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1895"/>
              </p:ext>
            </p:extLst>
          </p:nvPr>
        </p:nvGraphicFramePr>
        <p:xfrm>
          <a:off x="527649" y="1154025"/>
          <a:ext cx="5802701" cy="6389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Ashly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Valentina Mesa Anguiano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9137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valor de las monedas que existen y pero no consigue realizar su equivalencia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40951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01916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Ilse Miranda </a:t>
            </a:r>
          </a:p>
        </p:txBody>
      </p:sp>
    </p:spTree>
    <p:extLst>
      <p:ext uri="{BB962C8B-B14F-4D97-AF65-F5344CB8AC3E}">
        <p14:creationId xmlns:p14="http://schemas.microsoft.com/office/powerpoint/2010/main" val="213529771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69597"/>
              </p:ext>
            </p:extLst>
          </p:nvPr>
        </p:nvGraphicFramePr>
        <p:xfrm>
          <a:off x="527649" y="1154025"/>
          <a:ext cx="5802701" cy="6482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Ilse Miranda Morales Hernández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la funcionalidad que tiene cada uno de los diferentes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tipos de texto e interpreta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8098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27229"/>
              </p:ext>
            </p:extLst>
          </p:nvPr>
        </p:nvGraphicFramePr>
        <p:xfrm>
          <a:off x="527649" y="1154025"/>
          <a:ext cx="5802701" cy="6389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Ilse Miranda Morales Hernández</a:t>
                      </a:r>
                      <a:endParaRPr lang="es-MX" sz="18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9137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monedas de diferentes denominaciones pero se le dificultad encontrar los equivalencias lográndolo con ayuda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51633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25370" y="3985432"/>
            <a:ext cx="8027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Carlos Emiliano </a:t>
            </a:r>
          </a:p>
        </p:txBody>
      </p:sp>
    </p:spTree>
    <p:extLst>
      <p:ext uri="{BB962C8B-B14F-4D97-AF65-F5344CB8AC3E}">
        <p14:creationId xmlns:p14="http://schemas.microsoft.com/office/powerpoint/2010/main" val="295710744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89641"/>
              </p:ext>
            </p:extLst>
          </p:nvPr>
        </p:nvGraphicFramePr>
        <p:xfrm>
          <a:off x="527649" y="1154025"/>
          <a:ext cx="5802701" cy="6222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Carlos Emiliano Moreno Arellano</a:t>
                      </a:r>
                      <a:endParaRPr lang="es-MX" sz="2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596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72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40005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William Alonso Castillo Torres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SEGUNDA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1001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82335"/>
              </p:ext>
            </p:extLst>
          </p:nvPr>
        </p:nvGraphicFramePr>
        <p:xfrm>
          <a:off x="527649" y="1154025"/>
          <a:ext cx="5802701" cy="6389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Carlos Emiliano Moreno Arellano</a:t>
                      </a:r>
                      <a:endParaRPr lang="es-MX" sz="2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9137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 las monedas de diferente denominación,  así como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sus equivalencias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poniéndolo 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practica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43004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65758"/>
              </p:ext>
            </p:extLst>
          </p:nvPr>
        </p:nvGraphicFramePr>
        <p:xfrm>
          <a:off x="536713" y="1154025"/>
          <a:ext cx="5793637" cy="6794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125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Carlos Emiliano Moreno Arellano</a:t>
                      </a:r>
                      <a:endParaRPr lang="es-MX" sz="2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1766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384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7795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MA-ME – MI – MO –MU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7331537" y="320040"/>
          <a:ext cx="6510132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533">
                  <a:extLst>
                    <a:ext uri="{9D8B030D-6E8A-4147-A177-3AD203B41FA5}">
                      <a16:colId xmlns:a16="http://schemas.microsoft.com/office/drawing/2014/main" val="3383470900"/>
                    </a:ext>
                  </a:extLst>
                </a:gridCol>
                <a:gridCol w="1627533">
                  <a:extLst>
                    <a:ext uri="{9D8B030D-6E8A-4147-A177-3AD203B41FA5}">
                      <a16:colId xmlns:a16="http://schemas.microsoft.com/office/drawing/2014/main" val="2342964978"/>
                    </a:ext>
                  </a:extLst>
                </a:gridCol>
                <a:gridCol w="1627533">
                  <a:extLst>
                    <a:ext uri="{9D8B030D-6E8A-4147-A177-3AD203B41FA5}">
                      <a16:colId xmlns:a16="http://schemas.microsoft.com/office/drawing/2014/main" val="1167030331"/>
                    </a:ext>
                  </a:extLst>
                </a:gridCol>
                <a:gridCol w="1627533">
                  <a:extLst>
                    <a:ext uri="{9D8B030D-6E8A-4147-A177-3AD203B41FA5}">
                      <a16:colId xmlns:a16="http://schemas.microsoft.com/office/drawing/2014/main" val="2351825305"/>
                    </a:ext>
                  </a:extLst>
                </a:gridCol>
              </a:tblGrid>
              <a:tr h="38742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falta identificar palabras y expresiones de su medio familiar, no logra reconocer con que silabas comienzan distintas palabras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Distingue algunas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palabras y expresiones de su medio familiar y reconoce su significado, con ayuda l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Reconocer que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las cosas pueden nombrarse de maneras diferentes en el medio que se desenvuelven y conoce su significado, con dificultad l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6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3974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520442"/>
              </p:ext>
            </p:extLst>
          </p:nvPr>
        </p:nvGraphicFramePr>
        <p:xfrm>
          <a:off x="527649" y="1154025"/>
          <a:ext cx="5802701" cy="6441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Carlos Emiliano Moreno Arellano</a:t>
                      </a:r>
                      <a:endParaRPr lang="es-MX" sz="24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 trabaja con diversidad estrategias dando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 solución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los problemas de adición, explica de manera clara el porque se de su resultado y describe su procedimiento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63077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53793"/>
              </p:ext>
            </p:extLst>
          </p:nvPr>
        </p:nvGraphicFramePr>
        <p:xfrm>
          <a:off x="527649" y="1154025"/>
          <a:ext cx="5802701" cy="6118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Carlos Emiliano Moreno Arellano </a:t>
                      </a:r>
                      <a:endParaRPr lang="es-MX" sz="2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distintos objetos y materiales para poner a prueba sus ideas y supuestos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62583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31253"/>
              </p:ext>
            </p:extLst>
          </p:nvPr>
        </p:nvGraphicFramePr>
        <p:xfrm>
          <a:off x="527649" y="1154025"/>
          <a:ext cx="5802701" cy="661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Carlos Emiliano Moreno Arellano </a:t>
                      </a:r>
                      <a:endParaRPr lang="es-MX" sz="2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06032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32140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Carlos Emiliano Moreno Arellano </a:t>
                      </a:r>
                      <a:endParaRPr lang="es-MX" sz="2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87534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835306" y="3972649"/>
            <a:ext cx="74007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Neithan Jassiel </a:t>
            </a:r>
          </a:p>
        </p:txBody>
      </p:sp>
    </p:spTree>
    <p:extLst>
      <p:ext uri="{BB962C8B-B14F-4D97-AF65-F5344CB8AC3E}">
        <p14:creationId xmlns:p14="http://schemas.microsoft.com/office/powerpoint/2010/main" val="302269620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531841" y="3972649"/>
            <a:ext cx="7889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Brayan De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Jesus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74823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88437"/>
              </p:ext>
            </p:extLst>
          </p:nvPr>
        </p:nvGraphicFramePr>
        <p:xfrm>
          <a:off x="527649" y="1095983"/>
          <a:ext cx="5802701" cy="6952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3749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1489789099"/>
                    </a:ext>
                  </a:extLst>
                </a:gridCol>
                <a:gridCol w="5437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105207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887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95966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Brayan De Jesús Quiroz Castillo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78386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19951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71995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2796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9596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27964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27964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27964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3259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 brindar acompañamiento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alumno resuelve problemas que se les presentan los cuales están asociados al conteo.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0009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86864"/>
              </p:ext>
            </p:extLst>
          </p:nvPr>
        </p:nvGraphicFramePr>
        <p:xfrm>
          <a:off x="527649" y="1154025"/>
          <a:ext cx="5802701" cy="6427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Brayan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Jesús Quiroz Castillo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2869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valor de las monedas que existen y pero no consigue realizar su equivalencia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02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8792"/>
              </p:ext>
            </p:extLst>
          </p:nvPr>
        </p:nvGraphicFramePr>
        <p:xfrm>
          <a:off x="527649" y="1154025"/>
          <a:ext cx="5802701" cy="6232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William Alonso Castillo Torres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       ✔</a:t>
                      </a:r>
                    </a:p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 las monedas de diferente denominación,  así como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sus equivalencias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poniéndolo 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practica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SEGUNDA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3635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4934"/>
              </p:ext>
            </p:extLst>
          </p:nvPr>
        </p:nvGraphicFramePr>
        <p:xfrm>
          <a:off x="527649" y="1154025"/>
          <a:ext cx="5802701" cy="6313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Brayan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Jesús Quiroz Castillo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Con ayuda logra resolver algunos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adición y plantea el procesamiento que se realizo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7254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20658"/>
              </p:ext>
            </p:extLst>
          </p:nvPr>
        </p:nvGraphicFramePr>
        <p:xfrm>
          <a:off x="527649" y="1154025"/>
          <a:ext cx="5802701" cy="6237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Brayan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Jesús Quiroz Castillo</a:t>
                      </a:r>
                      <a:endParaRPr lang="es-MX" sz="2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7513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distintos objetos y materiales para poner a prueba sus ideas y supuestos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27076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87796"/>
              </p:ext>
            </p:extLst>
          </p:nvPr>
        </p:nvGraphicFramePr>
        <p:xfrm>
          <a:off x="704401" y="1101775"/>
          <a:ext cx="5449197" cy="635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Brayan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Jesús Quiroz Castillo</a:t>
                      </a:r>
                      <a:endParaRPr lang="es-MX" sz="24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305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 observa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 para proponer unidades no convencionales para medir capacidades, pero utiliza las propuestas por otros compañeros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0543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1407893" y="3952846"/>
            <a:ext cx="10285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Alejandro </a:t>
            </a:r>
          </a:p>
        </p:txBody>
      </p:sp>
    </p:spTree>
    <p:extLst>
      <p:ext uri="{BB962C8B-B14F-4D97-AF65-F5344CB8AC3E}">
        <p14:creationId xmlns:p14="http://schemas.microsoft.com/office/powerpoint/2010/main" val="250686187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45587"/>
              </p:ext>
            </p:extLst>
          </p:nvPr>
        </p:nvGraphicFramePr>
        <p:xfrm>
          <a:off x="527649" y="1103767"/>
          <a:ext cx="5802701" cy="693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56159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557284">
                  <a:extLst>
                    <a:ext uri="{9D8B030D-6E8A-4147-A177-3AD203B41FA5}">
                      <a16:colId xmlns:a16="http://schemas.microsoft.com/office/drawing/2014/main" val="3368913679"/>
                    </a:ext>
                  </a:extLst>
                </a:gridCol>
                <a:gridCol w="655696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93239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1724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96352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Alejandro Rodríguez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Levia</a:t>
                      </a:r>
                      <a:endParaRPr lang="es-MX" sz="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78758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20511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72051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2837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96352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2837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2837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2837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33630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 tratar de resolver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problemas por medio del conteo a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un con ayuda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muestra dificultas para hacerlo con un orden estable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3065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74449"/>
              </p:ext>
            </p:extLst>
          </p:nvPr>
        </p:nvGraphicFramePr>
        <p:xfrm>
          <a:off x="527649" y="1041810"/>
          <a:ext cx="5802701" cy="6329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Alejandro Rodríguez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Levia</a:t>
                      </a:r>
                      <a:endParaRPr lang="es-MX" sz="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7556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Con ayuda logra resolver algunos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adición y plantea el procesamiento que se realizo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78147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78632"/>
              </p:ext>
            </p:extLst>
          </p:nvPr>
        </p:nvGraphicFramePr>
        <p:xfrm>
          <a:off x="527649" y="1154025"/>
          <a:ext cx="5802701" cy="6179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Alejandro Rodríguez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Levia</a:t>
                      </a:r>
                      <a:endParaRPr lang="es-MX" sz="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distintos objetos y materiales para poner a prueba sus ideas y supuestos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35682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09316"/>
              </p:ext>
            </p:extLst>
          </p:nvPr>
        </p:nvGraphicFramePr>
        <p:xfrm>
          <a:off x="527649" y="1154025"/>
          <a:ext cx="5802701" cy="6484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Alejandro Rodríguez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Levia</a:t>
                      </a:r>
                      <a:endParaRPr lang="es-MX" sz="8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algunas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palabras y expresiones de su medio familiar y reconoce su significado, con ayuda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14094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13877"/>
              </p:ext>
            </p:extLst>
          </p:nvPr>
        </p:nvGraphicFramePr>
        <p:xfrm>
          <a:off x="527649" y="1154025"/>
          <a:ext cx="5802701" cy="6152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Alejandro Rodríguez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Levia</a:t>
                      </a:r>
                      <a:endParaRPr lang="es-MX" sz="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Con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apoyo logra reconocer la funcionalidad de los diferentes tipos de textos e intenta interpretar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2741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64412"/>
              </p:ext>
            </p:extLst>
          </p:nvPr>
        </p:nvGraphicFramePr>
        <p:xfrm>
          <a:off x="704401" y="1101775"/>
          <a:ext cx="5449197" cy="635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Alejandro Rodríguez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Levia</a:t>
                      </a:r>
                      <a:endParaRPr lang="es-MX" sz="8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305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 observa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 para proponer unidades no convencionales para medir capacidades, pero utiliza las propuestas por otros compañeros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879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88004"/>
              </p:ext>
            </p:extLst>
          </p:nvPr>
        </p:nvGraphicFramePr>
        <p:xfrm>
          <a:off x="527649" y="1154025"/>
          <a:ext cx="5802701" cy="6672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William Alonso Castillo Torres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384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MA-ME – MI – MO –MU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palabras.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TERCERA SEMANA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5787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4714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Yahir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7436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247401"/>
              </p:ext>
            </p:extLst>
          </p:nvPr>
        </p:nvGraphicFramePr>
        <p:xfrm>
          <a:off x="527649" y="1154025"/>
          <a:ext cx="5802701" cy="661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20064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Edgar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Yahir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Salazar Cortez</a:t>
                      </a:r>
                    </a:p>
                    <a:p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Reconocer que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cosas pueden nombrarse de maneras diferentes en el medio que se desenvuelven y conoce su significado, con dificultad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0031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8795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Edgar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Yahir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Salazar Cortez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Con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apoyo logra reconocer la funcionalidad de los diferentes tipos de textos e intenta interpretar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39352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97605"/>
              </p:ext>
            </p:extLst>
          </p:nvPr>
        </p:nvGraphicFramePr>
        <p:xfrm>
          <a:off x="704401" y="1101775"/>
          <a:ext cx="5449197" cy="635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Edgar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Yahir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Salazar Cortez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305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 observa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 para proponer unidades no convencionales para medir capacidades, pero utiliza las propuestas por otros compañeros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15878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Joshua Isaías </a:t>
            </a:r>
          </a:p>
        </p:txBody>
      </p:sp>
    </p:spTree>
    <p:extLst>
      <p:ext uri="{BB962C8B-B14F-4D97-AF65-F5344CB8AC3E}">
        <p14:creationId xmlns:p14="http://schemas.microsoft.com/office/powerpoint/2010/main" val="185753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527649" y="1154025"/>
          <a:ext cx="5802701" cy="6441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William Alonso Castillo Torres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 trabaja con diversidad estrategias dando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 solución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los problemas de adición, explica de manera clara el porque se de su resultado y describe su procedimiento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59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527649" y="1154025"/>
          <a:ext cx="5802701" cy="6118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William Alonso Castillo Torres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distintos objetos y materiales para poner a prueba sus ideas y supuestos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57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91594"/>
              </p:ext>
            </p:extLst>
          </p:nvPr>
        </p:nvGraphicFramePr>
        <p:xfrm>
          <a:off x="527649" y="1154025"/>
          <a:ext cx="5802701" cy="6733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William Alonso Castillo Torres</a:t>
                      </a:r>
                    </a:p>
                    <a:p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8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William Alonso Castillo Torres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14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1"/>
            <a:ext cx="6858000" cy="4552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26911"/>
          <a:stretch/>
        </p:blipFill>
        <p:spPr>
          <a:xfrm>
            <a:off x="0" y="4671486"/>
            <a:ext cx="6858000" cy="18309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5368" b="28759"/>
          <a:stretch/>
        </p:blipFill>
        <p:spPr>
          <a:xfrm>
            <a:off x="0" y="6502402"/>
            <a:ext cx="6858000" cy="20489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51334"/>
            <a:ext cx="6858000" cy="592666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4622801" y="999067"/>
            <a:ext cx="2032000" cy="321732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Semana 18</a:t>
            </a:r>
            <a:endParaRPr lang="es-MX" sz="24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4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704401" y="1101775"/>
          <a:ext cx="5449197" cy="635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Evelyn Breceda Salas 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305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 observa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 para proponer unidades no convencionales para medir capacidades, pero utiliza las propuestas por otros compañeros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87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254894" y="3910281"/>
            <a:ext cx="84491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50" normalizeH="0" baseline="0" noProof="0" dirty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Fabián </a:t>
            </a:r>
            <a:r>
              <a:rPr kumimoji="0" lang="es-ES" sz="80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Cepeda</a:t>
            </a:r>
            <a:endParaRPr kumimoji="0" lang="es-ES" sz="8000" b="0" i="0" u="none" strike="noStrike" kern="1200" cap="none" spc="50" normalizeH="0" baseline="0" noProof="0" dirty="0">
              <a:ln w="28575" cmpd="sng">
                <a:solidFill>
                  <a:srgbClr val="33CC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658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76537"/>
              </p:ext>
            </p:extLst>
          </p:nvPr>
        </p:nvGraphicFramePr>
        <p:xfrm>
          <a:off x="527649" y="1169557"/>
          <a:ext cx="5802701" cy="6389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68126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45317">
                  <a:extLst>
                    <a:ext uri="{9D8B030D-6E8A-4147-A177-3AD203B41FA5}">
                      <a16:colId xmlns:a16="http://schemas.microsoft.com/office/drawing/2014/main" val="2184278680"/>
                    </a:ext>
                  </a:extLst>
                </a:gridCol>
                <a:gridCol w="581050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67885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455993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76043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Fabián Cepeda Marines 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68506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54587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54587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7604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8204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066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066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47604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924310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 brindar acompañamiento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alumno resuelve problemas que se les presentan los cuales están asociados al conteo.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56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98727"/>
              </p:ext>
            </p:extLst>
          </p:nvPr>
        </p:nvGraphicFramePr>
        <p:xfrm>
          <a:off x="527649" y="1154025"/>
          <a:ext cx="5802701" cy="6484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Fabián Cepeda Marines </a:t>
                      </a:r>
                      <a:endParaRPr lang="es-MX" sz="1050" b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algunas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palabras y expresiones de su medio familiar y reconoce su significado, con ayuda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97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35339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Fabián Cepeda Marines 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Con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apoyo logra reconocer la funcionalidad de los diferentes tipos de textos e intenta interpretar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29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665"/>
              </p:ext>
            </p:extLst>
          </p:nvPr>
        </p:nvGraphicFramePr>
        <p:xfrm>
          <a:off x="704401" y="1101775"/>
          <a:ext cx="5449197" cy="635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Fabián Cepeda Marines </a:t>
                      </a:r>
                      <a:endParaRPr lang="es-MX" sz="1050" b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305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 observa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 para proponer unidades no convencionales para medir capacidades, pero utiliza las propuestas por otros compañeros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73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813770" y="3985432"/>
            <a:ext cx="95200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Bryanna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Coronado</a:t>
            </a:r>
          </a:p>
        </p:txBody>
      </p:sp>
    </p:spTree>
    <p:extLst>
      <p:ext uri="{BB962C8B-B14F-4D97-AF65-F5344CB8AC3E}">
        <p14:creationId xmlns:p14="http://schemas.microsoft.com/office/powerpoint/2010/main" val="357849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36008"/>
              </p:ext>
            </p:extLst>
          </p:nvPr>
        </p:nvGraphicFramePr>
        <p:xfrm>
          <a:off x="527649" y="964282"/>
          <a:ext cx="5802701" cy="6812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68126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45317">
                  <a:extLst>
                    <a:ext uri="{9D8B030D-6E8A-4147-A177-3AD203B41FA5}">
                      <a16:colId xmlns:a16="http://schemas.microsoft.com/office/drawing/2014/main" val="326472455"/>
                    </a:ext>
                  </a:extLst>
                </a:gridCol>
                <a:gridCol w="69721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43531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95814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Bryanna Coronado Jiménez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1655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5905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26893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9581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3185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5972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5972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95814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18171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 brindar acompañamiento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alumno resuelve problemas que se les presentan los cuales están asociados al conteo.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63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59938"/>
              </p:ext>
            </p:extLst>
          </p:nvPr>
        </p:nvGraphicFramePr>
        <p:xfrm>
          <a:off x="527649" y="1154025"/>
          <a:ext cx="5802701" cy="6666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Bryanna Coronado Jiménez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384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MA-ME – MI – MO –MU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falta identificar palabras y expresiones de su medio familiar, no logra reconocer con que silabas comienzan distintas palabras.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TERCERA SEMANA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46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76427"/>
              </p:ext>
            </p:extLst>
          </p:nvPr>
        </p:nvGraphicFramePr>
        <p:xfrm>
          <a:off x="527649" y="1154025"/>
          <a:ext cx="5802701" cy="661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Bryanna Coronado Jiménez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Reconocer que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cosas pueden nombrarse de maneras diferentes en el medio que se desenvuelven y conoce su significado, con dificultad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09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40"/>
          <a:stretch/>
        </p:blipFill>
        <p:spPr>
          <a:xfrm>
            <a:off x="50800" y="0"/>
            <a:ext cx="6807200" cy="460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482" r="975" b="43254"/>
          <a:stretch/>
        </p:blipFill>
        <p:spPr>
          <a:xfrm>
            <a:off x="33867" y="4566709"/>
            <a:ext cx="6773334" cy="16647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728" t="17758" r="988" b="19549"/>
          <a:stretch/>
        </p:blipFill>
        <p:spPr>
          <a:xfrm>
            <a:off x="50801" y="6231467"/>
            <a:ext cx="6722532" cy="23706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t="20000"/>
          <a:stretch/>
        </p:blipFill>
        <p:spPr>
          <a:xfrm>
            <a:off x="0" y="8602133"/>
            <a:ext cx="6858000" cy="47413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4538135" y="863600"/>
            <a:ext cx="2032000" cy="321732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Semana 19</a:t>
            </a:r>
            <a:endParaRPr lang="es-MX" sz="24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80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42498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Bryanna Coronado Jiménez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Con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apoyo logra reconocer la funcionalidad de los diferentes tipos de textos e intenta interpretar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119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973093" y="3968033"/>
            <a:ext cx="71251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Zuriel </a:t>
            </a:r>
          </a:p>
        </p:txBody>
      </p:sp>
    </p:spTree>
    <p:extLst>
      <p:ext uri="{BB962C8B-B14F-4D97-AF65-F5344CB8AC3E}">
        <p14:creationId xmlns:p14="http://schemas.microsoft.com/office/powerpoint/2010/main" val="1234206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02810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Zuriel De Aquino Meza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SEGUNDA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99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35571"/>
              </p:ext>
            </p:extLst>
          </p:nvPr>
        </p:nvGraphicFramePr>
        <p:xfrm>
          <a:off x="527649" y="1154025"/>
          <a:ext cx="5802701" cy="6872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45084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Zuriel De Aquino Meza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384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MA-ME – MI – MO –MU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Reconocer que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cosas pueden nombrarse de maneras diferentes en el medio que se desenvuelven y conoce su significado, con dificultad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TERCERA SEMANA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34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467451"/>
              </p:ext>
            </p:extLst>
          </p:nvPr>
        </p:nvGraphicFramePr>
        <p:xfrm>
          <a:off x="527649" y="1154025"/>
          <a:ext cx="5802701" cy="6441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Zuriel De Aquino Meza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 trabaja con diversidad estrategias dando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 solución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los problemas de adición, explica de manera clara el porque se de su resultado y describe su procedimiento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401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19408"/>
              </p:ext>
            </p:extLst>
          </p:nvPr>
        </p:nvGraphicFramePr>
        <p:xfrm>
          <a:off x="527649" y="1154025"/>
          <a:ext cx="5802701" cy="6118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Zuriel De Aquino Meza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distintos objetos y materiales para poner a prueba sus ideas y supuestos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0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781"/>
              </p:ext>
            </p:extLst>
          </p:nvPr>
        </p:nvGraphicFramePr>
        <p:xfrm>
          <a:off x="527649" y="1154025"/>
          <a:ext cx="5802701" cy="661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Zuriel De Aquino Meza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983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55308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Zuriel De Aquino Meza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500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358966"/>
              </p:ext>
            </p:extLst>
          </p:nvPr>
        </p:nvGraphicFramePr>
        <p:xfrm>
          <a:off x="704401" y="1101775"/>
          <a:ext cx="5449197" cy="6600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Zuriel De Aquino Meza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6640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Propone unidades no convencionales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la utiliza para medir capacidades con diferentes propósitos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954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47597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Aylin Victoria</a:t>
            </a:r>
          </a:p>
        </p:txBody>
      </p:sp>
    </p:spTree>
    <p:extLst>
      <p:ext uri="{BB962C8B-B14F-4D97-AF65-F5344CB8AC3E}">
        <p14:creationId xmlns:p14="http://schemas.microsoft.com/office/powerpoint/2010/main" val="174663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5910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65" t="27214" b="4346"/>
          <a:stretch/>
        </p:blipFill>
        <p:spPr>
          <a:xfrm>
            <a:off x="66100" y="4591050"/>
            <a:ext cx="6791899" cy="11082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1643"/>
          <a:stretch/>
        </p:blipFill>
        <p:spPr>
          <a:xfrm>
            <a:off x="0" y="5699257"/>
            <a:ext cx="6858000" cy="24264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t="20000"/>
          <a:stretch/>
        </p:blipFill>
        <p:spPr>
          <a:xfrm>
            <a:off x="0" y="8602133"/>
            <a:ext cx="6858000" cy="47413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4571186" y="731397"/>
            <a:ext cx="2032000" cy="321732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Semana 20</a:t>
            </a:r>
            <a:endParaRPr lang="es-MX" sz="24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23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28241"/>
              </p:ext>
            </p:extLst>
          </p:nvPr>
        </p:nvGraphicFramePr>
        <p:xfrm>
          <a:off x="527649" y="1148477"/>
          <a:ext cx="5802701" cy="644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3749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575946">
                  <a:extLst>
                    <a:ext uri="{9D8B030D-6E8A-4147-A177-3AD203B41FA5}">
                      <a16:colId xmlns:a16="http://schemas.microsoft.com/office/drawing/2014/main" val="2173404630"/>
                    </a:ext>
                  </a:extLst>
                </a:gridCol>
                <a:gridCol w="673417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75518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44421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97889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Aylin Victoria De La Cruz Rivera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83786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77581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7758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2355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9788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2355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2355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42355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93668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 le apoya con un ejemplo de solución y logra resolver la problemática pero poco intenta por resolverla haciendo uso de otra acción.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78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Lluvia Yamileth</a:t>
            </a:r>
          </a:p>
        </p:txBody>
      </p:sp>
    </p:spTree>
    <p:extLst>
      <p:ext uri="{BB962C8B-B14F-4D97-AF65-F5344CB8AC3E}">
        <p14:creationId xmlns:p14="http://schemas.microsoft.com/office/powerpoint/2010/main" val="3733560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808452"/>
              </p:ext>
            </p:extLst>
          </p:nvPr>
        </p:nvGraphicFramePr>
        <p:xfrm>
          <a:off x="527649" y="1207023"/>
          <a:ext cx="5802701" cy="6729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49465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63978">
                  <a:extLst>
                    <a:ext uri="{9D8B030D-6E8A-4147-A177-3AD203B41FA5}">
                      <a16:colId xmlns:a16="http://schemas.microsoft.com/office/drawing/2014/main" val="3330680259"/>
                    </a:ext>
                  </a:extLst>
                </a:gridCol>
                <a:gridCol w="69301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55917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44424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64790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Lluvia Yamileth De La Rosa Aguilar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4831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7469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7469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9477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6479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9477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9477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49477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248827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 tratar de resolver problemas por medio del conteo aun con ayuda  muestra dificultas para hacerlo con un orden estable.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48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José David </a:t>
            </a:r>
          </a:p>
        </p:txBody>
      </p:sp>
    </p:spTree>
    <p:extLst>
      <p:ext uri="{BB962C8B-B14F-4D97-AF65-F5344CB8AC3E}">
        <p14:creationId xmlns:p14="http://schemas.microsoft.com/office/powerpoint/2010/main" val="684119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69211" y="3975330"/>
            <a:ext cx="80896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Javier Alejandro </a:t>
            </a:r>
          </a:p>
        </p:txBody>
      </p:sp>
    </p:spTree>
    <p:extLst>
      <p:ext uri="{BB962C8B-B14F-4D97-AF65-F5344CB8AC3E}">
        <p14:creationId xmlns:p14="http://schemas.microsoft.com/office/powerpoint/2010/main" val="3651643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16789"/>
              </p:ext>
            </p:extLst>
          </p:nvPr>
        </p:nvGraphicFramePr>
        <p:xfrm>
          <a:off x="527649" y="1154025"/>
          <a:ext cx="5802701" cy="6171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Javier Alejandro Fernández Cervantes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valor de las monedas que existen y pero no consigue realizar su equivalencia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613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85420"/>
              </p:ext>
            </p:extLst>
          </p:nvPr>
        </p:nvGraphicFramePr>
        <p:xfrm>
          <a:off x="527649" y="1154025"/>
          <a:ext cx="5802701" cy="6666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Javier Alejandro Fernández Cervantes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384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MA-ME – MI – MO –MU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falta identificar palabras y expresiones de su medio familiar, no logra reconocer con que silabas comienzan distintas palabras.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TERCERA SEMANA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59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43"/>
              </p:ext>
            </p:extLst>
          </p:nvPr>
        </p:nvGraphicFramePr>
        <p:xfrm>
          <a:off x="704401" y="1101775"/>
          <a:ext cx="5449197" cy="635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Javier Alejandro Fernández Cervantes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305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 observa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 para proponer unidades no convencionales para medir capacidades, pero utiliza las propuestas por otros compañeros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02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728835" y="3960123"/>
            <a:ext cx="75886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Edwin Alejandro </a:t>
            </a:r>
          </a:p>
        </p:txBody>
      </p:sp>
    </p:spTree>
    <p:extLst>
      <p:ext uri="{BB962C8B-B14F-4D97-AF65-F5344CB8AC3E}">
        <p14:creationId xmlns:p14="http://schemas.microsoft.com/office/powerpoint/2010/main" val="2845943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40898"/>
              </p:ext>
            </p:extLst>
          </p:nvPr>
        </p:nvGraphicFramePr>
        <p:xfrm>
          <a:off x="527649" y="1266227"/>
          <a:ext cx="5802701" cy="6611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93482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519961">
                  <a:extLst>
                    <a:ext uri="{9D8B030D-6E8A-4147-A177-3AD203B41FA5}">
                      <a16:colId xmlns:a16="http://schemas.microsoft.com/office/drawing/2014/main" val="3948066550"/>
                    </a:ext>
                  </a:extLst>
                </a:gridCol>
                <a:gridCol w="637035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11900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784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174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2174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3991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2174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40827">
                <a:tc grid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69268">
                <a:tc grid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69268">
                <a:tc grid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21745">
                <a:tc grid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22480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Durante las actividades trabaja con diversidad estrategias para resolver problemáticas relacionadas con el conteo contando colecciones mayores a 20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2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598"/>
          <a:stretch/>
        </p:blipFill>
        <p:spPr>
          <a:xfrm>
            <a:off x="0" y="-1"/>
            <a:ext cx="6858000" cy="39244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20000"/>
          <a:stretch/>
        </p:blipFill>
        <p:spPr>
          <a:xfrm>
            <a:off x="17584" y="8669867"/>
            <a:ext cx="6858000" cy="47413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4571186" y="731397"/>
            <a:ext cx="2032000" cy="321732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Semana </a:t>
            </a:r>
            <a:r>
              <a:rPr lang="es-MX" sz="240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21</a:t>
            </a:r>
            <a:endParaRPr lang="es-MX" sz="24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4156" r="1223"/>
          <a:stretch/>
        </p:blipFill>
        <p:spPr>
          <a:xfrm>
            <a:off x="-17584" y="3941564"/>
            <a:ext cx="6805246" cy="17480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4878" r="1463"/>
          <a:stretch/>
        </p:blipFill>
        <p:spPr>
          <a:xfrm>
            <a:off x="17584" y="5530876"/>
            <a:ext cx="6752493" cy="2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99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9245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20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164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25106"/>
              </p:ext>
            </p:extLst>
          </p:nvPr>
        </p:nvGraphicFramePr>
        <p:xfrm>
          <a:off x="527649" y="1154025"/>
          <a:ext cx="5802701" cy="6392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20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716171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 las monedas de diferente denominación,  así como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sus equivalencias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poniéndolo 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practica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598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91103"/>
              </p:ext>
            </p:extLst>
          </p:nvPr>
        </p:nvGraphicFramePr>
        <p:xfrm>
          <a:off x="527649" y="1154025"/>
          <a:ext cx="5802701" cy="6672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384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MA-ME – MI – MO –MU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palabras.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663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88356"/>
              </p:ext>
            </p:extLst>
          </p:nvPr>
        </p:nvGraphicFramePr>
        <p:xfrm>
          <a:off x="527649" y="1154025"/>
          <a:ext cx="5802701" cy="6441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 trabaja con diversidad estrategias dando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 solución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los problemas de adición, explica de manera clara el porque se de su resultado y describe su procedimiento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65755"/>
              </p:ext>
            </p:extLst>
          </p:nvPr>
        </p:nvGraphicFramePr>
        <p:xfrm>
          <a:off x="527649" y="1154025"/>
          <a:ext cx="5802701" cy="6118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distintos objetos y materiales para poner a prueba sus ideas y supuestos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939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53003"/>
              </p:ext>
            </p:extLst>
          </p:nvPr>
        </p:nvGraphicFramePr>
        <p:xfrm>
          <a:off x="527649" y="1154025"/>
          <a:ext cx="5802701" cy="661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741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55040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332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14997"/>
              </p:ext>
            </p:extLst>
          </p:nvPr>
        </p:nvGraphicFramePr>
        <p:xfrm>
          <a:off x="704401" y="1101775"/>
          <a:ext cx="5449197" cy="6600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6640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Propone unidades no convencionales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la utiliza para medir capacidades con diferentes propósitos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6692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Axel Mateo</a:t>
            </a:r>
          </a:p>
        </p:txBody>
      </p:sp>
    </p:spTree>
    <p:extLst>
      <p:ext uri="{BB962C8B-B14F-4D97-AF65-F5344CB8AC3E}">
        <p14:creationId xmlns:p14="http://schemas.microsoft.com/office/powerpoint/2010/main" val="1695929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24970"/>
              </p:ext>
            </p:extLst>
          </p:nvPr>
        </p:nvGraphicFramePr>
        <p:xfrm>
          <a:off x="527649" y="1210821"/>
          <a:ext cx="5802701" cy="6722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805449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07994">
                  <a:extLst>
                    <a:ext uri="{9D8B030D-6E8A-4147-A177-3AD203B41FA5}">
                      <a16:colId xmlns:a16="http://schemas.microsoft.com/office/drawing/2014/main" val="1385154338"/>
                    </a:ext>
                  </a:extLst>
                </a:gridCol>
                <a:gridCol w="69301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55917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229455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7224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Axel Mateo Gámez Rodríguez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5550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85511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8551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02708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7224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0270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0270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0270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268848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Al brindar acompañamiento el alumno resuelve problemas que se les presentan los cuales están asociados al conteo.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7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Ian Eduardo</a:t>
            </a:r>
          </a:p>
        </p:txBody>
      </p:sp>
    </p:spTree>
    <p:extLst>
      <p:ext uri="{BB962C8B-B14F-4D97-AF65-F5344CB8AC3E}">
        <p14:creationId xmlns:p14="http://schemas.microsoft.com/office/powerpoint/2010/main" val="15244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Briana Aliyah</a:t>
            </a:r>
          </a:p>
        </p:txBody>
      </p:sp>
    </p:spTree>
    <p:extLst>
      <p:ext uri="{BB962C8B-B14F-4D97-AF65-F5344CB8AC3E}">
        <p14:creationId xmlns:p14="http://schemas.microsoft.com/office/powerpoint/2010/main" val="22839639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12672"/>
              </p:ext>
            </p:extLst>
          </p:nvPr>
        </p:nvGraphicFramePr>
        <p:xfrm>
          <a:off x="527649" y="1154025"/>
          <a:ext cx="5802701" cy="6435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Briana Aliyah García Guerrero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algunos de los problemas de adición y explica el porque de su </a:t>
                      </a:r>
                    </a:p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resultado 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737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16242"/>
              </p:ext>
            </p:extLst>
          </p:nvPr>
        </p:nvGraphicFramePr>
        <p:xfrm>
          <a:off x="527649" y="1154025"/>
          <a:ext cx="5802701" cy="6202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Briana Aliyah García Guerrero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6316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105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 ocasiones se interesa por experimentar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 para poner a prueba sus ideas y supuestos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2139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94264" y="3985433"/>
            <a:ext cx="78892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García </a:t>
            </a:r>
          </a:p>
        </p:txBody>
      </p:sp>
    </p:spTree>
    <p:extLst>
      <p:ext uri="{BB962C8B-B14F-4D97-AF65-F5344CB8AC3E}">
        <p14:creationId xmlns:p14="http://schemas.microsoft.com/office/powerpoint/2010/main" val="24107892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27001"/>
              </p:ext>
            </p:extLst>
          </p:nvPr>
        </p:nvGraphicFramePr>
        <p:xfrm>
          <a:off x="527649" y="1119124"/>
          <a:ext cx="5802701" cy="6905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72321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41122">
                  <a:extLst>
                    <a:ext uri="{9D8B030D-6E8A-4147-A177-3AD203B41FA5}">
                      <a16:colId xmlns:a16="http://schemas.microsoft.com/office/drawing/2014/main" val="1198304424"/>
                    </a:ext>
                  </a:extLst>
                </a:gridCol>
                <a:gridCol w="69721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128624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69458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German García Orosio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52818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81472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8147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9974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6945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9974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9974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49974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408375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 le apoya con un ejemplo de solución y logra resolver la problemática pero poco intenta por resolverla haciendo uso de otra acción.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09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84876"/>
              </p:ext>
            </p:extLst>
          </p:nvPr>
        </p:nvGraphicFramePr>
        <p:xfrm>
          <a:off x="527649" y="1154025"/>
          <a:ext cx="5802701" cy="625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German García </a:t>
                      </a: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Orosio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la funcionalidad que tiene cada uno de los diferentes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tipos de texto e interpreta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782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12152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Elías </a:t>
            </a:r>
          </a:p>
        </p:txBody>
      </p:sp>
    </p:spTree>
    <p:extLst>
      <p:ext uri="{BB962C8B-B14F-4D97-AF65-F5344CB8AC3E}">
        <p14:creationId xmlns:p14="http://schemas.microsoft.com/office/powerpoint/2010/main" val="11810077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87150"/>
              </p:ext>
            </p:extLst>
          </p:nvPr>
        </p:nvGraphicFramePr>
        <p:xfrm>
          <a:off x="527649" y="1154025"/>
          <a:ext cx="5802701" cy="6313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Edgar Elías Gómez Esquivel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1526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Con ayuda logra resolver algunos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adición y plantea el procesamiento que se realizo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6948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116468"/>
              </p:ext>
            </p:extLst>
          </p:nvPr>
        </p:nvGraphicFramePr>
        <p:xfrm>
          <a:off x="527649" y="1154025"/>
          <a:ext cx="5802701" cy="6118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Edgar Elías Gómez Esquivel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 ocasiones se interesa por experimentar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 para poner a prueba sus ideas y supuestos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0436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36270"/>
              </p:ext>
            </p:extLst>
          </p:nvPr>
        </p:nvGraphicFramePr>
        <p:xfrm>
          <a:off x="527649" y="1154025"/>
          <a:ext cx="5802701" cy="657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Edgar Elías Gómez Esquivel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64569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algunas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palabras y expresiones de su medio familiar y reconoce su significado, con ayuda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21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24678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Diego Alberto </a:t>
            </a:r>
          </a:p>
        </p:txBody>
      </p:sp>
    </p:spTree>
    <p:extLst>
      <p:ext uri="{BB962C8B-B14F-4D97-AF65-F5344CB8AC3E}">
        <p14:creationId xmlns:p14="http://schemas.microsoft.com/office/powerpoint/2010/main" val="4198211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04029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Edgar Elías Gómez Esquivel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Con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apoyo logra reconocer la funcionalidad de los diferentes tipos de textos e intenta interpretar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4768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040141" y="4053116"/>
            <a:ext cx="89910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Andrea Hernández</a:t>
            </a:r>
          </a:p>
        </p:txBody>
      </p:sp>
    </p:spTree>
    <p:extLst>
      <p:ext uri="{BB962C8B-B14F-4D97-AF65-F5344CB8AC3E}">
        <p14:creationId xmlns:p14="http://schemas.microsoft.com/office/powerpoint/2010/main" val="39804404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040724"/>
              </p:ext>
            </p:extLst>
          </p:nvPr>
        </p:nvGraphicFramePr>
        <p:xfrm>
          <a:off x="527649" y="1089536"/>
          <a:ext cx="5802701" cy="6964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86789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26654">
                  <a:extLst>
                    <a:ext uri="{9D8B030D-6E8A-4147-A177-3AD203B41FA5}">
                      <a16:colId xmlns:a16="http://schemas.microsoft.com/office/drawing/2014/main" val="4140158535"/>
                    </a:ext>
                  </a:extLst>
                </a:gridCol>
                <a:gridCol w="655697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93238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2436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82266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517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00063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700063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133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8226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1338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1338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1338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446797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 le apoya con un ejemplo de solución y logra resolver la problemática pero poco intenta por resolverla haciendo uso de otra acción.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310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61429"/>
              </p:ext>
            </p:extLst>
          </p:nvPr>
        </p:nvGraphicFramePr>
        <p:xfrm>
          <a:off x="527649" y="1154025"/>
          <a:ext cx="5802701" cy="6270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900" b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5396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15503"/>
              </p:ext>
            </p:extLst>
          </p:nvPr>
        </p:nvGraphicFramePr>
        <p:xfrm>
          <a:off x="527649" y="1154025"/>
          <a:ext cx="5802701" cy="6392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9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716171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 las monedas de diferente denominación,  así como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sus equivalencias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poniéndolo 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practica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3726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17943"/>
              </p:ext>
            </p:extLst>
          </p:nvPr>
        </p:nvGraphicFramePr>
        <p:xfrm>
          <a:off x="527649" y="1154025"/>
          <a:ext cx="5802701" cy="6794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384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MA-ME – MI – MO –MU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6456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26556"/>
              </p:ext>
            </p:extLst>
          </p:nvPr>
        </p:nvGraphicFramePr>
        <p:xfrm>
          <a:off x="527649" y="1154025"/>
          <a:ext cx="5802701" cy="6441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 trabaja con diversidad estrategias dando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 solución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los problemas de adición, explica de manera clara el porque se de su resultado y describe su procedimiento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6353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2072"/>
              </p:ext>
            </p:extLst>
          </p:nvPr>
        </p:nvGraphicFramePr>
        <p:xfrm>
          <a:off x="527649" y="1154025"/>
          <a:ext cx="5802701" cy="6179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 ocasiones se interesa por experimentar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 para poner a prueba sus ideas y supuestos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6224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27495"/>
              </p:ext>
            </p:extLst>
          </p:nvPr>
        </p:nvGraphicFramePr>
        <p:xfrm>
          <a:off x="527649" y="1154025"/>
          <a:ext cx="5802701" cy="661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5343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38863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7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2649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Evelyn Breceda</a:t>
            </a:r>
          </a:p>
        </p:txBody>
      </p:sp>
    </p:spTree>
    <p:extLst>
      <p:ext uri="{BB962C8B-B14F-4D97-AF65-F5344CB8AC3E}">
        <p14:creationId xmlns:p14="http://schemas.microsoft.com/office/powerpoint/2010/main" val="36275925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593764"/>
              </p:ext>
            </p:extLst>
          </p:nvPr>
        </p:nvGraphicFramePr>
        <p:xfrm>
          <a:off x="704401" y="1101775"/>
          <a:ext cx="5449197" cy="6600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6640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Propone unidades no convencionales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la utiliza para medir capacidades con diferentes propósitos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5238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Fabricio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Elizeo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0292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0457"/>
              </p:ext>
            </p:extLst>
          </p:nvPr>
        </p:nvGraphicFramePr>
        <p:xfrm>
          <a:off x="527649" y="1154025"/>
          <a:ext cx="5802701" cy="6269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Fabricio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Elizeo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Leija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Llano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funcionalidad que tiene algunos tipos de texto e interpreta su contenido a partir de ellos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2303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30437"/>
              </p:ext>
            </p:extLst>
          </p:nvPr>
        </p:nvGraphicFramePr>
        <p:xfrm>
          <a:off x="536713" y="1154025"/>
          <a:ext cx="5793637" cy="65449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125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Fabricio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Elizeo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Leija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Llano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1766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384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7795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MA-ME – MI – MO –MU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algunas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palabras y expresiones de su medio familiar y reconoce su significado, con ayuda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4233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06487"/>
              </p:ext>
            </p:extLst>
          </p:nvPr>
        </p:nvGraphicFramePr>
        <p:xfrm>
          <a:off x="527649" y="1154025"/>
          <a:ext cx="5802701" cy="6374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Fabricio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Elizeo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Leija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Llano</a:t>
                      </a:r>
                      <a:endParaRPr lang="es-MX" sz="1800" b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algunos de los problemas de adición y explica el porque de su </a:t>
                      </a:r>
                    </a:p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resultado 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3860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73563"/>
              </p:ext>
            </p:extLst>
          </p:nvPr>
        </p:nvGraphicFramePr>
        <p:xfrm>
          <a:off x="527649" y="1154025"/>
          <a:ext cx="5802701" cy="6118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Fabricio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Elizeo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Leija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Llano</a:t>
                      </a:r>
                      <a:endParaRPr lang="es-MX" sz="18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distintos objetos y materiales para poner a prueba sus ideas y supuestos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8654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014952"/>
              </p:ext>
            </p:extLst>
          </p:nvPr>
        </p:nvGraphicFramePr>
        <p:xfrm>
          <a:off x="527649" y="1154025"/>
          <a:ext cx="5802701" cy="661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Fabricio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Elizeo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Leija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Llano</a:t>
                      </a:r>
                      <a:endParaRPr lang="es-MX" sz="1800" b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Reconocer que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cosas pueden nombrarse de maneras diferentes en el medio que se desenvuelven y conoce su significado, con dificultad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313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901602"/>
              </p:ext>
            </p:extLst>
          </p:nvPr>
        </p:nvGraphicFramePr>
        <p:xfrm>
          <a:off x="527649" y="1154025"/>
          <a:ext cx="5737684" cy="6276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1529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Fabricio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Elizeo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Leija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Llano</a:t>
                      </a:r>
                      <a:endParaRPr lang="es-MX" sz="1800" b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la funcionalidad que tiene cada uno de los diferentes tipos de texto e interpreta a partir de ello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2320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42862"/>
              </p:ext>
            </p:extLst>
          </p:nvPr>
        </p:nvGraphicFramePr>
        <p:xfrm>
          <a:off x="704401" y="1101775"/>
          <a:ext cx="5449197" cy="6355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Fabricio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Elizeo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Leija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Llano</a:t>
                      </a:r>
                      <a:endParaRPr lang="es-MX" sz="18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305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 observa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 para proponer unidades no convencionales para medir capacidades, pero utiliza las propuestas por otros compañeros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565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1836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Elisa Romina</a:t>
            </a:r>
          </a:p>
        </p:txBody>
      </p:sp>
    </p:spTree>
    <p:extLst>
      <p:ext uri="{BB962C8B-B14F-4D97-AF65-F5344CB8AC3E}">
        <p14:creationId xmlns:p14="http://schemas.microsoft.com/office/powerpoint/2010/main" val="82720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08905"/>
              </p:ext>
            </p:extLst>
          </p:nvPr>
        </p:nvGraphicFramePr>
        <p:xfrm>
          <a:off x="527649" y="1154025"/>
          <a:ext cx="5802701" cy="6484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Evelyn Breceda Salas 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MA - ME – MI – MO –MU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algunas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palabras y expresiones de su medio familiar y reconoce su significado, con ayuda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TERCERA SEMANA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005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Sofía Jazmín</a:t>
            </a:r>
          </a:p>
        </p:txBody>
      </p:sp>
    </p:spTree>
    <p:extLst>
      <p:ext uri="{BB962C8B-B14F-4D97-AF65-F5344CB8AC3E}">
        <p14:creationId xmlns:p14="http://schemas.microsoft.com/office/powerpoint/2010/main" val="12044609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96591"/>
              </p:ext>
            </p:extLst>
          </p:nvPr>
        </p:nvGraphicFramePr>
        <p:xfrm>
          <a:off x="527649" y="1118405"/>
          <a:ext cx="5802701" cy="6907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898756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14687">
                  <a:extLst>
                    <a:ext uri="{9D8B030D-6E8A-4147-A177-3AD203B41FA5}">
                      <a16:colId xmlns:a16="http://schemas.microsoft.com/office/drawing/2014/main" val="3058961662"/>
                    </a:ext>
                  </a:extLst>
                </a:gridCol>
                <a:gridCol w="69301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5591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28718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86398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Sofía Jazmín López Martínez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9157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06062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70606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1777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8639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177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177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177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459195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 le apoya con un ejemplo de solución y logra resolver la problemática pero poco intenta por resolverla haciendo uso de otra acción.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54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29873"/>
              </p:ext>
            </p:extLst>
          </p:nvPr>
        </p:nvGraphicFramePr>
        <p:xfrm>
          <a:off x="527649" y="1154025"/>
          <a:ext cx="5802701" cy="6269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Sofía Jazmín López Martínez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la funcionalidad que tiene cada uno de los diferentes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tipos de texto e interpreta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290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28793"/>
              </p:ext>
            </p:extLst>
          </p:nvPr>
        </p:nvGraphicFramePr>
        <p:xfrm>
          <a:off x="536713" y="1154025"/>
          <a:ext cx="5793637" cy="6794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125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Sofía Jazmín López Martínez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1766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384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7795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MA-ME – MI – MO –MU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218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6798"/>
              </p:ext>
            </p:extLst>
          </p:nvPr>
        </p:nvGraphicFramePr>
        <p:xfrm>
          <a:off x="527649" y="1154025"/>
          <a:ext cx="5802701" cy="6441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Sofía Jazmín López Martínez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realizar las adiciones de una manera correcta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 trabaja con diversidad estrategias dando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 solución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los problemas de adición, explica de manera clara el porque se de su resultado y describe su procedimiento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774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47073"/>
              </p:ext>
            </p:extLst>
          </p:nvPr>
        </p:nvGraphicFramePr>
        <p:xfrm>
          <a:off x="527649" y="1154025"/>
          <a:ext cx="5802701" cy="6118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Sofía Jazmín López Martínez</a:t>
                      </a:r>
                      <a:endParaRPr lang="es-MX" sz="1800" b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Exploración y comprensión del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con objetos y materiales para poner a prueba ideas y supuestos.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objetos y materiales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interesa en aprender cosas nuevas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seguir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los pasos a realizar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 prueba sus ideas y reflexiona de ellos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Experimenta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distintos objetos y materiales para poner a prueba sus ideas y supuestos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2735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21622"/>
              </p:ext>
            </p:extLst>
          </p:nvPr>
        </p:nvGraphicFramePr>
        <p:xfrm>
          <a:off x="527649" y="1154025"/>
          <a:ext cx="5802701" cy="661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Sofía Jazmín López Martínez</a:t>
                      </a:r>
                      <a:endParaRPr lang="es-MX" sz="1800" b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y comulación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Oralidad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53753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seguir la lectura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significado de las palabras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Practica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lectura de las palabras con </a:t>
                      </a:r>
                      <a:r>
                        <a:rPr lang="es-MX" sz="1600" baseline="0" dirty="0" err="1" smtClean="0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- PE – PI – PO –PU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que las cosas,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objetos, personas pueden nombrarse de maneras diferentes en el medio que se desenvuelven, conoce su significado, así como l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ogra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reconocer con que silabas comienzan distintas palabras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553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140753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Sofía Jazmín López Martínez</a:t>
                      </a:r>
                      <a:endParaRPr lang="es-MX" sz="1800" b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02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FF66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CUARTA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5470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11870"/>
              </p:ext>
            </p:extLst>
          </p:nvPr>
        </p:nvGraphicFramePr>
        <p:xfrm>
          <a:off x="704401" y="1101775"/>
          <a:ext cx="5449197" cy="6600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1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86283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53237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281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20353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67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83512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Sofía Jazmín López Martínez</a:t>
                      </a:r>
                      <a:endParaRPr lang="es-MX" sz="18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/02/2021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6444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Forma espacio y medida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Magnitudes y medidas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1956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Usa unidades no convencionales para medir la capacidad con distintos propósitos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139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3384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Utiliza medidas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no convencionales para medir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6640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le facilita medir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28176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Mide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peso con objetos convencionales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109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Logra comprender el peso de </a:t>
                      </a:r>
                      <a:r>
                        <a:rPr lang="es-MX" sz="1600" smtClean="0">
                          <a:latin typeface="Century Gothic" panose="020B0502020202020204" pitchFamily="34" charset="0"/>
                        </a:rPr>
                        <a:t>distintos</a:t>
                      </a:r>
                      <a:r>
                        <a:rPr lang="es-MX" sz="1600" baseline="0" smtClean="0">
                          <a:latin typeface="Century Gothic" panose="020B0502020202020204" pitchFamily="34" charset="0"/>
                        </a:rPr>
                        <a:t> objetos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50869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Propone unidades no convencionales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la utiliza para medir capacidades con diferentes propósitos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252643" y="469330"/>
            <a:ext cx="2352711" cy="411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272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Melany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Poleth</a:t>
            </a:r>
            <a:endParaRPr kumimoji="0" lang="es-ES" sz="72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806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3604</TotalTime>
  <Words>13321</Words>
  <Application>Microsoft Office PowerPoint</Application>
  <PresentationFormat>Carta (216 x 279 mm)</PresentationFormat>
  <Paragraphs>2539</Paragraphs>
  <Slides>154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154</vt:i4>
      </vt:variant>
    </vt:vector>
  </HeadingPairs>
  <TitlesOfParts>
    <vt:vector size="163" baseType="lpstr">
      <vt:lpstr>Arial</vt:lpstr>
      <vt:lpstr>Arial Rounded MT Bold</vt:lpstr>
      <vt:lpstr>Berlin Sans FB</vt:lpstr>
      <vt:lpstr>Calibri</vt:lpstr>
      <vt:lpstr>Calibri Light</vt:lpstr>
      <vt:lpstr>Century Gothic</vt:lpstr>
      <vt:lpstr>Outside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Fátima García</dc:creator>
  <cp:lastModifiedBy>Fátima García</cp:lastModifiedBy>
  <cp:revision>121</cp:revision>
  <dcterms:created xsi:type="dcterms:W3CDTF">2021-01-14T23:37:40Z</dcterms:created>
  <dcterms:modified xsi:type="dcterms:W3CDTF">2021-02-05T20:05:06Z</dcterms:modified>
</cp:coreProperties>
</file>