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5" d="100"/>
          <a:sy n="95" d="100"/>
        </p:scale>
        <p:origin x="-480" y="33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B0565-4A15-4BC3-A93E-F0A815A900F5}" type="datetimeFigureOut">
              <a:rPr lang="es-ES" smtClean="0"/>
              <a:t>05/02/2021</a:t>
            </a:fld>
            <a:endParaRPr lang="es-ES"/>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179C7E-3C37-44A1-A534-1896E522F44F}" type="slidenum">
              <a:rPr lang="es-ES" smtClean="0"/>
              <a:t>‹Nº›</a:t>
            </a:fld>
            <a:endParaRPr lang="es-ES"/>
          </a:p>
        </p:txBody>
      </p:sp>
    </p:spTree>
    <p:extLst>
      <p:ext uri="{BB962C8B-B14F-4D97-AF65-F5344CB8AC3E}">
        <p14:creationId xmlns:p14="http://schemas.microsoft.com/office/powerpoint/2010/main" val="3023474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7321DD5-2D22-4CE9-8E10-08F84766DF01}" type="slidenum">
              <a:rPr lang="es-ES" smtClean="0"/>
              <a:t>1</a:t>
            </a:fld>
            <a:endParaRPr lang="es-ES"/>
          </a:p>
        </p:txBody>
      </p:sp>
    </p:spTree>
    <p:extLst>
      <p:ext uri="{BB962C8B-B14F-4D97-AF65-F5344CB8AC3E}">
        <p14:creationId xmlns:p14="http://schemas.microsoft.com/office/powerpoint/2010/main" val="3133280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700523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2407188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189128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342344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339947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128920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2339153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3826864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2966357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394222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84B9E2-5239-4050-AF56-D13B73008C12}" type="datetimeFigureOut">
              <a:rPr lang="es-ES" smtClean="0"/>
              <a:t>05/02/2021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4AF26F4-587D-4FCA-96B6-DFB1A8E3BE6B}" type="slidenum">
              <a:rPr lang="es-ES" smtClean="0"/>
              <a:t>‹Nº›</a:t>
            </a:fld>
            <a:endParaRPr lang="es-ES"/>
          </a:p>
        </p:txBody>
      </p:sp>
    </p:spTree>
    <p:extLst>
      <p:ext uri="{BB962C8B-B14F-4D97-AF65-F5344CB8AC3E}">
        <p14:creationId xmlns:p14="http://schemas.microsoft.com/office/powerpoint/2010/main" val="3730081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184B9E2-5239-4050-AF56-D13B73008C12}" type="datetimeFigureOut">
              <a:rPr lang="es-ES" smtClean="0"/>
              <a:t>05/02/2021</a:t>
            </a:fld>
            <a:endParaRPr lang="es-ES"/>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4AF26F4-587D-4FCA-96B6-DFB1A8E3BE6B}" type="slidenum">
              <a:rPr lang="es-ES" smtClean="0"/>
              <a:t>‹Nº›</a:t>
            </a:fld>
            <a:endParaRPr lang="es-ES"/>
          </a:p>
        </p:txBody>
      </p:sp>
    </p:spTree>
    <p:extLst>
      <p:ext uri="{BB962C8B-B14F-4D97-AF65-F5344CB8AC3E}">
        <p14:creationId xmlns:p14="http://schemas.microsoft.com/office/powerpoint/2010/main" val="1272433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stretch>
            <a:fillRect/>
          </a:stretch>
        </p:blipFill>
        <p:spPr>
          <a:xfrm>
            <a:off x="0" y="0"/>
            <a:ext cx="6858000" cy="9144000"/>
          </a:xfrm>
          <a:prstGeom prst="rect">
            <a:avLst/>
          </a:prstGeom>
        </p:spPr>
      </p:pic>
      <p:sp>
        <p:nvSpPr>
          <p:cNvPr id="3" name="CuadroTexto 2"/>
          <p:cNvSpPr txBox="1"/>
          <p:nvPr/>
        </p:nvSpPr>
        <p:spPr>
          <a:xfrm>
            <a:off x="1399309" y="4433455"/>
            <a:ext cx="3380510" cy="707886"/>
          </a:xfrm>
          <a:prstGeom prst="rect">
            <a:avLst/>
          </a:prstGeom>
          <a:noFill/>
        </p:spPr>
        <p:txBody>
          <a:bodyPr wrap="square" rtlCol="0">
            <a:spAutoFit/>
          </a:bodyPr>
          <a:lstStyle/>
          <a:p>
            <a:pPr algn="ctr"/>
            <a:r>
              <a:rPr lang="es-MX" sz="4000" b="1" dirty="0" smtClean="0">
                <a:latin typeface="Century Gothic" panose="020B0502020202020204" pitchFamily="34" charset="0"/>
              </a:rPr>
              <a:t>Practicante</a:t>
            </a:r>
            <a:endParaRPr lang="es-MX" sz="4000" b="1" dirty="0">
              <a:latin typeface="Century Gothic" panose="020B0502020202020204" pitchFamily="34" charset="0"/>
            </a:endParaRPr>
          </a:p>
        </p:txBody>
      </p:sp>
    </p:spTree>
    <p:extLst>
      <p:ext uri="{BB962C8B-B14F-4D97-AF65-F5344CB8AC3E}">
        <p14:creationId xmlns:p14="http://schemas.microsoft.com/office/powerpoint/2010/main" val="31621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22171" y="71295"/>
            <a:ext cx="3785011" cy="584775"/>
          </a:xfrm>
          <a:prstGeom prst="rect">
            <a:avLst/>
          </a:prstGeom>
        </p:spPr>
        <p:txBody>
          <a:bodyPr wrap="none">
            <a:spAutoFit/>
          </a:bodyPr>
          <a:lstStyle/>
          <a:p>
            <a:pPr marL="285750" indent="-285750">
              <a:buFont typeface="Wingdings" panose="05000000000000000000" pitchFamily="2" charset="2"/>
              <a:buChar char="Ø"/>
            </a:pPr>
            <a:r>
              <a:rPr lang="es-MX" sz="3200" b="1" dirty="0" smtClean="0">
                <a:solidFill>
                  <a:schemeClr val="accent2"/>
                </a:solidFill>
                <a:latin typeface="Ink Free" panose="03080402000500000000" pitchFamily="66" charset="0"/>
              </a:rPr>
              <a:t>D</a:t>
            </a:r>
            <a:r>
              <a:rPr lang="es-MX" sz="3200" b="1" dirty="0" smtClean="0">
                <a:solidFill>
                  <a:srgbClr val="00B0F0"/>
                </a:solidFill>
                <a:latin typeface="Ink Free" panose="03080402000500000000" pitchFamily="66" charset="0"/>
              </a:rPr>
              <a:t>i</a:t>
            </a:r>
            <a:r>
              <a:rPr lang="es-MX" sz="3200" b="1" dirty="0" smtClean="0">
                <a:solidFill>
                  <a:schemeClr val="accent6"/>
                </a:solidFill>
                <a:latin typeface="Ink Free" panose="03080402000500000000" pitchFamily="66" charset="0"/>
              </a:rPr>
              <a:t>a</a:t>
            </a:r>
            <a:r>
              <a:rPr lang="es-MX" sz="3200" b="1" dirty="0" smtClean="0">
                <a:solidFill>
                  <a:srgbClr val="7030A0"/>
                </a:solidFill>
                <a:latin typeface="Ink Free" panose="03080402000500000000" pitchFamily="66" charset="0"/>
              </a:rPr>
              <a:t>r</a:t>
            </a:r>
            <a:r>
              <a:rPr lang="es-MX" sz="3200" b="1" dirty="0" smtClean="0">
                <a:solidFill>
                  <a:schemeClr val="accent4"/>
                </a:solidFill>
                <a:latin typeface="Ink Free" panose="03080402000500000000" pitchFamily="66" charset="0"/>
              </a:rPr>
              <a:t>i</a:t>
            </a:r>
            <a:r>
              <a:rPr lang="es-MX" sz="3200" b="1" dirty="0" smtClean="0">
                <a:solidFill>
                  <a:srgbClr val="FF6699"/>
                </a:solidFill>
                <a:latin typeface="Ink Free" panose="03080402000500000000" pitchFamily="66" charset="0"/>
              </a:rPr>
              <a:t>o</a:t>
            </a:r>
            <a:r>
              <a:rPr lang="es-MX" sz="3200" b="1" dirty="0" smtClean="0">
                <a:solidFill>
                  <a:schemeClr val="accent2"/>
                </a:solidFill>
                <a:latin typeface="Ink Free" panose="03080402000500000000" pitchFamily="66" charset="0"/>
              </a:rPr>
              <a:t> </a:t>
            </a:r>
            <a:r>
              <a:rPr lang="es-MX" sz="3200" b="1" dirty="0" smtClean="0">
                <a:solidFill>
                  <a:srgbClr val="00B0F0"/>
                </a:solidFill>
                <a:latin typeface="Ink Free" panose="03080402000500000000" pitchFamily="66" charset="0"/>
              </a:rPr>
              <a:t>d</a:t>
            </a:r>
            <a:r>
              <a:rPr lang="es-MX" sz="3200" b="1" dirty="0" smtClean="0">
                <a:solidFill>
                  <a:srgbClr val="FFC000"/>
                </a:solidFill>
                <a:latin typeface="Ink Free" panose="03080402000500000000" pitchFamily="66" charset="0"/>
              </a:rPr>
              <a:t>e</a:t>
            </a:r>
            <a:r>
              <a:rPr lang="es-MX" sz="3200" b="1" dirty="0" smtClean="0">
                <a:solidFill>
                  <a:schemeClr val="accent2"/>
                </a:solidFill>
                <a:latin typeface="Ink Free" panose="03080402000500000000" pitchFamily="66" charset="0"/>
              </a:rPr>
              <a:t> </a:t>
            </a:r>
            <a:r>
              <a:rPr lang="es-MX" sz="3200" b="1" dirty="0" smtClean="0">
                <a:solidFill>
                  <a:schemeClr val="accent6">
                    <a:lumMod val="75000"/>
                  </a:schemeClr>
                </a:solidFill>
                <a:latin typeface="Ink Free" panose="03080402000500000000" pitchFamily="66" charset="0"/>
              </a:rPr>
              <a:t>l</a:t>
            </a:r>
            <a:r>
              <a:rPr lang="es-MX" sz="3200" b="1" dirty="0" smtClean="0">
                <a:solidFill>
                  <a:srgbClr val="7030A0"/>
                </a:solidFill>
                <a:latin typeface="Ink Free" panose="03080402000500000000" pitchFamily="66" charset="0"/>
              </a:rPr>
              <a:t>a</a:t>
            </a:r>
            <a:r>
              <a:rPr lang="es-MX" sz="3200" b="1" dirty="0" smtClean="0">
                <a:solidFill>
                  <a:schemeClr val="accent2"/>
                </a:solidFill>
                <a:latin typeface="Ink Free" panose="03080402000500000000" pitchFamily="66" charset="0"/>
              </a:rPr>
              <a:t> </a:t>
            </a:r>
            <a:r>
              <a:rPr lang="es-MX" sz="3200" b="1" dirty="0" smtClean="0">
                <a:solidFill>
                  <a:srgbClr val="66CCFF"/>
                </a:solidFill>
                <a:latin typeface="Ink Free" panose="03080402000500000000" pitchFamily="66" charset="0"/>
              </a:rPr>
              <a:t>a</a:t>
            </a:r>
            <a:r>
              <a:rPr lang="es-MX" sz="3200" b="1" dirty="0" smtClean="0">
                <a:solidFill>
                  <a:srgbClr val="996633"/>
                </a:solidFill>
                <a:latin typeface="Ink Free" panose="03080402000500000000" pitchFamily="66" charset="0"/>
              </a:rPr>
              <a:t>l</a:t>
            </a:r>
            <a:r>
              <a:rPr lang="es-MX" sz="3200" b="1" dirty="0" smtClean="0">
                <a:solidFill>
                  <a:schemeClr val="accent6">
                    <a:lumMod val="60000"/>
                    <a:lumOff val="40000"/>
                  </a:schemeClr>
                </a:solidFill>
                <a:latin typeface="Ink Free" panose="03080402000500000000" pitchFamily="66" charset="0"/>
              </a:rPr>
              <a:t>u</a:t>
            </a:r>
            <a:r>
              <a:rPr lang="es-MX" sz="3200" b="1" dirty="0" smtClean="0">
                <a:solidFill>
                  <a:srgbClr val="FF6699"/>
                </a:solidFill>
                <a:latin typeface="Ink Free" panose="03080402000500000000" pitchFamily="66" charset="0"/>
              </a:rPr>
              <a:t>m</a:t>
            </a:r>
            <a:r>
              <a:rPr lang="es-MX" sz="3200" b="1" dirty="0" smtClean="0">
                <a:solidFill>
                  <a:schemeClr val="bg2">
                    <a:lumMod val="50000"/>
                  </a:schemeClr>
                </a:solidFill>
                <a:latin typeface="Ink Free" panose="03080402000500000000" pitchFamily="66" charset="0"/>
              </a:rPr>
              <a:t>n</a:t>
            </a:r>
            <a:r>
              <a:rPr lang="es-MX" sz="3200" b="1" dirty="0" smtClean="0">
                <a:solidFill>
                  <a:schemeClr val="accent2"/>
                </a:solidFill>
                <a:latin typeface="Ink Free" panose="03080402000500000000" pitchFamily="66" charset="0"/>
              </a:rPr>
              <a:t>a</a:t>
            </a:r>
            <a:endParaRPr lang="es-MX" sz="3200" b="1" dirty="0">
              <a:solidFill>
                <a:schemeClr val="accent2"/>
              </a:solidFill>
            </a:endParaRPr>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 y="584775"/>
            <a:ext cx="6857999" cy="8480924"/>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0" y="584775"/>
            <a:ext cx="4156365" cy="1077218"/>
          </a:xfrm>
          <a:prstGeom prst="rect">
            <a:avLst/>
          </a:prstGeom>
          <a:solidFill>
            <a:schemeClr val="accent4">
              <a:lumMod val="20000"/>
              <a:lumOff val="80000"/>
            </a:schemeClr>
          </a:solidFill>
        </p:spPr>
        <p:txBody>
          <a:bodyPr wrap="square" rtlCol="0">
            <a:spAutoFit/>
          </a:bodyPr>
          <a:lstStyle/>
          <a:p>
            <a:pPr algn="ctr"/>
            <a:r>
              <a:rPr lang="es-MX" sz="1600" b="1" dirty="0" smtClean="0">
                <a:solidFill>
                  <a:srgbClr val="996633"/>
                </a:solidFill>
                <a:latin typeface="Century Gothic" panose="020B0502020202020204" pitchFamily="34" charset="0"/>
              </a:rPr>
              <a:t>J.N. María L. Pérez de Arreola</a:t>
            </a:r>
          </a:p>
          <a:p>
            <a:pPr algn="ctr"/>
            <a:r>
              <a:rPr lang="es-MX" sz="1600" b="1" dirty="0" smtClean="0">
                <a:solidFill>
                  <a:srgbClr val="FF6699"/>
                </a:solidFill>
                <a:latin typeface="Century Gothic" panose="020B0502020202020204" pitchFamily="34" charset="0"/>
              </a:rPr>
              <a:t>2° C y 3° Sección B</a:t>
            </a:r>
          </a:p>
          <a:p>
            <a:pPr algn="ctr"/>
            <a:r>
              <a:rPr lang="es-MX" sz="1600" b="1" dirty="0" smtClean="0">
                <a:solidFill>
                  <a:srgbClr val="00B0F0"/>
                </a:solidFill>
                <a:latin typeface="Century Gothic" panose="020B0502020202020204" pitchFamily="34" charset="0"/>
              </a:rPr>
              <a:t>Educadora practicante</a:t>
            </a:r>
            <a:r>
              <a:rPr lang="es-MX" sz="1600" b="1" dirty="0" smtClean="0">
                <a:solidFill>
                  <a:srgbClr val="0070C0"/>
                </a:solidFill>
                <a:latin typeface="Century Gothic" panose="020B0502020202020204" pitchFamily="34" charset="0"/>
              </a:rPr>
              <a:t>: </a:t>
            </a:r>
            <a:r>
              <a:rPr lang="es-MX" sz="1600" b="1" dirty="0" smtClean="0">
                <a:solidFill>
                  <a:srgbClr val="7030A0"/>
                </a:solidFill>
                <a:latin typeface="Century Gothic" panose="020B0502020202020204" pitchFamily="34" charset="0"/>
              </a:rPr>
              <a:t>Jimena Guadalupe Charles H.</a:t>
            </a:r>
          </a:p>
        </p:txBody>
      </p:sp>
      <p:sp>
        <p:nvSpPr>
          <p:cNvPr id="8" name="CuadroTexto 7"/>
          <p:cNvSpPr txBox="1"/>
          <p:nvPr/>
        </p:nvSpPr>
        <p:spPr>
          <a:xfrm>
            <a:off x="4017820" y="1174518"/>
            <a:ext cx="2701635" cy="369332"/>
          </a:xfrm>
          <a:prstGeom prst="rect">
            <a:avLst/>
          </a:prstGeom>
          <a:noFill/>
        </p:spPr>
        <p:txBody>
          <a:bodyPr wrap="square" rtlCol="0">
            <a:spAutoFit/>
          </a:bodyPr>
          <a:lstStyle/>
          <a:p>
            <a:pPr algn="ctr"/>
            <a:r>
              <a:rPr lang="es-MX" b="1" dirty="0" smtClean="0">
                <a:latin typeface="Century Gothic" panose="020B0502020202020204" pitchFamily="34" charset="0"/>
              </a:rPr>
              <a:t>05 </a:t>
            </a:r>
            <a:r>
              <a:rPr lang="es-MX" b="1" dirty="0" smtClean="0">
                <a:latin typeface="Century Gothic" panose="020B0502020202020204" pitchFamily="34" charset="0"/>
              </a:rPr>
              <a:t>de Febrero de 2021</a:t>
            </a:r>
            <a:endParaRPr lang="es-MX" b="1" dirty="0">
              <a:latin typeface="Century Gothic" panose="020B0502020202020204" pitchFamily="34" charset="0"/>
            </a:endParaRPr>
          </a:p>
        </p:txBody>
      </p:sp>
      <p:sp>
        <p:nvSpPr>
          <p:cNvPr id="12" name="Estrella de 5 puntas 11"/>
          <p:cNvSpPr/>
          <p:nvPr/>
        </p:nvSpPr>
        <p:spPr>
          <a:xfrm>
            <a:off x="4410174" y="3177306"/>
            <a:ext cx="318652" cy="290944"/>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uadroTexto 13"/>
          <p:cNvSpPr txBox="1"/>
          <p:nvPr/>
        </p:nvSpPr>
        <p:spPr>
          <a:xfrm>
            <a:off x="218916" y="6437919"/>
            <a:ext cx="6420167" cy="2885405"/>
          </a:xfrm>
          <a:prstGeom prst="rect">
            <a:avLst/>
          </a:prstGeom>
          <a:noFill/>
        </p:spPr>
        <p:txBody>
          <a:bodyPr wrap="square" rtlCol="0">
            <a:spAutoFit/>
          </a:bodyPr>
          <a:lstStyle/>
          <a:p>
            <a:pPr algn="ctr">
              <a:lnSpc>
                <a:spcPct val="150000"/>
              </a:lnSpc>
            </a:pPr>
            <a:r>
              <a:rPr lang="es-MX" sz="900" b="1" dirty="0" smtClean="0">
                <a:latin typeface="Century Gothic" panose="020B0502020202020204" pitchFamily="34" charset="0"/>
              </a:rPr>
              <a:t>Programación televisiva Aprende en Casa</a:t>
            </a:r>
          </a:p>
          <a:p>
            <a:pPr>
              <a:lnSpc>
                <a:spcPct val="150000"/>
              </a:lnSpc>
            </a:pPr>
            <a:r>
              <a:rPr lang="es-MX" sz="800" dirty="0" smtClean="0">
                <a:latin typeface="Century Gothic" panose="020B0502020202020204" pitchFamily="34" charset="0"/>
              </a:rPr>
              <a:t>El programa de Aprende en Casa comenzó con el campo de Exploración y Comprensión del Mundo Natural y Social, con la actividad  </a:t>
            </a:r>
            <a:r>
              <a:rPr lang="es-MX" sz="800" dirty="0" smtClean="0">
                <a:latin typeface="Century Gothic" panose="020B0502020202020204" pitchFamily="34" charset="0"/>
              </a:rPr>
              <a:t>«</a:t>
            </a:r>
            <a:r>
              <a:rPr lang="es-MX" sz="800" dirty="0" smtClean="0">
                <a:latin typeface="Century Gothic" panose="020B0502020202020204" pitchFamily="34" charset="0"/>
              </a:rPr>
              <a:t>Por qué hacemos honores a la bandera?</a:t>
            </a:r>
            <a:r>
              <a:rPr lang="es-MX" sz="800" dirty="0" smtClean="0">
                <a:latin typeface="Century Gothic" panose="020B0502020202020204" pitchFamily="34" charset="0"/>
              </a:rPr>
              <a:t>» </a:t>
            </a:r>
            <a:r>
              <a:rPr lang="es-MX" sz="800" dirty="0" smtClean="0">
                <a:latin typeface="Century Gothic" panose="020B0502020202020204" pitchFamily="34" charset="0"/>
              </a:rPr>
              <a:t>, </a:t>
            </a:r>
            <a:r>
              <a:rPr lang="es-MX" sz="800" dirty="0" smtClean="0">
                <a:latin typeface="Century Gothic" panose="020B0502020202020204" pitchFamily="34" charset="0"/>
              </a:rPr>
              <a:t>las maestras recordaron la conmemoración de la Constitución Política de los Estados Unidos Mexicanos , también conocida como Carta Magna, promovida en 1917, explicaron que en aquel entonces el presidente de nuestro país era Venustiano Carranza, este documento es muy importante debido contiene las leyes y las normas que regularizan la convivencia y resalta los Derechos de todos los ciudadanos. </a:t>
            </a:r>
            <a:r>
              <a:rPr lang="es-MX" sz="800" dirty="0" smtClean="0">
                <a:latin typeface="Century Gothic" panose="020B0502020202020204" pitchFamily="34" charset="0"/>
              </a:rPr>
              <a:t>También hablaron de otros símbolos patrios (Himno Nacional, Escudo), pasaron algunos vídeos de niños compartiendo su experiencia al ser parte de la escolta de la escuela. </a:t>
            </a:r>
            <a:endParaRPr lang="es-MX" sz="800" dirty="0" smtClean="0">
              <a:latin typeface="Century Gothic" panose="020B0502020202020204" pitchFamily="34" charset="0"/>
            </a:endParaRPr>
          </a:p>
          <a:p>
            <a:pPr>
              <a:lnSpc>
                <a:spcPct val="150000"/>
              </a:lnSpc>
            </a:pPr>
            <a:r>
              <a:rPr lang="es-MX" sz="800" dirty="0" smtClean="0">
                <a:latin typeface="Century Gothic" panose="020B0502020202020204" pitchFamily="34" charset="0"/>
              </a:rPr>
              <a:t>La </a:t>
            </a:r>
            <a:r>
              <a:rPr lang="es-MX" sz="800" dirty="0" smtClean="0">
                <a:latin typeface="Century Gothic" panose="020B0502020202020204" pitchFamily="34" charset="0"/>
              </a:rPr>
              <a:t>clase de Inglés empezó </a:t>
            </a:r>
            <a:r>
              <a:rPr lang="es-MX" sz="800" dirty="0" smtClean="0">
                <a:latin typeface="Century Gothic" panose="020B0502020202020204" pitchFamily="34" charset="0"/>
              </a:rPr>
              <a:t>con el saludo de buenos días, recordaron la importancia del uso de cubre bocas y </a:t>
            </a:r>
            <a:r>
              <a:rPr lang="es-MX" sz="800" dirty="0">
                <a:latin typeface="Century Gothic" panose="020B0502020202020204" pitchFamily="34" charset="0"/>
              </a:rPr>
              <a:t> </a:t>
            </a:r>
            <a:r>
              <a:rPr lang="es-MX" sz="800" dirty="0" smtClean="0">
                <a:latin typeface="Century Gothic" panose="020B0502020202020204" pitchFamily="34" charset="0"/>
              </a:rPr>
              <a:t>la sana distancia, </a:t>
            </a:r>
            <a:r>
              <a:rPr lang="es-MX" sz="800" dirty="0" smtClean="0">
                <a:latin typeface="Century Gothic" panose="020B0502020202020204" pitchFamily="34" charset="0"/>
              </a:rPr>
              <a:t> </a:t>
            </a:r>
            <a:r>
              <a:rPr lang="es-MX" sz="800" dirty="0" smtClean="0">
                <a:latin typeface="Century Gothic" panose="020B0502020202020204" pitchFamily="34" charset="0"/>
              </a:rPr>
              <a:t>después </a:t>
            </a:r>
            <a:r>
              <a:rPr lang="es-MX" sz="800" dirty="0" smtClean="0">
                <a:latin typeface="Century Gothic" panose="020B0502020202020204" pitchFamily="34" charset="0"/>
              </a:rPr>
              <a:t>los maestros mostraron unos títeres de  chango, para contar un cuento interactivo, cada oración que decían, los niños debían repetir en la casa, la historia se basó  en unos changuitos que brincaban en la cama, se caían y llamaban al doctor, cada palabra fue parte del vocabulario a repasar. </a:t>
            </a:r>
            <a:r>
              <a:rPr lang="es-MX" sz="800" dirty="0" smtClean="0">
                <a:latin typeface="Century Gothic" panose="020B0502020202020204" pitchFamily="34" charset="0"/>
              </a:rPr>
              <a:t> </a:t>
            </a:r>
            <a:r>
              <a:rPr lang="es-MX" sz="800" dirty="0" smtClean="0">
                <a:latin typeface="Century Gothic" panose="020B0502020202020204" pitchFamily="34" charset="0"/>
              </a:rPr>
              <a:t>El aprendizaje consistía en identificar las palabras clave de una canción, la actividad de cuadernillo fue referente a ello, ayer en la sesión virtual hablamos de la gastronomía de México. </a:t>
            </a:r>
            <a:endParaRPr lang="es-MX" sz="800" dirty="0" smtClean="0">
              <a:latin typeface="Century Gothic" panose="020B0502020202020204" pitchFamily="34" charset="0"/>
            </a:endParaRPr>
          </a:p>
          <a:p>
            <a:pPr>
              <a:lnSpc>
                <a:spcPct val="150000"/>
              </a:lnSpc>
            </a:pPr>
            <a:endParaRPr lang="es-MX" sz="800" dirty="0" smtClean="0">
              <a:latin typeface="Century Gothic" panose="020B0502020202020204" pitchFamily="34" charset="0"/>
            </a:endParaRPr>
          </a:p>
        </p:txBody>
      </p:sp>
    </p:spTree>
    <p:extLst>
      <p:ext uri="{BB962C8B-B14F-4D97-AF65-F5344CB8AC3E}">
        <p14:creationId xmlns:p14="http://schemas.microsoft.com/office/powerpoint/2010/main" val="533811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282</Words>
  <Application>Microsoft Office PowerPoint</Application>
  <PresentationFormat>Presentación en pantalla (4:3)</PresentationFormat>
  <Paragraphs>10</Paragraphs>
  <Slides>2</Slides>
  <Notes>1</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MQ</cp:lastModifiedBy>
  <cp:revision>6</cp:revision>
  <dcterms:created xsi:type="dcterms:W3CDTF">2021-02-05T18:48:47Z</dcterms:created>
  <dcterms:modified xsi:type="dcterms:W3CDTF">2021-02-05T20:09:42Z</dcterms:modified>
</cp:coreProperties>
</file>