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2" d="100"/>
          <a:sy n="112" d="100"/>
        </p:scale>
        <p:origin x="762" y="-3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153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020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2386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656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9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916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393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639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097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602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701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24AC-A9CE-45E3-BB03-2D2FD5F31F86}" type="datetimeFigureOut">
              <a:rPr lang="es-MX" smtClean="0"/>
              <a:t>05/02/2021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B34AF-8CCD-4C12-8D9C-02287D0BFED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588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BE09B5D-7F18-4D19-B70F-C6627686FBF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102088" y="1168072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5B9C30BC-CCCC-4290-ACF0-431CB48E73BA}"/>
              </a:ext>
            </a:extLst>
          </p:cNvPr>
          <p:cNvSpPr/>
          <p:nvPr/>
        </p:nvSpPr>
        <p:spPr>
          <a:xfrm>
            <a:off x="131948" y="194697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D43F369-D60B-4AE7-88F0-3D83081878B1}"/>
              </a:ext>
            </a:extLst>
          </p:cNvPr>
          <p:cNvSpPr txBox="1"/>
          <p:nvPr/>
        </p:nvSpPr>
        <p:spPr>
          <a:xfrm>
            <a:off x="131948" y="717370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2854FBE-E1BF-44A6-BDFA-C77BE04A4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34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ABAF470-EBE7-4F95-849B-9836BDFBF13C}"/>
              </a:ext>
            </a:extLst>
          </p:cNvPr>
          <p:cNvSpPr txBox="1"/>
          <p:nvPr/>
        </p:nvSpPr>
        <p:spPr>
          <a:xfrm>
            <a:off x="4126902" y="109880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9833260-98E6-4431-93A6-E6E4DF403AF3}"/>
              </a:ext>
            </a:extLst>
          </p:cNvPr>
          <p:cNvSpPr/>
          <p:nvPr/>
        </p:nvSpPr>
        <p:spPr>
          <a:xfrm>
            <a:off x="1362075" y="5914518"/>
            <a:ext cx="5922781" cy="3796257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80BDA09-05CA-4211-BB54-B3B340600D8D}"/>
              </a:ext>
            </a:extLst>
          </p:cNvPr>
          <p:cNvSpPr/>
          <p:nvPr/>
        </p:nvSpPr>
        <p:spPr>
          <a:xfrm>
            <a:off x="-607" y="772899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53703C5-B76B-4DF3-9A16-7187DB113417}"/>
              </a:ext>
            </a:extLst>
          </p:cNvPr>
          <p:cNvSpPr/>
          <p:nvPr/>
        </p:nvSpPr>
        <p:spPr>
          <a:xfrm rot="21416216">
            <a:off x="5592376" y="1351439"/>
            <a:ext cx="2307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05/02/2021</a:t>
            </a: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876E469B-EB2D-4530-8F09-F0BAEC74953E}"/>
              </a:ext>
            </a:extLst>
          </p:cNvPr>
          <p:cNvSpPr/>
          <p:nvPr/>
        </p:nvSpPr>
        <p:spPr>
          <a:xfrm>
            <a:off x="6774325" y="2355162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BCA28CDB-1353-49D4-98F0-EF918B2E4BC7}"/>
              </a:ext>
            </a:extLst>
          </p:cNvPr>
          <p:cNvSpPr/>
          <p:nvPr/>
        </p:nvSpPr>
        <p:spPr>
          <a:xfrm>
            <a:off x="5245037" y="325762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A9CED5D-C3E3-44CB-AB03-F2786289B831}"/>
              </a:ext>
            </a:extLst>
          </p:cNvPr>
          <p:cNvSpPr txBox="1"/>
          <p:nvPr/>
        </p:nvSpPr>
        <p:spPr>
          <a:xfrm>
            <a:off x="6527644" y="4902501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25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FC979DB-1365-4D96-9E62-ABFA2CEA2D5C}"/>
              </a:ext>
            </a:extLst>
          </p:cNvPr>
          <p:cNvSpPr/>
          <p:nvPr/>
        </p:nvSpPr>
        <p:spPr>
          <a:xfrm>
            <a:off x="6708922" y="4008574"/>
            <a:ext cx="3946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9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ABC75596-D17C-4F89-AC63-C6EC28001038}"/>
              </a:ext>
            </a:extLst>
          </p:cNvPr>
          <p:cNvSpPr/>
          <p:nvPr/>
        </p:nvSpPr>
        <p:spPr>
          <a:xfrm>
            <a:off x="6691289" y="4403747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5E890D22-A381-40EB-8631-1CBF3D2AE29D}"/>
              </a:ext>
            </a:extLst>
          </p:cNvPr>
          <p:cNvSpPr/>
          <p:nvPr/>
        </p:nvSpPr>
        <p:spPr>
          <a:xfrm>
            <a:off x="1423742" y="5893674"/>
            <a:ext cx="5922782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 </a:t>
            </a:r>
          </a:p>
          <a:p>
            <a:pPr algn="ctr"/>
            <a:r>
              <a:rPr lang="es-MX" sz="800">
                <a:solidFill>
                  <a:srgbClr val="00B050"/>
                </a:solidFill>
                <a:latin typeface="Berlin Sans FB" panose="020E0602020502020306" pitchFamily="34" charset="0"/>
              </a:rPr>
              <a:t>¿Por </a:t>
            </a:r>
            <a:r>
              <a:rPr lang="es-MX" sz="800" dirty="0">
                <a:solidFill>
                  <a:srgbClr val="00B050"/>
                </a:solidFill>
                <a:latin typeface="Berlin Sans FB" panose="020E0602020502020306" pitchFamily="34" charset="0"/>
              </a:rPr>
              <a:t>qué hacemos honores a la bandera?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¿Sabes porque el lunes no tuvimos clase?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Efeméride: días en donde se celebra el aniversario de un evento importante.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Fechas importantes, se hace ceremonia de honores a la bandera, no hay escuela ni trabajo.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¿Has hecho honores a la bandera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El niño que carga la bandera: abanderado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Los símbolos patrios: nos dan identidad mexicana</a:t>
            </a:r>
          </a:p>
          <a:p>
            <a:r>
              <a:rPr lang="es-MX" sz="800" dirty="0">
                <a:latin typeface="Berlin Sans FB" panose="020E0602020502020306" pitchFamily="34" charset="0"/>
              </a:rPr>
              <a:t>Escudo nacional: lo vemos en la bandera. Águila parada en un nopal con espinas y tiene en la boca una serpiente.  </a:t>
            </a:r>
          </a:p>
          <a:p>
            <a:r>
              <a:rPr lang="es-MX" sz="800" dirty="0">
                <a:latin typeface="Berlin Sans FB" panose="020E0602020502020306" pitchFamily="34" charset="0"/>
              </a:rPr>
              <a:t>La bandera nacional: tres colores, en el cetro esta el escudo. La podemos ver cuando hay ceremonia de honores a la bandera, cuando marcha la escolta. </a:t>
            </a:r>
          </a:p>
          <a:p>
            <a:r>
              <a:rPr lang="es-MX" sz="800" dirty="0">
                <a:latin typeface="Berlin Sans FB" panose="020E0602020502020306" pitchFamily="34" charset="0"/>
              </a:rPr>
              <a:t>El himno nacional: lo escuchamos en los honores a la bandera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Hoy celebramos una efeméride, celebramos el aniversario del anuncio de la Constitución Mexicana de 1917.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Una constitución: es un acuerdo donde están escritas las reglas para poder convivir todos y todas, con respeto, y también es donde podemos saber los derechos por haber nacido en México y ser mexicanos y mexicanas.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Reglas para que puedan vivir todos juntos con respeto y dice los derechos que tienen los niños y niñas por vivir en México.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Venustiano Carranza: presidente de México, anunció nuestra constitución mexicana.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La constitución está hecha de artículos, encontrar reglas, leyes, derechos y obligaciones que existen en México.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Articulo 3°.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Derecho a ir a la escuela y recibir educación.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A9A8E60-4D8A-42A4-B323-7E5B1CDFEB3B}"/>
              </a:ext>
            </a:extLst>
          </p:cNvPr>
          <p:cNvSpPr/>
          <p:nvPr/>
        </p:nvSpPr>
        <p:spPr>
          <a:xfrm>
            <a:off x="1547920" y="8206521"/>
            <a:ext cx="59219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900" dirty="0">
              <a:solidFill>
                <a:srgbClr val="FFC000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s-MX" sz="900" dirty="0">
                <a:solidFill>
                  <a:srgbClr val="FFC000"/>
                </a:solidFill>
                <a:latin typeface="Berlin Sans FB" panose="020E0602020502020306" pitchFamily="34" charset="0"/>
              </a:rPr>
              <a:t>Inglés</a:t>
            </a:r>
          </a:p>
          <a:p>
            <a:pPr algn="ctr"/>
            <a:r>
              <a:rPr lang="es-MX" sz="900" dirty="0">
                <a:solidFill>
                  <a:srgbClr val="FFC000"/>
                </a:solidFill>
                <a:latin typeface="Berlin Sans FB" panose="020E0602020502020306" pitchFamily="34" charset="0"/>
              </a:rPr>
              <a:t>Las palabras clave de una canción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i="1" dirty="0">
                <a:latin typeface="Berlin Sans FB" panose="020E0602020502020306" pitchFamily="34" charset="0"/>
              </a:rPr>
              <a:t>Five Little Monkeys Jumping on the Bed</a:t>
            </a:r>
            <a:endParaRPr lang="es-MX" sz="9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Palabras clave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Monkeys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Jumping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Head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Doctor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000" dirty="0">
              <a:latin typeface="Berlin Sans FB" panose="020E0602020502020306" pitchFamily="34" charset="0"/>
            </a:endParaRPr>
          </a:p>
          <a:p>
            <a:pPr algn="ctr"/>
            <a:endParaRPr lang="es-MX" sz="10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176B8CC-21B4-4F11-8550-D6EFEEFB5505}"/>
              </a:ext>
            </a:extLst>
          </p:cNvPr>
          <p:cNvSpPr txBox="1"/>
          <p:nvPr/>
        </p:nvSpPr>
        <p:spPr>
          <a:xfrm>
            <a:off x="5267261" y="5505005"/>
            <a:ext cx="2140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latin typeface="Berlin Sans FB" panose="020E0602020502020306" pitchFamily="34" charset="0"/>
              </a:rPr>
              <a:t>Un alumno fue operado de urgencia</a:t>
            </a:r>
          </a:p>
        </p:txBody>
      </p:sp>
    </p:spTree>
    <p:extLst>
      <p:ext uri="{BB962C8B-B14F-4D97-AF65-F5344CB8AC3E}">
        <p14:creationId xmlns:p14="http://schemas.microsoft.com/office/powerpoint/2010/main" val="991468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350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3</cp:revision>
  <dcterms:created xsi:type="dcterms:W3CDTF">2021-02-06T05:16:57Z</dcterms:created>
  <dcterms:modified xsi:type="dcterms:W3CDTF">2021-02-06T05:41:22Z</dcterms:modified>
</cp:coreProperties>
</file>