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559675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2" d="100"/>
          <a:sy n="112" d="100"/>
        </p:scale>
        <p:origin x="762" y="-3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649770"/>
            <a:ext cx="6425724" cy="3509551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294662"/>
            <a:ext cx="5669756" cy="243381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24AC-A9CE-45E3-BB03-2D2FD5F31F86}" type="datetimeFigureOut">
              <a:rPr lang="es-MX" smtClean="0"/>
              <a:t>05/02/2021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34AF-8CCD-4C12-8D9C-02287D0BFED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91538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24AC-A9CE-45E3-BB03-2D2FD5F31F86}" type="datetimeFigureOut">
              <a:rPr lang="es-MX" smtClean="0"/>
              <a:t>05/02/2021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34AF-8CCD-4C12-8D9C-02287D0BFED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1020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36700"/>
            <a:ext cx="1630055" cy="85428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36700"/>
            <a:ext cx="4795669" cy="85428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24AC-A9CE-45E3-BB03-2D2FD5F31F86}" type="datetimeFigureOut">
              <a:rPr lang="es-MX" smtClean="0"/>
              <a:t>05/02/2021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34AF-8CCD-4C12-8D9C-02287D0BFED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2386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24AC-A9CE-45E3-BB03-2D2FD5F31F86}" type="datetimeFigureOut">
              <a:rPr lang="es-MX" smtClean="0"/>
              <a:t>05/02/2021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34AF-8CCD-4C12-8D9C-02287D0BFED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6656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513159"/>
            <a:ext cx="6520220" cy="4193259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746088"/>
            <a:ext cx="6520220" cy="220513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24AC-A9CE-45E3-BB03-2D2FD5F31F86}" type="datetimeFigureOut">
              <a:rPr lang="es-MX" smtClean="0"/>
              <a:t>05/02/2021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34AF-8CCD-4C12-8D9C-02287D0BFED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299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683500"/>
            <a:ext cx="3212862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683500"/>
            <a:ext cx="3212862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24AC-A9CE-45E3-BB03-2D2FD5F31F86}" type="datetimeFigureOut">
              <a:rPr lang="es-MX" smtClean="0"/>
              <a:t>05/02/2021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34AF-8CCD-4C12-8D9C-02287D0BFED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99163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36702"/>
            <a:ext cx="6520220" cy="1948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471154"/>
            <a:ext cx="3198096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682228"/>
            <a:ext cx="3198096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471154"/>
            <a:ext cx="3213847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682228"/>
            <a:ext cx="3213847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24AC-A9CE-45E3-BB03-2D2FD5F31F86}" type="datetimeFigureOut">
              <a:rPr lang="es-MX" smtClean="0"/>
              <a:t>05/02/2021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34AF-8CCD-4C12-8D9C-02287D0BFED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93930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24AC-A9CE-45E3-BB03-2D2FD5F31F86}" type="datetimeFigureOut">
              <a:rPr lang="es-MX" smtClean="0"/>
              <a:t>05/02/2021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34AF-8CCD-4C12-8D9C-02287D0BFED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3639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24AC-A9CE-45E3-BB03-2D2FD5F31F86}" type="datetimeFigureOut">
              <a:rPr lang="es-MX" smtClean="0"/>
              <a:t>05/02/2021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34AF-8CCD-4C12-8D9C-02287D0BFED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7097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451426"/>
            <a:ext cx="3827085" cy="716377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24AC-A9CE-45E3-BB03-2D2FD5F31F86}" type="datetimeFigureOut">
              <a:rPr lang="es-MX" smtClean="0"/>
              <a:t>05/02/2021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34AF-8CCD-4C12-8D9C-02287D0BFED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0602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451426"/>
            <a:ext cx="3827085" cy="716377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24AC-A9CE-45E3-BB03-2D2FD5F31F86}" type="datetimeFigureOut">
              <a:rPr lang="es-MX" smtClean="0"/>
              <a:t>05/02/2021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34AF-8CCD-4C12-8D9C-02287D0BFED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701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36702"/>
            <a:ext cx="6520220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683500"/>
            <a:ext cx="6520220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C24AC-A9CE-45E3-BB03-2D2FD5F31F86}" type="datetimeFigureOut">
              <a:rPr lang="es-MX" smtClean="0"/>
              <a:t>05/02/2021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343248"/>
            <a:ext cx="255139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B34AF-8CCD-4C12-8D9C-02287D0BFED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75888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ABE09B5D-7F18-4D19-B70F-C6627686FBF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102088" y="1168072"/>
            <a:ext cx="6457586" cy="68505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5B9C30BC-CCCC-4290-ACF0-431CB48E73BA}"/>
              </a:ext>
            </a:extLst>
          </p:cNvPr>
          <p:cNvSpPr/>
          <p:nvPr/>
        </p:nvSpPr>
        <p:spPr>
          <a:xfrm>
            <a:off x="131948" y="194697"/>
            <a:ext cx="3654205" cy="567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14982" indent="-314982">
              <a:buFont typeface="Wingdings" panose="05000000000000000000" pitchFamily="2" charset="2"/>
              <a:buChar char="Ø"/>
            </a:pPr>
            <a:r>
              <a:rPr lang="es-MX" sz="30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3086" dirty="0">
              <a:solidFill>
                <a:schemeClr val="accent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D43F369-D60B-4AE7-88F0-3D83081878B1}"/>
              </a:ext>
            </a:extLst>
          </p:cNvPr>
          <p:cNvSpPr txBox="1"/>
          <p:nvPr/>
        </p:nvSpPr>
        <p:spPr>
          <a:xfrm>
            <a:off x="131948" y="717370"/>
            <a:ext cx="3622402" cy="13136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2854FBE-E1BF-44A6-BDFA-C77BE04A49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234" y="7084994"/>
            <a:ext cx="1186019" cy="289629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0ABAF470-EBE7-4F95-849B-9836BDFBF13C}"/>
              </a:ext>
            </a:extLst>
          </p:cNvPr>
          <p:cNvSpPr txBox="1"/>
          <p:nvPr/>
        </p:nvSpPr>
        <p:spPr>
          <a:xfrm>
            <a:off x="4126902" y="109880"/>
            <a:ext cx="3518009" cy="1313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984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19833260-98E6-4431-93A6-E6E4DF403AF3}"/>
              </a:ext>
            </a:extLst>
          </p:cNvPr>
          <p:cNvSpPr/>
          <p:nvPr/>
        </p:nvSpPr>
        <p:spPr>
          <a:xfrm>
            <a:off x="1362075" y="5914518"/>
            <a:ext cx="5922781" cy="3796257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984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80BDA09-05CA-4211-BB54-B3B340600D8D}"/>
              </a:ext>
            </a:extLst>
          </p:cNvPr>
          <p:cNvSpPr/>
          <p:nvPr/>
        </p:nvSpPr>
        <p:spPr>
          <a:xfrm>
            <a:off x="-607" y="772899"/>
            <a:ext cx="377825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Jardín de niños Ramón G. Bonfil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2° y 3° B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Educadora practicante: Belén Zapata Castillo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53703C5-B76B-4DF3-9A16-7187DB113417}"/>
              </a:ext>
            </a:extLst>
          </p:cNvPr>
          <p:cNvSpPr/>
          <p:nvPr/>
        </p:nvSpPr>
        <p:spPr>
          <a:xfrm rot="21416216">
            <a:off x="5592376" y="1351439"/>
            <a:ext cx="23074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Berlin Sans FB" panose="020E0602020502020306" pitchFamily="34" charset="0"/>
              </a:rPr>
              <a:t>05/02/2021</a:t>
            </a:r>
          </a:p>
        </p:txBody>
      </p:sp>
      <p:sp>
        <p:nvSpPr>
          <p:cNvPr id="12" name="Signo de multiplicación 11">
            <a:extLst>
              <a:ext uri="{FF2B5EF4-FFF2-40B4-BE49-F238E27FC236}">
                <a16:creationId xmlns:a16="http://schemas.microsoft.com/office/drawing/2014/main" id="{876E469B-EB2D-4530-8F09-F0BAEC74953E}"/>
              </a:ext>
            </a:extLst>
          </p:cNvPr>
          <p:cNvSpPr/>
          <p:nvPr/>
        </p:nvSpPr>
        <p:spPr>
          <a:xfrm>
            <a:off x="6774325" y="2355162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3" name="Signo de multiplicación 12">
            <a:extLst>
              <a:ext uri="{FF2B5EF4-FFF2-40B4-BE49-F238E27FC236}">
                <a16:creationId xmlns:a16="http://schemas.microsoft.com/office/drawing/2014/main" id="{BCA28CDB-1353-49D4-98F0-EF918B2E4BC7}"/>
              </a:ext>
            </a:extLst>
          </p:cNvPr>
          <p:cNvSpPr/>
          <p:nvPr/>
        </p:nvSpPr>
        <p:spPr>
          <a:xfrm>
            <a:off x="5245037" y="3257624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A9CED5D-C3E3-44CB-AB03-F2786289B831}"/>
              </a:ext>
            </a:extLst>
          </p:cNvPr>
          <p:cNvSpPr txBox="1"/>
          <p:nvPr/>
        </p:nvSpPr>
        <p:spPr>
          <a:xfrm>
            <a:off x="6527644" y="4902501"/>
            <a:ext cx="757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25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FC979DB-1365-4D96-9E62-ABFA2CEA2D5C}"/>
              </a:ext>
            </a:extLst>
          </p:cNvPr>
          <p:cNvSpPr/>
          <p:nvPr/>
        </p:nvSpPr>
        <p:spPr>
          <a:xfrm>
            <a:off x="6708922" y="4008574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9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ABC75596-D17C-4F89-AC63-C6EC28001038}"/>
              </a:ext>
            </a:extLst>
          </p:cNvPr>
          <p:cNvSpPr/>
          <p:nvPr/>
        </p:nvSpPr>
        <p:spPr>
          <a:xfrm>
            <a:off x="6691289" y="4403747"/>
            <a:ext cx="4299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0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5E890D22-A381-40EB-8631-1CBF3D2AE29D}"/>
              </a:ext>
            </a:extLst>
          </p:cNvPr>
          <p:cNvSpPr/>
          <p:nvPr/>
        </p:nvSpPr>
        <p:spPr>
          <a:xfrm>
            <a:off x="1423742" y="5893674"/>
            <a:ext cx="5922782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800" dirty="0">
                <a:solidFill>
                  <a:srgbClr val="00B050"/>
                </a:solidFill>
                <a:latin typeface="Berlin Sans FB" panose="020E0602020502020306" pitchFamily="34" charset="0"/>
              </a:rPr>
              <a:t>Exploración y comprensión del mundo natural y social </a:t>
            </a:r>
          </a:p>
          <a:p>
            <a:pPr algn="ctr"/>
            <a:r>
              <a:rPr lang="es-MX" sz="800">
                <a:solidFill>
                  <a:srgbClr val="00B050"/>
                </a:solidFill>
                <a:latin typeface="Berlin Sans FB" panose="020E0602020502020306" pitchFamily="34" charset="0"/>
              </a:rPr>
              <a:t>¿Por </a:t>
            </a:r>
            <a:r>
              <a:rPr lang="es-MX" sz="800" dirty="0">
                <a:solidFill>
                  <a:srgbClr val="00B050"/>
                </a:solidFill>
                <a:latin typeface="Berlin Sans FB" panose="020E0602020502020306" pitchFamily="34" charset="0"/>
              </a:rPr>
              <a:t>qué hacemos honores a la bandera?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Berlin Sans FB" panose="020E0602020502020306" pitchFamily="34" charset="0"/>
              </a:rPr>
              <a:t>¿Sabes porque el lunes no tuvimos clase?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Berlin Sans FB" panose="020E0602020502020306" pitchFamily="34" charset="0"/>
              </a:rPr>
              <a:t>Efeméride: días en donde se celebra el aniversario de un evento importante.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Berlin Sans FB" panose="020E0602020502020306" pitchFamily="34" charset="0"/>
              </a:rPr>
              <a:t>Fechas importantes, se hace ceremonia de honores a la bandera, no hay escuela ni trabajo.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Berlin Sans FB" panose="020E0602020502020306" pitchFamily="34" charset="0"/>
              </a:rPr>
              <a:t>¿Has hecho honores a la bandera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Berlin Sans FB" panose="020E0602020502020306" pitchFamily="34" charset="0"/>
              </a:rPr>
              <a:t>El niño que carga la bandera: abanderado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Berlin Sans FB" panose="020E0602020502020306" pitchFamily="34" charset="0"/>
              </a:rPr>
              <a:t>Los símbolos patrios: nos dan identidad mexicana</a:t>
            </a:r>
          </a:p>
          <a:p>
            <a:r>
              <a:rPr lang="es-MX" sz="800" dirty="0">
                <a:latin typeface="Berlin Sans FB" panose="020E0602020502020306" pitchFamily="34" charset="0"/>
              </a:rPr>
              <a:t>Escudo nacional: lo vemos en la bandera. Águila parada en un nopal con espinas y tiene en la boca una serpiente.  </a:t>
            </a:r>
          </a:p>
          <a:p>
            <a:r>
              <a:rPr lang="es-MX" sz="800" dirty="0">
                <a:latin typeface="Berlin Sans FB" panose="020E0602020502020306" pitchFamily="34" charset="0"/>
              </a:rPr>
              <a:t>La bandera nacional: tres colores, en el cetro esta el escudo. La podemos ver cuando hay ceremonia de honores a la bandera, cuando marcha la escolta. </a:t>
            </a:r>
          </a:p>
          <a:p>
            <a:r>
              <a:rPr lang="es-MX" sz="800" dirty="0">
                <a:latin typeface="Berlin Sans FB" panose="020E0602020502020306" pitchFamily="34" charset="0"/>
              </a:rPr>
              <a:t>El himno nacional: lo escuchamos en los honores a la bandera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Berlin Sans FB" panose="020E0602020502020306" pitchFamily="34" charset="0"/>
              </a:rPr>
              <a:t>Hoy celebramos una efeméride, celebramos el aniversario del anuncio de la Constitución Mexicana de 1917.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Berlin Sans FB" panose="020E0602020502020306" pitchFamily="34" charset="0"/>
              </a:rPr>
              <a:t>Una constitución: es un acuerdo donde están escritas las reglas para poder convivir todos y todas, con respeto, y también es donde podemos saber los derechos por haber nacido en México y ser mexicanos y mexicanas.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Berlin Sans FB" panose="020E0602020502020306" pitchFamily="34" charset="0"/>
              </a:rPr>
              <a:t>Reglas para que puedan vivir todos juntos con respeto y dice los derechos que tienen los niños y niñas por vivir en México.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Berlin Sans FB" panose="020E0602020502020306" pitchFamily="34" charset="0"/>
              </a:rPr>
              <a:t>Venustiano Carranza: presidente de México, anunció nuestra constitución mexicana.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Berlin Sans FB" panose="020E0602020502020306" pitchFamily="34" charset="0"/>
              </a:rPr>
              <a:t>La constitución está hecha de artículos, encontrar reglas, leyes, derechos y obligaciones que existen en México.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Berlin Sans FB" panose="020E0602020502020306" pitchFamily="34" charset="0"/>
              </a:rPr>
              <a:t>Articulo 3°.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Berlin Sans FB" panose="020E0602020502020306" pitchFamily="34" charset="0"/>
              </a:rPr>
              <a:t>Derecho a ir a la escuela y recibir educación.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900" dirty="0">
              <a:latin typeface="Berlin Sans FB" panose="020E0602020502020306" pitchFamily="34" charset="0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9A9A8E60-4D8A-42A4-B323-7E5B1CDFEB3B}"/>
              </a:ext>
            </a:extLst>
          </p:cNvPr>
          <p:cNvSpPr/>
          <p:nvPr/>
        </p:nvSpPr>
        <p:spPr>
          <a:xfrm>
            <a:off x="1547920" y="8206521"/>
            <a:ext cx="592194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</a:pPr>
            <a:endParaRPr lang="es-MX" sz="900" dirty="0">
              <a:solidFill>
                <a:srgbClr val="FFC000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es-MX" sz="900" dirty="0">
                <a:solidFill>
                  <a:srgbClr val="FFC000"/>
                </a:solidFill>
                <a:latin typeface="Berlin Sans FB" panose="020E0602020502020306" pitchFamily="34" charset="0"/>
              </a:rPr>
              <a:t>Inglés</a:t>
            </a:r>
          </a:p>
          <a:p>
            <a:pPr algn="ctr"/>
            <a:r>
              <a:rPr lang="es-MX" sz="900" dirty="0">
                <a:solidFill>
                  <a:srgbClr val="FFC000"/>
                </a:solidFill>
                <a:latin typeface="Berlin Sans FB" panose="020E0602020502020306" pitchFamily="34" charset="0"/>
              </a:rPr>
              <a:t>Las palabras clave de una canción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i="1" dirty="0">
                <a:latin typeface="Berlin Sans FB" panose="020E0602020502020306" pitchFamily="34" charset="0"/>
              </a:rPr>
              <a:t>Five Little Monkeys Jumping on the Bed</a:t>
            </a:r>
            <a:endParaRPr lang="es-MX" sz="9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Palabras clave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Monkeys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Jumping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Head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Doctor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Bed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000" dirty="0">
              <a:latin typeface="Berlin Sans FB" panose="020E0602020502020306" pitchFamily="34" charset="0"/>
            </a:endParaRPr>
          </a:p>
          <a:p>
            <a:pPr algn="ctr"/>
            <a:endParaRPr lang="es-MX" sz="1000" dirty="0">
              <a:latin typeface="Berlin Sans FB" panose="020E0602020502020306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176B8CC-21B4-4F11-8550-D6EFEEFB5505}"/>
              </a:ext>
            </a:extLst>
          </p:cNvPr>
          <p:cNvSpPr txBox="1"/>
          <p:nvPr/>
        </p:nvSpPr>
        <p:spPr>
          <a:xfrm>
            <a:off x="5267261" y="5505005"/>
            <a:ext cx="21409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>
                <a:latin typeface="Berlin Sans FB" panose="020E0602020502020306" pitchFamily="34" charset="0"/>
              </a:rPr>
              <a:t>Un alumno fue operado de urgencia</a:t>
            </a:r>
          </a:p>
        </p:txBody>
      </p:sp>
    </p:spTree>
    <p:extLst>
      <p:ext uri="{BB962C8B-B14F-4D97-AF65-F5344CB8AC3E}">
        <p14:creationId xmlns:p14="http://schemas.microsoft.com/office/powerpoint/2010/main" val="9914684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350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ZAPATA CASTILLO</dc:creator>
  <cp:lastModifiedBy>BELEN ZAPATA CASTILLO</cp:lastModifiedBy>
  <cp:revision>3</cp:revision>
  <dcterms:created xsi:type="dcterms:W3CDTF">2021-02-06T05:16:57Z</dcterms:created>
  <dcterms:modified xsi:type="dcterms:W3CDTF">2021-02-06T05:41:22Z</dcterms:modified>
</cp:coreProperties>
</file>