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10" r:id="rId51"/>
    <p:sldId id="308" r:id="rId52"/>
    <p:sldId id="309" r:id="rId53"/>
    <p:sldId id="311" r:id="rId54"/>
    <p:sldId id="312" r:id="rId55"/>
    <p:sldId id="313" r:id="rId56"/>
    <p:sldId id="314" r:id="rId57"/>
    <p:sldId id="315" r:id="rId58"/>
    <p:sldId id="317" r:id="rId59"/>
    <p:sldId id="318" r:id="rId60"/>
    <p:sldId id="319" r:id="rId61"/>
    <p:sldId id="320" r:id="rId6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57"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7" autoAdjust="0"/>
    <p:restoredTop sz="94660"/>
  </p:normalViewPr>
  <p:slideViewPr>
    <p:cSldViewPr snapToGrid="0" showGuides="1">
      <p:cViewPr varScale="1">
        <p:scale>
          <a:sx n="55" d="100"/>
          <a:sy n="55" d="100"/>
        </p:scale>
        <p:origin x="2394" y="84"/>
      </p:cViewPr>
      <p:guideLst>
        <p:guide orient="horz" pos="2857"/>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95F7358-7E43-435D-8418-A3B33FE6AC52}" type="datetimeFigureOut">
              <a:rPr lang="es-MX" smtClean="0"/>
              <a:t>05/02/2021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191290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95F7358-7E43-435D-8418-A3B33FE6AC52}" type="datetimeFigureOut">
              <a:rPr lang="es-MX" smtClean="0"/>
              <a:t>05/02/2021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2170640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95F7358-7E43-435D-8418-A3B33FE6AC52}" type="datetimeFigureOut">
              <a:rPr lang="es-MX" smtClean="0"/>
              <a:t>05/02/2021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1450595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95F7358-7E43-435D-8418-A3B33FE6AC52}" type="datetimeFigureOut">
              <a:rPr lang="es-MX" smtClean="0"/>
              <a:t>05/02/2021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1443816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95F7358-7E43-435D-8418-A3B33FE6AC52}" type="datetimeFigureOut">
              <a:rPr lang="es-MX" smtClean="0"/>
              <a:t>05/02/2021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2236421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95F7358-7E43-435D-8418-A3B33FE6AC52}" type="datetimeFigureOut">
              <a:rPr lang="es-MX" smtClean="0"/>
              <a:t>05/02/2021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407509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95F7358-7E43-435D-8418-A3B33FE6AC52}" type="datetimeFigureOut">
              <a:rPr lang="es-MX" smtClean="0"/>
              <a:t>05/02/2021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12845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95F7358-7E43-435D-8418-A3B33FE6AC52}" type="datetimeFigureOut">
              <a:rPr lang="es-MX" smtClean="0"/>
              <a:t>05/02/2021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2381391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F7358-7E43-435D-8418-A3B33FE6AC52}" type="datetimeFigureOut">
              <a:rPr lang="es-MX" smtClean="0"/>
              <a:t>05/02/2021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3025121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95F7358-7E43-435D-8418-A3B33FE6AC52}" type="datetimeFigureOut">
              <a:rPr lang="es-MX" smtClean="0"/>
              <a:t>05/02/2021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883754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95F7358-7E43-435D-8418-A3B33FE6AC52}" type="datetimeFigureOut">
              <a:rPr lang="es-MX" smtClean="0"/>
              <a:t>05/02/2021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EF6228E-3B5A-4DA9-9001-796CB28B370A}" type="slidenum">
              <a:rPr lang="es-MX" smtClean="0"/>
              <a:t>‹Nº›</a:t>
            </a:fld>
            <a:endParaRPr lang="es-MX"/>
          </a:p>
        </p:txBody>
      </p:sp>
    </p:spTree>
    <p:extLst>
      <p:ext uri="{BB962C8B-B14F-4D97-AF65-F5344CB8AC3E}">
        <p14:creationId xmlns:p14="http://schemas.microsoft.com/office/powerpoint/2010/main" val="401647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B95F7358-7E43-435D-8418-A3B33FE6AC52}" type="datetimeFigureOut">
              <a:rPr lang="es-MX" smtClean="0"/>
              <a:t>05/02/2021</a:t>
            </a:fld>
            <a:endParaRPr lang="es-MX"/>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8EF6228E-3B5A-4DA9-9001-796CB28B370A}" type="slidenum">
              <a:rPr lang="es-MX" smtClean="0"/>
              <a:t>‹Nº›</a:t>
            </a:fld>
            <a:endParaRPr lang="es-MX"/>
          </a:p>
        </p:txBody>
      </p:sp>
    </p:spTree>
    <p:extLst>
      <p:ext uri="{BB962C8B-B14F-4D97-AF65-F5344CB8AC3E}">
        <p14:creationId xmlns:p14="http://schemas.microsoft.com/office/powerpoint/2010/main" val="883015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2.jpeg"/><Relationship Id="rId3" Type="http://schemas.microsoft.com/office/2007/relationships/hdphoto" Target="../media/hdphoto1.wdp"/><Relationship Id="rId7"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0"/>
            <a:ext cx="6858000" cy="9144000"/>
            <a:chOff x="0" y="0"/>
            <a:chExt cx="6858000" cy="9144000"/>
          </a:xfrm>
        </p:grpSpPr>
        <p:pic>
          <p:nvPicPr>
            <p:cNvPr id="4098" name="Picture 2" descr="MAGNÍFICO DIARIO PARA LA EDUCADORA – Imagenes Educa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4957010" y="2430379"/>
              <a:ext cx="697832" cy="69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redondeado 3"/>
            <p:cNvSpPr/>
            <p:nvPr/>
          </p:nvSpPr>
          <p:spPr>
            <a:xfrm>
              <a:off x="745959" y="3128211"/>
              <a:ext cx="4908884" cy="11790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ángulo 4"/>
            <p:cNvSpPr/>
            <p:nvPr/>
          </p:nvSpPr>
          <p:spPr>
            <a:xfrm>
              <a:off x="5654842" y="3128211"/>
              <a:ext cx="264695" cy="1179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CuadroTexto 7"/>
          <p:cNvSpPr txBox="1"/>
          <p:nvPr/>
        </p:nvSpPr>
        <p:spPr>
          <a:xfrm>
            <a:off x="613609" y="3002340"/>
            <a:ext cx="5630781"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9600" b="0" i="0" u="none" strike="noStrike" kern="1200" cap="none" spc="0" normalizeH="0" baseline="0" noProof="0" dirty="0">
                <a:ln>
                  <a:noFill/>
                </a:ln>
                <a:solidFill>
                  <a:srgbClr val="FF0066"/>
                </a:solidFill>
                <a:effectLst/>
                <a:uLnTx/>
                <a:uFillTx/>
                <a:latin typeface="Berlin Sans FB Demi" panose="020E0802020502020306" pitchFamily="34" charset="0"/>
                <a:ea typeface="+mn-ea"/>
                <a:cs typeface="+mn-cs"/>
              </a:rPr>
              <a:t>t</a:t>
            </a:r>
            <a:r>
              <a:rPr kumimoji="0" lang="es-MX" sz="9600" b="0" i="0" u="none" strike="noStrike" kern="1200" cap="none" spc="0" normalizeH="0" baseline="0" noProof="0" dirty="0">
                <a:ln>
                  <a:noFill/>
                </a:ln>
                <a:solidFill>
                  <a:srgbClr val="CC66FF"/>
                </a:solidFill>
                <a:effectLst/>
                <a:uLnTx/>
                <a:uFillTx/>
                <a:latin typeface="Berlin Sans FB Demi" panose="020E0802020502020306" pitchFamily="34" charset="0"/>
                <a:ea typeface="+mn-ea"/>
                <a:cs typeface="+mn-cs"/>
              </a:rPr>
              <a:t>r</a:t>
            </a:r>
            <a:r>
              <a:rPr kumimoji="0" lang="es-MX" sz="9600" b="0" i="0" u="none" strike="noStrike" kern="1200" cap="none" spc="0" normalizeH="0" baseline="0" noProof="0" dirty="0">
                <a:ln>
                  <a:noFill/>
                </a:ln>
                <a:solidFill>
                  <a:srgbClr val="FF9933"/>
                </a:solidFill>
                <a:effectLst/>
                <a:uLnTx/>
                <a:uFillTx/>
                <a:latin typeface="Berlin Sans FB Demi" panose="020E0802020502020306" pitchFamily="34" charset="0"/>
                <a:ea typeface="+mn-ea"/>
                <a:cs typeface="+mn-cs"/>
              </a:rPr>
              <a:t>a</a:t>
            </a:r>
            <a:r>
              <a:rPr kumimoji="0" lang="es-MX" sz="9600" b="0" i="0" u="none" strike="noStrike" kern="1200" cap="none" spc="0" normalizeH="0" baseline="0" noProof="0" dirty="0">
                <a:ln>
                  <a:noFill/>
                </a:ln>
                <a:solidFill>
                  <a:srgbClr val="92D050"/>
                </a:solidFill>
                <a:effectLst/>
                <a:uLnTx/>
                <a:uFillTx/>
                <a:latin typeface="Berlin Sans FB Demi" panose="020E0802020502020306" pitchFamily="34" charset="0"/>
                <a:ea typeface="+mn-ea"/>
                <a:cs typeface="+mn-cs"/>
              </a:rPr>
              <a:t>b</a:t>
            </a:r>
            <a:r>
              <a:rPr kumimoji="0" lang="es-MX" sz="9600" b="0" i="0" u="none" strike="noStrike" kern="1200" cap="none" spc="0" normalizeH="0" baseline="0" noProof="0" dirty="0">
                <a:ln>
                  <a:noFill/>
                </a:ln>
                <a:solidFill>
                  <a:srgbClr val="00B0F0"/>
                </a:solidFill>
                <a:effectLst/>
                <a:uLnTx/>
                <a:uFillTx/>
                <a:latin typeface="Berlin Sans FB Demi" panose="020E0802020502020306" pitchFamily="34" charset="0"/>
                <a:ea typeface="+mn-ea"/>
                <a:cs typeface="+mn-cs"/>
              </a:rPr>
              <a:t>a</a:t>
            </a:r>
            <a:r>
              <a:rPr kumimoji="0" lang="es-MX" sz="9600" b="0" i="0" u="none" strike="noStrike" kern="1200" cap="none" spc="0" normalizeH="0" baseline="0" noProof="0" dirty="0">
                <a:ln>
                  <a:noFill/>
                </a:ln>
                <a:solidFill>
                  <a:srgbClr val="C00000"/>
                </a:solidFill>
                <a:effectLst/>
                <a:uLnTx/>
                <a:uFillTx/>
                <a:latin typeface="Berlin Sans FB Demi" panose="020E0802020502020306" pitchFamily="34" charset="0"/>
                <a:ea typeface="+mn-ea"/>
                <a:cs typeface="+mn-cs"/>
              </a:rPr>
              <a:t>j</a:t>
            </a:r>
            <a:r>
              <a:rPr kumimoji="0" lang="es-MX" sz="9600" b="0" i="0" u="none" strike="noStrike" kern="1200" cap="none" spc="0" normalizeH="0" baseline="0" noProof="0" dirty="0">
                <a:ln>
                  <a:noFill/>
                </a:ln>
                <a:solidFill>
                  <a:srgbClr val="FF66FF"/>
                </a:solidFill>
                <a:effectLst/>
                <a:uLnTx/>
                <a:uFillTx/>
                <a:latin typeface="Berlin Sans FB Demi" panose="020E0802020502020306" pitchFamily="34" charset="0"/>
                <a:ea typeface="+mn-ea"/>
                <a:cs typeface="+mn-cs"/>
              </a:rPr>
              <a:t>o</a:t>
            </a:r>
          </a:p>
        </p:txBody>
      </p:sp>
      <p:sp>
        <p:nvSpPr>
          <p:cNvPr id="2" name="CuadroTexto 1"/>
          <p:cNvSpPr txBox="1"/>
          <p:nvPr/>
        </p:nvSpPr>
        <p:spPr>
          <a:xfrm>
            <a:off x="613609" y="4627983"/>
            <a:ext cx="4012653" cy="400110"/>
          </a:xfrm>
          <a:prstGeom prst="rect">
            <a:avLst/>
          </a:prstGeom>
          <a:noFill/>
        </p:spPr>
        <p:txBody>
          <a:bodyPr wrap="square" rtlCol="0">
            <a:spAutoFit/>
          </a:bodyPr>
          <a:lstStyle/>
          <a:p>
            <a:r>
              <a:rPr lang="es-MX" sz="2000" dirty="0" smtClean="0">
                <a:latin typeface="Century Gothic" panose="020B0502020202020204" pitchFamily="34" charset="0"/>
              </a:rPr>
              <a:t>11 de enero al 5 de febrero </a:t>
            </a:r>
            <a:endParaRPr lang="es-MX" sz="2000" dirty="0">
              <a:latin typeface="Century Gothic" panose="020B0502020202020204" pitchFamily="34" charset="0"/>
            </a:endParaRPr>
          </a:p>
        </p:txBody>
      </p:sp>
    </p:spTree>
    <p:extLst>
      <p:ext uri="{BB962C8B-B14F-4D97-AF65-F5344CB8AC3E}">
        <p14:creationId xmlns:p14="http://schemas.microsoft.com/office/powerpoint/2010/main" val="671830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745307"/>
            <a:ext cx="5518485" cy="61863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Cuando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terminamos con los problemas les pregunte como les había parecido la suma si se les dificultaba o facilitaba mencionando que no pasaba nada si ahorita les parecía difícil porque después lo seguiríamos practicando. Antes de terminar les pregunte para cerrar que habíamos aprendido hoy y se los mencione yo a manera</a:t>
            </a:r>
            <a:r>
              <a:rPr lang="es-MX" dirty="0" smtClean="0">
                <a:solidFill>
                  <a:prstClr val="black"/>
                </a:solidFill>
                <a:latin typeface="Berlin Sans FB" panose="020E0602020502020306" pitchFamily="34" charset="0"/>
              </a:rPr>
              <a:t> mas detallada todo lo que habíamos realizado.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Nos despedimos</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con un abrazo de oso virtual recomendándoles seguir quedándonos en casa y lavarnos las manos de una manera constante.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Me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sentí muy segura y satisfecha de mi trabajo realizado el día de hoy porque los alumnos estuvieron muy atentos y participativos a la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clase,</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trate de integran a cada uno por medio de cuestionamientos ya que gracias a lista de asistencia puedo saber quien esta presente aun así</a:t>
            </a:r>
            <a:r>
              <a:rPr lang="es-MX" dirty="0" smtClean="0">
                <a:solidFill>
                  <a:prstClr val="black"/>
                </a:solidFill>
                <a:latin typeface="Berlin Sans FB" panose="020E0602020502020306" pitchFamily="34" charset="0"/>
              </a:rPr>
              <a:t> no lo pueda observar en la pantalla</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r>
              <a:rPr lang="es-MX" noProof="0" dirty="0" smtClean="0">
                <a:solidFill>
                  <a:prstClr val="black"/>
                </a:solidFill>
                <a:latin typeface="Berlin Sans FB" panose="020E0602020502020306" pitchFamily="34" charset="0"/>
              </a:rPr>
              <a:t>No modificaría nada, excepto que me</a:t>
            </a:r>
            <a:r>
              <a:rPr lang="es-MX" dirty="0" smtClean="0">
                <a:solidFill>
                  <a:prstClr val="black"/>
                </a:solidFill>
                <a:latin typeface="Berlin Sans FB" panose="020E0602020502020306" pitchFamily="34" charset="0"/>
              </a:rPr>
              <a:t> gustaría tener un equipo electrónico con mejor cámara </a:t>
            </a:r>
            <a:r>
              <a:rPr lang="es-MX" dirty="0" err="1" smtClean="0">
                <a:solidFill>
                  <a:prstClr val="black"/>
                </a:solidFill>
                <a:latin typeface="Berlin Sans FB" panose="020E0602020502020306" pitchFamily="34" charset="0"/>
              </a:rPr>
              <a:t>asi</a:t>
            </a:r>
            <a:r>
              <a:rPr lang="es-MX" dirty="0" smtClean="0">
                <a:solidFill>
                  <a:prstClr val="black"/>
                </a:solidFill>
                <a:latin typeface="Berlin Sans FB" panose="020E0602020502020306" pitchFamily="34" charset="0"/>
              </a:rPr>
              <a:t> como un mejor internet para que que así los niños me puedan observar con una mejor calidad, aunque si me entienden se que se podría ver mucho mejor y me frustra un poco, espero pronto poder adquirirla.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88923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48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pic>
        <p:nvPicPr>
          <p:cNvPr id="5" name="Imagen 4"/>
          <p:cNvPicPr>
            <a:picLocks noChangeAspect="1"/>
          </p:cNvPicPr>
          <p:nvPr/>
        </p:nvPicPr>
        <p:blipFill rotWithShape="1">
          <a:blip r:embed="rId4"/>
          <a:srcRect t="11049"/>
          <a:stretch/>
        </p:blipFill>
        <p:spPr>
          <a:xfrm rot="21030063">
            <a:off x="708367" y="1113983"/>
            <a:ext cx="2234836" cy="3534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p:cNvPicPr>
            <a:picLocks noChangeAspect="1"/>
          </p:cNvPicPr>
          <p:nvPr/>
        </p:nvPicPr>
        <p:blipFill rotWithShape="1">
          <a:blip r:embed="rId5"/>
          <a:srcRect t="5242"/>
          <a:stretch/>
        </p:blipFill>
        <p:spPr>
          <a:xfrm rot="20405607">
            <a:off x="941967" y="5658601"/>
            <a:ext cx="1817128" cy="3061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n 16"/>
          <p:cNvPicPr>
            <a:picLocks noChangeAspect="1"/>
          </p:cNvPicPr>
          <p:nvPr/>
        </p:nvPicPr>
        <p:blipFill>
          <a:blip r:embed="rId6"/>
          <a:stretch>
            <a:fillRect/>
          </a:stretch>
        </p:blipFill>
        <p:spPr>
          <a:xfrm rot="16557044">
            <a:off x="1502922" y="3110398"/>
            <a:ext cx="2148968" cy="3820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n 17"/>
          <p:cNvPicPr>
            <a:picLocks noChangeAspect="1"/>
          </p:cNvPicPr>
          <p:nvPr/>
        </p:nvPicPr>
        <p:blipFill>
          <a:blip r:embed="rId7"/>
          <a:stretch>
            <a:fillRect/>
          </a:stretch>
        </p:blipFill>
        <p:spPr>
          <a:xfrm rot="594863">
            <a:off x="3377327" y="6464221"/>
            <a:ext cx="2831069" cy="1592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ángulo 9"/>
          <p:cNvSpPr/>
          <p:nvPr/>
        </p:nvSpPr>
        <p:spPr>
          <a:xfrm>
            <a:off x="1825786" y="8014637"/>
            <a:ext cx="3206427" cy="547782"/>
          </a:xfrm>
          <a:prstGeom prst="rect">
            <a:avLst/>
          </a:prstGeom>
          <a:solidFill>
            <a:srgbClr val="CCECFF"/>
          </a:solidFill>
          <a:ln w="57150">
            <a:solidFill>
              <a:srgbClr val="00B0F0"/>
            </a:solidFill>
          </a:ln>
          <a:effectLst>
            <a:glow rad="139700">
              <a:schemeClr val="accent4">
                <a:satMod val="175000"/>
                <a:alpha val="40000"/>
              </a:schemeClr>
            </a:glow>
          </a:effectLst>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Clase con alumnos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10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a.m</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pic>
        <p:nvPicPr>
          <p:cNvPr id="19" name="Imagen 18"/>
          <p:cNvPicPr>
            <a:picLocks noChangeAspect="1"/>
          </p:cNvPicPr>
          <p:nvPr/>
        </p:nvPicPr>
        <p:blipFill>
          <a:blip r:embed="rId8"/>
          <a:stretch>
            <a:fillRect/>
          </a:stretch>
        </p:blipFill>
        <p:spPr>
          <a:xfrm rot="1288181">
            <a:off x="3089385" y="1372520"/>
            <a:ext cx="3438441" cy="1934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p:cNvPicPr>
            <a:picLocks noChangeAspect="1"/>
          </p:cNvPicPr>
          <p:nvPr/>
        </p:nvPicPr>
        <p:blipFill rotWithShape="1">
          <a:blip r:embed="rId9"/>
          <a:srcRect t="10301"/>
          <a:stretch/>
        </p:blipFill>
        <p:spPr>
          <a:xfrm>
            <a:off x="4421832" y="3215234"/>
            <a:ext cx="1997887" cy="3185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9442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5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a:off x="1797211" y="7191609"/>
            <a:ext cx="3206427" cy="547782"/>
          </a:xfrm>
          <a:prstGeom prst="rect">
            <a:avLst/>
          </a:prstGeom>
          <a:solidFill>
            <a:srgbClr val="CCECFF"/>
          </a:solidFill>
          <a:ln w="57150">
            <a:solidFill>
              <a:srgbClr val="00B0F0"/>
            </a:solidFill>
          </a:ln>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Estructura de las actividades de la video llamada</a:t>
            </a:r>
          </a:p>
        </p:txBody>
      </p:sp>
      <p:pic>
        <p:nvPicPr>
          <p:cNvPr id="4" name="Imagen 3"/>
          <p:cNvPicPr>
            <a:picLocks noChangeAspect="1"/>
          </p:cNvPicPr>
          <p:nvPr/>
        </p:nvPicPr>
        <p:blipFill>
          <a:blip r:embed="rId4"/>
          <a:stretch>
            <a:fillRect/>
          </a:stretch>
        </p:blipFill>
        <p:spPr>
          <a:xfrm>
            <a:off x="719173" y="1383749"/>
            <a:ext cx="2654865" cy="3606749"/>
          </a:xfrm>
          <a:prstGeom prst="rect">
            <a:avLst/>
          </a:prstGeom>
        </p:spPr>
      </p:pic>
      <p:pic>
        <p:nvPicPr>
          <p:cNvPr id="8" name="Imagen 7"/>
          <p:cNvPicPr>
            <a:picLocks noChangeAspect="1"/>
          </p:cNvPicPr>
          <p:nvPr/>
        </p:nvPicPr>
        <p:blipFill>
          <a:blip r:embed="rId5"/>
          <a:stretch>
            <a:fillRect/>
          </a:stretch>
        </p:blipFill>
        <p:spPr>
          <a:xfrm>
            <a:off x="3564406" y="3434627"/>
            <a:ext cx="2706358" cy="3561774"/>
          </a:xfrm>
          <a:prstGeom prst="rect">
            <a:avLst/>
          </a:prstGeom>
        </p:spPr>
      </p:pic>
    </p:spTree>
    <p:extLst>
      <p:ext uri="{BB962C8B-B14F-4D97-AF65-F5344CB8AC3E}">
        <p14:creationId xmlns:p14="http://schemas.microsoft.com/office/powerpoint/2010/main" val="1196408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15</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Hoy no tuve clase con los alumnos por medio de video llamada. En la transmisión de aprende casa II se estuvo trabajando con el campo de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exploración y comprensión del mundo natural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 </a:t>
            </a:r>
            <a:r>
              <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rPr>
              <a:t>ingles</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p>
          <a:p>
            <a:pPr lvl="0"/>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exploración y comprensión del mundo natural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 </a:t>
            </a:r>
            <a:r>
              <a:rPr lang="es-MX" dirty="0">
                <a:solidFill>
                  <a:prstClr val="black"/>
                </a:solidFill>
                <a:latin typeface="Berlin Sans FB" panose="020E0602020502020306" pitchFamily="34" charset="0"/>
              </a:rPr>
              <a:t>el énfasis </a:t>
            </a:r>
            <a:r>
              <a:rPr lang="es-MX" dirty="0" smtClean="0">
                <a:solidFill>
                  <a:prstClr val="black"/>
                </a:solidFill>
                <a:latin typeface="Berlin Sans FB" panose="020E0602020502020306" pitchFamily="34" charset="0"/>
              </a:rPr>
              <a:t>“situaciones </a:t>
            </a:r>
            <a:r>
              <a:rPr lang="es-MX" dirty="0">
                <a:solidFill>
                  <a:prstClr val="black"/>
                </a:solidFill>
                <a:latin typeface="Berlin Sans FB" panose="020E0602020502020306" pitchFamily="34" charset="0"/>
              </a:rPr>
              <a:t>de riesgo en la </a:t>
            </a:r>
            <a:r>
              <a:rPr lang="es-MX" dirty="0" smtClean="0">
                <a:solidFill>
                  <a:prstClr val="black"/>
                </a:solidFill>
                <a:latin typeface="Berlin Sans FB" panose="020E0602020502020306" pitchFamily="34" charset="0"/>
              </a:rPr>
              <a:t>casa” comenzaron con una de ellas jugando con unas cajas de medicamento y la otra le menciono que era muy peligroso jugar con eso que si había revisado que no tuvieran pastillas adentro, </a:t>
            </a:r>
            <a:r>
              <a:rPr lang="es-MX" dirty="0" err="1" smtClean="0">
                <a:solidFill>
                  <a:prstClr val="black"/>
                </a:solidFill>
                <a:latin typeface="Berlin Sans FB" panose="020E0602020502020306" pitchFamily="34" charset="0"/>
              </a:rPr>
              <a:t>buscarón</a:t>
            </a:r>
            <a:endParaRPr lang="es-MX" dirty="0">
              <a:solidFill>
                <a:prstClr val="black"/>
              </a:solidFill>
              <a:latin typeface="Berlin Sans FB" panose="020E0602020502020306" pitchFamily="34" charset="0"/>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6015060" y="1672014"/>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p:cNvSpPr txBox="1"/>
          <p:nvPr/>
        </p:nvSpPr>
        <p:spPr>
          <a:xfrm>
            <a:off x="5930781" y="4637314"/>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30780" y="552732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13</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64318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86348"/>
            <a:ext cx="5518485"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smtClean="0">
                <a:solidFill>
                  <a:prstClr val="black"/>
                </a:solidFill>
                <a:latin typeface="Berlin Sans FB" panose="020E0602020502020306" pitchFamily="34" charset="0"/>
              </a:rPr>
              <a:t>medicamento en ellas recordando que con eso no se debe de jugar no sin antes decirle a aun adulto que las revise que ya no contenga ninguna pastilla dentro. </a:t>
            </a:r>
            <a:r>
              <a:rPr lang="es-MX" dirty="0" smtClean="0">
                <a:solidFill>
                  <a:prstClr val="black"/>
                </a:solidFill>
                <a:latin typeface="Berlin Sans FB" panose="020E0602020502020306" pitchFamily="34" charset="0"/>
              </a:rPr>
              <a:t>Recordaron el cuento de “NO DAVID” en el que se ponía en diferentes riesgos así como mencionaban el porque no debemos de realizarlo y sus consecuencias. Comenzaron a pasar diferentes imágenes con riesgos en ellas haciendo diversas preguntas al acercarse a cada una de ellas (¿Que pasa si..? ¿Porque no debemos de..? </a:t>
            </a:r>
            <a:r>
              <a:rPr lang="es-MX" dirty="0" err="1" smtClean="0">
                <a:solidFill>
                  <a:prstClr val="black"/>
                </a:solidFill>
                <a:latin typeface="Berlin Sans FB" panose="020E0602020502020306" pitchFamily="34" charset="0"/>
              </a:rPr>
              <a:t>etc</a:t>
            </a:r>
            <a:r>
              <a:rPr lang="es-MX" dirty="0" smtClean="0">
                <a:solidFill>
                  <a:prstClr val="black"/>
                </a:solidFill>
                <a:latin typeface="Berlin Sans FB" panose="020E0602020502020306" pitchFamily="34" charset="0"/>
              </a:rPr>
              <a:t>), los que contestaban las preguntas eran diversos niños por medio de videos que se proyectaron </a:t>
            </a:r>
            <a:r>
              <a:rPr lang="es-MX" dirty="0" err="1" smtClean="0">
                <a:solidFill>
                  <a:prstClr val="black"/>
                </a:solidFill>
                <a:latin typeface="Berlin Sans FB" panose="020E0602020502020306" pitchFamily="34" charset="0"/>
              </a:rPr>
              <a:t>asi</a:t>
            </a:r>
            <a:r>
              <a:rPr lang="es-MX" dirty="0" smtClean="0">
                <a:solidFill>
                  <a:prstClr val="black"/>
                </a:solidFill>
                <a:latin typeface="Berlin Sans FB" panose="020E0602020502020306" pitchFamily="34" charset="0"/>
              </a:rPr>
              <a:t> como que podíamos hacer en su lugar. Marcaron las zonas de riesgo que están en el estudio con una X de color rojo, </a:t>
            </a:r>
            <a:r>
              <a:rPr lang="es-MX" dirty="0" err="1" smtClean="0">
                <a:solidFill>
                  <a:prstClr val="black"/>
                </a:solidFill>
                <a:latin typeface="Berlin Sans FB" panose="020E0602020502020306" pitchFamily="34" charset="0"/>
              </a:rPr>
              <a:t>asi</a:t>
            </a:r>
            <a:r>
              <a:rPr lang="es-MX" dirty="0" smtClean="0">
                <a:solidFill>
                  <a:prstClr val="black"/>
                </a:solidFill>
                <a:latin typeface="Berlin Sans FB" panose="020E0602020502020306" pitchFamily="34" charset="0"/>
              </a:rPr>
              <a:t> como les pidieron a los niños que hicieran lo mismo en casa pasando un video de una de ellos, el cual también mencionaba porque el consideraba que es una zona de riesgo. Para finalizar pusieron una canción llamada “riesgos en la casa. </a:t>
            </a:r>
            <a:r>
              <a:rPr lang="es-MX" dirty="0">
                <a:solidFill>
                  <a:prstClr val="black"/>
                </a:solidFill>
                <a:latin typeface="Berlin Sans FB" panose="020E0602020502020306" pitchFamily="34" charset="0"/>
              </a:rPr>
              <a:t>z</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la clase de</a:t>
            </a:r>
            <a:r>
              <a:rPr kumimoji="0" lang="es-MX" sz="1800" b="0" i="0" u="none" strike="noStrike" kern="1200" cap="none" spc="0" normalizeH="0" baseline="0" noProof="0" dirty="0">
                <a:ln>
                  <a:noFill/>
                </a:ln>
                <a:solidFill>
                  <a:srgbClr val="008080"/>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rPr>
              <a:t>ingles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comenzó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con la importancia de lavarnos las manos de manera constantemente</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la clase del día de hoy hicieron</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un repaso de algunas de las clases que ya se han visto anteriormente.</a:t>
            </a: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56463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7" y="87798"/>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56665" y="257483"/>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11/01/2021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Hoy no tuve clase con los alumnos por medio de video llamada.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la transmisión de aprende casa II se estuvieron trabajando dos áreas, las cuales fueron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educación socioemocional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a:t>
            </a:r>
            <a:r>
              <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rPr>
              <a:t>artes</a:t>
            </a:r>
            <a:r>
              <a:rPr kumimoji="0" lang="es-MX" sz="1800" b="0" i="0" u="none" strike="noStrike" kern="1200" cap="none" spc="0" normalizeH="0" baseline="0" noProof="0" dirty="0" smtClean="0">
                <a:ln>
                  <a:noFill/>
                </a:ln>
                <a:solidFill>
                  <a:srgbClr val="009999"/>
                </a:solidFill>
                <a:effectLst/>
                <a:uLnTx/>
                <a:uFillTx/>
                <a:latin typeface="Berlin Sans FB" panose="020E0602020502020306" pitchFamily="34" charset="0"/>
                <a:ea typeface="+mn-ea"/>
                <a:cs typeface="+mn-cs"/>
              </a:rPr>
              <a:t>.</a:t>
            </a:r>
            <a:endPar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educación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socioemocional</a:t>
            </a:r>
            <a:r>
              <a:rPr kumimoji="0" lang="es-MX" sz="1800" b="0" i="0" u="none" strike="noStrike" kern="1200" cap="none" spc="0" normalizeH="0" noProof="0" dirty="0" smtClean="0">
                <a:ln>
                  <a:noFill/>
                </a:ln>
                <a:solidFill>
                  <a:srgbClr val="CC66FF"/>
                </a:solidFill>
                <a:effectLst/>
                <a:uLnTx/>
                <a:uFillTx/>
                <a:latin typeface="Berlin Sans FB" panose="020E0602020502020306" pitchFamily="34" charset="0"/>
                <a:ea typeface="+mn-ea"/>
                <a:cs typeface="+mn-cs"/>
              </a:rPr>
              <a:t> </a:t>
            </a:r>
            <a:r>
              <a:rPr kumimoji="0" lang="es-MX" sz="1800" b="0" i="0" u="none" strike="noStrike" kern="1200" cap="none" spc="0" normalizeH="0" noProof="0" dirty="0" smtClean="0">
                <a:ln>
                  <a:noFill/>
                </a:ln>
                <a:effectLst/>
                <a:uLnTx/>
                <a:uFillTx/>
                <a:latin typeface="Berlin Sans FB" panose="020E0602020502020306" pitchFamily="34" charset="0"/>
                <a:ea typeface="+mn-ea"/>
                <a:cs typeface="+mn-cs"/>
              </a:rPr>
              <a:t>tuvieron una invitada la cual era rosita y ella menciono que estaba muy triste porque ya no le quedaban sus zapatos, que ella ya no quería crecer. </a:t>
            </a:r>
            <a:r>
              <a:rPr lang="es-MX" dirty="0" smtClean="0">
                <a:latin typeface="Berlin Sans FB" panose="020E0602020502020306" pitchFamily="34" charset="0"/>
              </a:rPr>
              <a:t>Mencionaron que crecer tiene muchos beneficios conforme vamos creciendo, leyeron un cuento </a:t>
            </a:r>
            <a:endParaRPr kumimoji="0" lang="es-MX" sz="1800" b="0" i="0" u="none" strike="noStrike" kern="1200" cap="none" spc="0" normalizeH="0" baseline="0" noProof="0" dirty="0">
              <a:ln>
                <a:noFill/>
              </a:ln>
              <a:effectLst/>
              <a:uLnTx/>
              <a:uFillTx/>
              <a:latin typeface="Berlin Sans FB" panose="020E0602020502020306" pitchFamily="34" charset="0"/>
              <a:ea typeface="+mn-ea"/>
              <a:cs typeface="+mn-cs"/>
            </a:endParaRPr>
          </a:p>
        </p:txBody>
      </p:sp>
      <p:sp>
        <p:nvSpPr>
          <p:cNvPr id="13" name="Elipse 12"/>
          <p:cNvSpPr/>
          <p:nvPr/>
        </p:nvSpPr>
        <p:spPr>
          <a:xfrm>
            <a:off x="4432129" y="326080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59077"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dirty="0" smtClean="0">
                <a:solidFill>
                  <a:prstClr val="black"/>
                </a:solidFill>
                <a:latin typeface="Berlin Sans FB" panose="020E0602020502020306" pitchFamily="34" charset="0"/>
              </a:rPr>
              <a:t>10</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Elipse 13"/>
          <p:cNvSpPr/>
          <p:nvPr/>
        </p:nvSpPr>
        <p:spPr>
          <a:xfrm>
            <a:off x="2225408" y="2035278"/>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p:cNvSpPr/>
          <p:nvPr/>
        </p:nvSpPr>
        <p:spPr>
          <a:xfrm>
            <a:off x="2987371" y="2263340"/>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adroTexto 15"/>
          <p:cNvSpPr txBox="1"/>
          <p:nvPr/>
        </p:nvSpPr>
        <p:spPr>
          <a:xfrm>
            <a:off x="5930781" y="461148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11</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CuadroTexto 16"/>
          <p:cNvSpPr txBox="1"/>
          <p:nvPr/>
        </p:nvSpPr>
        <p:spPr>
          <a:xfrm>
            <a:off x="5891263" y="545463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22</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990304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67686"/>
            <a:ext cx="5518485" cy="75713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llamado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“ya no somos bebes” que trataba de unos hermanos donde mencionaban lo que ya no hacían porque ellos ya no eran bebes. Recalcando que no pasa nada dejarnos querer como a unos bebes, pero aprender a reconocer lo que podemos ahora que antes no podían hacer. Trajeron el buzón de comentarios y los niños escribieron lo que ahora puedes hacer que son mas grandes, después hicieron distintos retos como ponerse un suéter en 10 segundos o abrocharse las agujetas en 20 segundos. Mostraron fotos de ellas cuando eran mas chiquitas mencionando sus fortalezas que ahora tienen, para después comentar una historia de una niña diciendo que ha crecido y todo lo que ha logrado por ello. Luego pasaron videos de niños con un dibujo de ellos de bebés platicando sus experiencias. </a:t>
            </a:r>
            <a:r>
              <a:rPr lang="es-MX" dirty="0">
                <a:solidFill>
                  <a:prstClr val="black"/>
                </a:solidFill>
                <a:latin typeface="Berlin Sans FB" panose="020E0602020502020306" pitchFamily="34" charset="0"/>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la clase de </a:t>
            </a:r>
            <a:r>
              <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rPr>
              <a:t>artes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comenzó</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una de ellas vestida de una obra de arte y comenzaron a hacer preguntas sobre esa obra, luego la otra maestra realizo lo mismo. Después mostraron las obras de arte reales buscando de manera muy especifica los detalles que muestra la pintura. Jugaron a observar distintas obras pero mostrando primero la mitad para adivinar que estaban realizando en ella y después comprobarlo cuando se mostraba completa, también a jugar un rompecabezas con las obras y una de ellas iba describiendo cual parte había que tomar primero para ir formando la pieza artística.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116084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19/01/2021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día de hoy tuve clase con mis alumnos por medio de video llamada que se realizo en la plataforma google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meet</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se les invito a todos los alumnos.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Comenzamos a saludarnos mientras se unían a la video llamada y a platicar</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diversos temas que ellos mismo me hacían preguntas o yo a ellos. </a:t>
            </a:r>
            <a:r>
              <a:rPr lang="es-MX" dirty="0">
                <a:solidFill>
                  <a:prstClr val="black"/>
                </a:solidFill>
                <a:latin typeface="Berlin Sans FB" panose="020E0602020502020306" pitchFamily="34" charset="0"/>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Cuando ya fueron las 10:05 am comenzamos la clase dándonos los buenos días y pasamos lista para poder comenzar de una mejor manera.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3" name="Elipse 12"/>
          <p:cNvSpPr/>
          <p:nvPr/>
        </p:nvSpPr>
        <p:spPr>
          <a:xfrm>
            <a:off x="6165278" y="363855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24170" y="461260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dirty="0" smtClean="0">
                <a:solidFill>
                  <a:prstClr val="black"/>
                </a:solidFill>
                <a:latin typeface="Berlin Sans FB" panose="020E0602020502020306" pitchFamily="34" charset="0"/>
              </a:rPr>
              <a:t>8</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5" name="CuadroTexto 14"/>
          <p:cNvSpPr txBox="1"/>
          <p:nvPr/>
        </p:nvSpPr>
        <p:spPr>
          <a:xfrm>
            <a:off x="2864023" y="5491291"/>
            <a:ext cx="404270" cy="369332"/>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mtClean="0">
                <a:solidFill>
                  <a:prstClr val="black"/>
                </a:solidFill>
                <a:latin typeface="Berlin Sans FB" panose="020E0602020502020306" pitchFamily="34" charset="0"/>
              </a:rPr>
              <a:t>12</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5539965" y="1269727"/>
            <a:ext cx="300997" cy="204510"/>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96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651986"/>
            <a:ext cx="5518485" cy="86792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Realizamos un ejercicio de gimnasia cerebral para activar nuestra mente y poder trabajar de mejor manera.</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Luego recordamos las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actividades de la programación por medio de preguntas (¿Que fue lo que vieron? ¿Que te gusto mas? ¿Que no te gusto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p>
          <a:p>
            <a:pPr lvl="0"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Les mencione que íbamos a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trabajar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a:t>
            </a:r>
            <a:r>
              <a:rPr lang="es-MX" dirty="0">
                <a:solidFill>
                  <a:prstClr val="black"/>
                </a:solidFill>
                <a:latin typeface="Berlin Sans FB" panose="020E0602020502020306" pitchFamily="34" charset="0"/>
              </a:rPr>
              <a:t> </a:t>
            </a:r>
            <a:r>
              <a:rPr lang="es-MX" dirty="0" smtClean="0">
                <a:solidFill>
                  <a:prstClr val="black"/>
                </a:solidFill>
                <a:latin typeface="Berlin Sans FB" panose="020E0602020502020306" pitchFamily="34" charset="0"/>
              </a:rPr>
              <a:t>lenguaje </a:t>
            </a:r>
            <a:r>
              <a:rPr lang="es-MX" dirty="0">
                <a:solidFill>
                  <a:prstClr val="black"/>
                </a:solidFill>
                <a:latin typeface="Berlin Sans FB" panose="020E0602020502020306" pitchFamily="34" charset="0"/>
              </a:rPr>
              <a:t>y comunicación para reforzar el aprendizaje esperado “Interpreta instructivos, cartas, recados y señalamientos” pero antes de comenzar </a:t>
            </a:r>
            <a:r>
              <a:rPr lang="es-MX" dirty="0" smtClean="0">
                <a:solidFill>
                  <a:prstClr val="black"/>
                </a:solidFill>
                <a:latin typeface="Berlin Sans FB" panose="020E0602020502020306" pitchFamily="34" charset="0"/>
              </a:rPr>
              <a:t>les pregunte que si sabían lo que era un </a:t>
            </a:r>
            <a:r>
              <a:rPr lang="es-MX" dirty="0">
                <a:solidFill>
                  <a:prstClr val="black"/>
                </a:solidFill>
                <a:latin typeface="Berlin Sans FB" panose="020E0602020502020306" pitchFamily="34" charset="0"/>
              </a:rPr>
              <a:t>instructivo?. </a:t>
            </a:r>
            <a:r>
              <a:rPr lang="es-MX" dirty="0" smtClean="0">
                <a:solidFill>
                  <a:prstClr val="black"/>
                </a:solidFill>
                <a:latin typeface="Berlin Sans FB" panose="020E0602020502020306" pitchFamily="34" charset="0"/>
              </a:rPr>
              <a:t>Explique que un instructivo </a:t>
            </a:r>
            <a:r>
              <a:rPr lang="es-MX" dirty="0">
                <a:solidFill>
                  <a:prstClr val="black"/>
                </a:solidFill>
                <a:latin typeface="Berlin Sans FB" panose="020E0602020502020306" pitchFamily="34" charset="0"/>
              </a:rPr>
              <a:t>sirven para explicar procedimientos determinados, que pueden tratar desde cómo armar o usar cierto objeto, hasta cómo ejecutar una determinada tarea. </a:t>
            </a:r>
            <a:r>
              <a:rPr lang="es-MX" dirty="0" smtClean="0">
                <a:solidFill>
                  <a:prstClr val="black"/>
                </a:solidFill>
                <a:latin typeface="Berlin Sans FB" panose="020E0602020502020306" pitchFamily="34" charset="0"/>
              </a:rPr>
              <a:t>Pero súper importante seguir los </a:t>
            </a:r>
            <a:r>
              <a:rPr lang="es-MX" dirty="0">
                <a:solidFill>
                  <a:prstClr val="black"/>
                </a:solidFill>
                <a:latin typeface="Berlin Sans FB" panose="020E0602020502020306" pitchFamily="34" charset="0"/>
              </a:rPr>
              <a:t>instructivos </a:t>
            </a:r>
            <a:r>
              <a:rPr lang="es-MX" dirty="0" smtClean="0">
                <a:solidFill>
                  <a:prstClr val="black"/>
                </a:solidFill>
                <a:latin typeface="Berlin Sans FB" panose="020E0602020502020306" pitchFamily="34" charset="0"/>
              </a:rPr>
              <a:t>estar muy </a:t>
            </a:r>
            <a:r>
              <a:rPr lang="es-MX" dirty="0">
                <a:solidFill>
                  <a:prstClr val="black"/>
                </a:solidFill>
                <a:latin typeface="Berlin Sans FB" panose="020E0602020502020306" pitchFamily="34" charset="0"/>
              </a:rPr>
              <a:t>observadores y leer detalladamente lo que nos piden que hagamos para que nos salga el producto que queremos realizar. </a:t>
            </a:r>
            <a:r>
              <a:rPr lang="es-MX" dirty="0" smtClean="0">
                <a:solidFill>
                  <a:prstClr val="black"/>
                </a:solidFill>
                <a:latin typeface="Berlin Sans FB" panose="020E0602020502020306" pitchFamily="34" charset="0"/>
              </a:rPr>
              <a:t> Para seguir uno les traje uno en grande de como realizar un sándwich de jamón donde un día antes les había pedido los materiales que utilizaríamos para clase. </a:t>
            </a:r>
            <a:r>
              <a:rPr lang="es-MX" dirty="0">
                <a:solidFill>
                  <a:prstClr val="black"/>
                </a:solidFill>
                <a:latin typeface="Berlin Sans FB" panose="020E0602020502020306" pitchFamily="34" charset="0"/>
              </a:rPr>
              <a:t>Primero </a:t>
            </a:r>
            <a:r>
              <a:rPr lang="es-MX" dirty="0" smtClean="0">
                <a:solidFill>
                  <a:prstClr val="black"/>
                </a:solidFill>
                <a:latin typeface="Berlin Sans FB" panose="020E0602020502020306" pitchFamily="34" charset="0"/>
              </a:rPr>
              <a:t>leímos </a:t>
            </a:r>
            <a:r>
              <a:rPr lang="es-MX" dirty="0">
                <a:solidFill>
                  <a:prstClr val="black"/>
                </a:solidFill>
                <a:latin typeface="Berlin Sans FB" panose="020E0602020502020306" pitchFamily="34" charset="0"/>
              </a:rPr>
              <a:t>juntos el instructivo, los materiales que necesitamos y los pasos que se </a:t>
            </a:r>
            <a:r>
              <a:rPr lang="es-MX" dirty="0" smtClean="0">
                <a:solidFill>
                  <a:prstClr val="black"/>
                </a:solidFill>
                <a:latin typeface="Berlin Sans FB" panose="020E0602020502020306" pitchFamily="34" charset="0"/>
              </a:rPr>
              <a:t>requieran seguir, después realizamos el sándwich siguiendo los pasos donde yo me detenía para preguntarle a un niño al azar que era lo que seguía haciendo preguntas como (¿</a:t>
            </a:r>
            <a:r>
              <a:rPr lang="es-MX" dirty="0">
                <a:solidFill>
                  <a:prstClr val="black"/>
                </a:solidFill>
                <a:latin typeface="Berlin Sans FB" panose="020E0602020502020306" pitchFamily="34" charset="0"/>
              </a:rPr>
              <a:t>Que materiales necesitamos? ¿Cuales pasos seguimos? ¿Fue difícil interpretar el </a:t>
            </a:r>
            <a:r>
              <a:rPr lang="es-MX" dirty="0" smtClean="0">
                <a:solidFill>
                  <a:prstClr val="black"/>
                </a:solidFill>
                <a:latin typeface="Berlin Sans FB" panose="020E0602020502020306" pitchFamily="34" charset="0"/>
              </a:rPr>
              <a:t>instructivo?) Al finalizar de realizarlo decidimos tener un rato de convivencia y desayunar </a:t>
            </a:r>
            <a:endParaRPr lang="es-MX" dirty="0">
              <a:solidFill>
                <a:prstClr val="black"/>
              </a:solidFill>
              <a:latin typeface="Berlin Sans FB" panose="020E0602020502020306" pitchFamily="34" charset="0"/>
            </a:endParaRPr>
          </a:p>
          <a:p>
            <a:pPr lvl="0"/>
            <a:endParaRPr lang="es-MX" dirty="0">
              <a:solidFill>
                <a:prstClr val="black"/>
              </a:solidFill>
              <a:latin typeface="Berlin Sans FB" panose="020E0602020502020306" pitchFamily="34" charset="0"/>
            </a:endParaRPr>
          </a:p>
          <a:p>
            <a:pPr lvl="0"/>
            <a:endParaRPr lang="es-MX" dirty="0">
              <a:solidFill>
                <a:prstClr val="black"/>
              </a:solidFill>
              <a:latin typeface="Berlin Sans FB" panose="020E0602020502020306"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537220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745307"/>
            <a:ext cx="5518485" cy="75713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juntos, fortaleciendo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mas los lazos socioemocionales que hoy en día nos hacen mucha falta (un día antes se les pidió que no desayunaran en la mañana). </a:t>
            </a:r>
            <a:r>
              <a:rPr lang="es-MX" noProof="0" dirty="0" smtClean="0">
                <a:solidFill>
                  <a:prstClr val="black"/>
                </a:solidFill>
                <a:latin typeface="Berlin Sans FB" panose="020E0602020502020306" pitchFamily="34" charset="0"/>
              </a:rPr>
              <a:t> Platicamos diversos temas durante ese tiempo, uno de ellos nos mostro un instructivo de </a:t>
            </a:r>
            <a:r>
              <a:rPr lang="es-MX" noProof="0" dirty="0" err="1" smtClean="0">
                <a:solidFill>
                  <a:prstClr val="black"/>
                </a:solidFill>
                <a:latin typeface="Berlin Sans FB" panose="020E0602020502020306" pitchFamily="34" charset="0"/>
              </a:rPr>
              <a:t>Pokemon</a:t>
            </a:r>
            <a:r>
              <a:rPr lang="es-MX" noProof="0" dirty="0" smtClean="0">
                <a:solidFill>
                  <a:prstClr val="black"/>
                </a:solidFill>
                <a:latin typeface="Berlin Sans FB" panose="020E0602020502020306" pitchFamily="34" charset="0"/>
              </a:rPr>
              <a:t> donde venían como armar distintos monitos, los demás comenzaron a comentar donde mas habían visto instructivos integrándose todos en la conversación. Cuando terminamos de comer, les pregunte</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que habíamos aprendido hoy y se los mencione yo a manera mas detallada todo lo que habíamos realizado.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Nos despedimos con un abrazo de oso virtual y un beso recomendándoles seguir quedándonos en casa y lavarnos las manos de una manera constante. </a:t>
            </a:r>
          </a:p>
          <a:p>
            <a:pPr lvl="0">
              <a:defRPr/>
            </a:pPr>
            <a:r>
              <a:rPr lang="es-MX" dirty="0" smtClean="0">
                <a:solidFill>
                  <a:prstClr val="black"/>
                </a:solidFill>
                <a:latin typeface="Berlin Sans FB" panose="020E0602020502020306" pitchFamily="34" charset="0"/>
              </a:rPr>
              <a:t>Me siento muy bien durante la clase, relajada recordándome el porque realmente estudio esto. Siento que son los momentos mas bonitos es poder compartir ese tipo de cosas, un desayuno con los alumnos y ellos estaban muy emocionados al igual que yo al poder compartir este momento con ellos al menos de manera virtual. Seguiré aplicando actividades parecidas donde podamos estar un ratito tranquilos y convivir de manera sana así como también salir un poco de la rutina con los alumnos que también entiendo que están muy cansados de todo esto</a:t>
            </a:r>
            <a:r>
              <a:rPr lang="es-MX" dirty="0">
                <a:solidFill>
                  <a:prstClr val="black"/>
                </a:solidFill>
                <a:latin typeface="Berlin Sans FB" panose="020E0602020502020306" pitchFamily="34" charset="0"/>
              </a:rPr>
              <a:t>. </a:t>
            </a:r>
            <a:r>
              <a:rPr lang="es-MX" dirty="0" smtClean="0">
                <a:solidFill>
                  <a:prstClr val="black"/>
                </a:solidFill>
                <a:latin typeface="Berlin Sans FB" panose="020E0602020502020306" pitchFamily="34" charset="0"/>
              </a:rPr>
              <a:t> No modificaría nada del día, me voy muy contenta con mi trabajo y con el de los alumnos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466408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7" y="87798"/>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56665" y="257483"/>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11</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lvl="0"/>
            <a:r>
              <a:rPr lang="es-MX" dirty="0">
                <a:solidFill>
                  <a:prstClr val="black"/>
                </a:solidFill>
                <a:latin typeface="Berlin Sans FB" panose="020E0602020502020306" pitchFamily="34" charset="0"/>
              </a:rPr>
              <a:t>Hoy no tuve clase con los alumnos por medio de video llamada.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la transmisión de aprende casa II se estuvieron trabajando dos áreas, las cuales fueron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educación socioemocional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a:t>
            </a:r>
            <a:r>
              <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rPr>
              <a:t>artes</a:t>
            </a:r>
            <a:r>
              <a:rPr kumimoji="0" lang="es-MX" sz="1800" b="0" i="0" u="none" strike="noStrike" kern="1200" cap="none" spc="0" normalizeH="0" baseline="0" noProof="0" dirty="0" smtClean="0">
                <a:ln>
                  <a:noFill/>
                </a:ln>
                <a:solidFill>
                  <a:srgbClr val="009999"/>
                </a:solidFill>
                <a:effectLst/>
                <a:uLnTx/>
                <a:uFillTx/>
                <a:latin typeface="Berlin Sans FB" panose="020E0602020502020306" pitchFamily="34" charset="0"/>
                <a:ea typeface="+mn-ea"/>
                <a:cs typeface="+mn-cs"/>
              </a:rPr>
              <a:t>.</a:t>
            </a:r>
            <a:endPar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educación socioemocional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comenzaron mostrando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una ruleta donde en ella venían distintas preguntas respecto a los gustos, de las cosas que los hacen sentir felices, tristes o enojados. Giraron la ruleta y comenzaron a responder las preguntas que les tocaba</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3" name="Elipse 12"/>
          <p:cNvSpPr/>
          <p:nvPr/>
        </p:nvSpPr>
        <p:spPr>
          <a:xfrm>
            <a:off x="4432129" y="326080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59077"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Elipse 13"/>
          <p:cNvSpPr/>
          <p:nvPr/>
        </p:nvSpPr>
        <p:spPr>
          <a:xfrm>
            <a:off x="2225408" y="2035278"/>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Elipse 14"/>
          <p:cNvSpPr/>
          <p:nvPr/>
        </p:nvSpPr>
        <p:spPr>
          <a:xfrm>
            <a:off x="2987371" y="2263340"/>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uadroTexto 15"/>
          <p:cNvSpPr txBox="1"/>
          <p:nvPr/>
        </p:nvSpPr>
        <p:spPr>
          <a:xfrm>
            <a:off x="5930781" y="461148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dirty="0" smtClean="0">
                <a:solidFill>
                  <a:prstClr val="black"/>
                </a:solidFill>
                <a:latin typeface="Berlin Sans FB" panose="020E0602020502020306" pitchFamily="34" charset="0"/>
              </a:rPr>
              <a:t>14</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CuadroTexto 16"/>
          <p:cNvSpPr txBox="1"/>
          <p:nvPr/>
        </p:nvSpPr>
        <p:spPr>
          <a:xfrm>
            <a:off x="5891263" y="545463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dirty="0" smtClean="0">
                <a:solidFill>
                  <a:prstClr val="black"/>
                </a:solidFill>
                <a:latin typeface="Berlin Sans FB" panose="020E0602020502020306" pitchFamily="34" charset="0"/>
              </a:rPr>
              <a:t>13</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286105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10" name="Rectángulo 9"/>
          <p:cNvSpPr/>
          <p:nvPr/>
        </p:nvSpPr>
        <p:spPr>
          <a:xfrm>
            <a:off x="1825786" y="8014637"/>
            <a:ext cx="3206427" cy="547782"/>
          </a:xfrm>
          <a:prstGeom prst="rect">
            <a:avLst/>
          </a:prstGeom>
          <a:solidFill>
            <a:srgbClr val="CCECFF"/>
          </a:solidFill>
          <a:ln w="57150">
            <a:solidFill>
              <a:srgbClr val="00B0F0"/>
            </a:solidFill>
          </a:ln>
          <a:effectLst>
            <a:glow rad="139700">
              <a:schemeClr val="accent4">
                <a:satMod val="175000"/>
                <a:alpha val="40000"/>
              </a:schemeClr>
            </a:glow>
          </a:effectLst>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Clase con alumnos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10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a.m</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pic>
        <p:nvPicPr>
          <p:cNvPr id="4" name="Imagen 3"/>
          <p:cNvPicPr>
            <a:picLocks noChangeAspect="1"/>
          </p:cNvPicPr>
          <p:nvPr/>
        </p:nvPicPr>
        <p:blipFill rotWithShape="1">
          <a:blip r:embed="rId4"/>
          <a:srcRect l="9386" t="6643" r="11934" b="60481"/>
          <a:stretch/>
        </p:blipFill>
        <p:spPr>
          <a:xfrm rot="21027915">
            <a:off x="932940" y="1015236"/>
            <a:ext cx="4404049" cy="2388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rotWithShape="1">
          <a:blip r:embed="rId5"/>
          <a:srcRect l="11456" t="7248" r="11818" b="60409"/>
          <a:stretch/>
        </p:blipFill>
        <p:spPr>
          <a:xfrm>
            <a:off x="660530" y="3582892"/>
            <a:ext cx="3103552" cy="1698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rotWithShape="1">
          <a:blip r:embed="rId4"/>
          <a:srcRect l="9284" t="45725" r="14713" b="7805"/>
          <a:stretch/>
        </p:blipFill>
        <p:spPr>
          <a:xfrm rot="410882">
            <a:off x="3173824" y="3174325"/>
            <a:ext cx="3601617" cy="2239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p:cNvPicPr>
            <a:picLocks noChangeAspect="1"/>
          </p:cNvPicPr>
          <p:nvPr/>
        </p:nvPicPr>
        <p:blipFill rotWithShape="1">
          <a:blip r:embed="rId5"/>
          <a:srcRect l="11214" t="42565" r="11576" b="7619"/>
          <a:stretch/>
        </p:blipFill>
        <p:spPr>
          <a:xfrm rot="842782">
            <a:off x="543099" y="5338593"/>
            <a:ext cx="3444043" cy="191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p:cNvPicPr>
            <a:picLocks noChangeAspect="1"/>
          </p:cNvPicPr>
          <p:nvPr/>
        </p:nvPicPr>
        <p:blipFill rotWithShape="1">
          <a:blip r:embed="rId6"/>
          <a:srcRect l="12180" t="8362" r="12059" b="49072"/>
          <a:stretch/>
        </p:blipFill>
        <p:spPr>
          <a:xfrm>
            <a:off x="3769410" y="6040026"/>
            <a:ext cx="2859858" cy="1770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48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Tree>
    <p:extLst>
      <p:ext uri="{BB962C8B-B14F-4D97-AF65-F5344CB8AC3E}">
        <p14:creationId xmlns:p14="http://schemas.microsoft.com/office/powerpoint/2010/main" val="739750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5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a:off x="1825786" y="7660041"/>
            <a:ext cx="3206427" cy="547782"/>
          </a:xfrm>
          <a:prstGeom prst="rect">
            <a:avLst/>
          </a:prstGeom>
          <a:solidFill>
            <a:srgbClr val="CCECFF"/>
          </a:solidFill>
          <a:ln w="57150">
            <a:solidFill>
              <a:srgbClr val="00B0F0"/>
            </a:solidFill>
          </a:ln>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Estructura de las actividades de la video llamada</a:t>
            </a:r>
          </a:p>
        </p:txBody>
      </p:sp>
      <p:pic>
        <p:nvPicPr>
          <p:cNvPr id="5" name="Imagen 4"/>
          <p:cNvPicPr>
            <a:picLocks noChangeAspect="1"/>
          </p:cNvPicPr>
          <p:nvPr/>
        </p:nvPicPr>
        <p:blipFill>
          <a:blip r:embed="rId4"/>
          <a:stretch>
            <a:fillRect/>
          </a:stretch>
        </p:blipFill>
        <p:spPr>
          <a:xfrm>
            <a:off x="683319" y="1312366"/>
            <a:ext cx="2669679" cy="3496699"/>
          </a:xfrm>
          <a:prstGeom prst="rect">
            <a:avLst/>
          </a:prstGeom>
        </p:spPr>
      </p:pic>
      <p:pic>
        <p:nvPicPr>
          <p:cNvPr id="9" name="Imagen 8"/>
          <p:cNvPicPr>
            <a:picLocks noChangeAspect="1"/>
          </p:cNvPicPr>
          <p:nvPr/>
        </p:nvPicPr>
        <p:blipFill>
          <a:blip r:embed="rId5"/>
          <a:stretch>
            <a:fillRect/>
          </a:stretch>
        </p:blipFill>
        <p:spPr>
          <a:xfrm>
            <a:off x="3467364" y="4212669"/>
            <a:ext cx="2730460" cy="3304497"/>
          </a:xfrm>
          <a:prstGeom prst="rect">
            <a:avLst/>
          </a:prstGeom>
        </p:spPr>
      </p:pic>
    </p:spTree>
    <p:extLst>
      <p:ext uri="{BB962C8B-B14F-4D97-AF65-F5344CB8AC3E}">
        <p14:creationId xmlns:p14="http://schemas.microsoft.com/office/powerpoint/2010/main" val="2980128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20</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Hoy no tuve clase con los alumnos por medio de video llamada. En la transmisión de aprende casa II se estuvo trabajando con el campo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lenguaje y comunicación</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y la área de </a:t>
            </a:r>
            <a:r>
              <a:rPr kumimoji="0" lang="es-MX" sz="1800" b="0" i="0" u="none" strike="noStrike" kern="1200" cap="none" spc="0" normalizeH="0" baseline="0" noProof="0" dirty="0">
                <a:ln>
                  <a:noFill/>
                </a:ln>
                <a:solidFill>
                  <a:srgbClr val="008080"/>
                </a:solidFill>
                <a:effectLst/>
                <a:uLnTx/>
                <a:uFillTx/>
                <a:latin typeface="Berlin Sans FB" panose="020E0602020502020306" pitchFamily="34" charset="0"/>
                <a:ea typeface="+mn-ea"/>
                <a:cs typeface="+mn-cs"/>
              </a:rPr>
              <a:t>educación física.</a:t>
            </a:r>
          </a:p>
          <a:p>
            <a:pPr lvl="0"/>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lenguaje y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comunicación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con el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énfasis</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lang="es-MX" dirty="0" smtClean="0">
                <a:latin typeface="Berlin Sans FB" panose="020E0602020502020306" pitchFamily="34" charset="0"/>
              </a:rPr>
              <a:t>Representa </a:t>
            </a:r>
            <a:r>
              <a:rPr lang="es-MX" dirty="0">
                <a:latin typeface="Berlin Sans FB" panose="020E0602020502020306" pitchFamily="34" charset="0"/>
              </a:rPr>
              <a:t>gráficamente personajes o lugares que escucha de un </a:t>
            </a:r>
            <a:r>
              <a:rPr lang="es-MX" dirty="0" smtClean="0">
                <a:latin typeface="Berlin Sans FB" panose="020E0602020502020306" pitchFamily="34" charset="0"/>
              </a:rPr>
              <a:t>cuento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rPr>
              <a:t>”</a:t>
            </a:r>
            <a:r>
              <a:rPr lang="es-MX" noProof="0" dirty="0" smtClean="0">
                <a:solidFill>
                  <a:prstClr val="black"/>
                </a:solidFill>
                <a:latin typeface="Berlin Sans FB" panose="020E0602020502020306" pitchFamily="34" charset="0"/>
              </a:rPr>
              <a:t> comenzaron enseñando un cuento primero su portada  hacían preguntas sobre ella después leyeron el titulo que se llama “GORILON” una historia de un gorila que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4</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6" name="Elipse 15"/>
          <p:cNvSpPr/>
          <p:nvPr/>
        </p:nvSpPr>
        <p:spPr>
          <a:xfrm>
            <a:off x="2618279" y="2473780"/>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p:cNvSpPr/>
          <p:nvPr/>
        </p:nvSpPr>
        <p:spPr>
          <a:xfrm>
            <a:off x="5546909" y="1489726"/>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p:cNvSpPr txBox="1"/>
          <p:nvPr/>
        </p:nvSpPr>
        <p:spPr>
          <a:xfrm>
            <a:off x="5940416" y="4593913"/>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40416" y="5514725"/>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smtClean="0">
                <a:ln>
                  <a:noFill/>
                </a:ln>
                <a:solidFill>
                  <a:prstClr val="black"/>
                </a:solidFill>
                <a:effectLst/>
                <a:uLnTx/>
                <a:uFillTx/>
                <a:latin typeface="Berlin Sans FB" panose="020E0602020502020306" pitchFamily="34" charset="0"/>
                <a:ea typeface="+mn-ea"/>
                <a:cs typeface="+mn-cs"/>
              </a:rPr>
              <a:t>12</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1719230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86348"/>
            <a:ext cx="5518485" cy="67403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se veía</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muy mal pero en realidad el solo quería ayudar, después para preguntar acerca del cuento lanzaron un dado con preguntas donde entre ellas mismas respondían luego eligieron una de esas preguntas para plasmarlas por medio de un dibujo para después explicar porque habían hecho eso. Jugaron a dibujar algunas cosas en el pizarrón y los niños tenían adivinar que era respecto a dibujos que salían durante el cuento que se leyó.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la clase de </a:t>
            </a:r>
            <a:r>
              <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rPr>
              <a:t>educación física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comenzó con la importancia de lavarnos las manos de manera constantemente,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cataron</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la canción de Don Elías para así poder comenzar a estirarse haciendo distintos movimientos. Después jugaron con unos aros en el suelo a ser pingüinos y cuando decían “pingüinos congelados” se tenían que meter a uno de ellos pero caminando como pingüinos, luego esos mismo aros los acomodaron de manera distinta para pasarlo de otra manera.</a:t>
            </a:r>
          </a:p>
          <a:p>
            <a:pPr marL="0" marR="0" lvl="0" indent="0" algn="l"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Tenían otra estación preparada con sillas y listonas creando telarañas pasando de distintas maneras tratando de no tocar ningún listón, para finalizar tenían unas huellas de pies marcadas en el piso en diferentes direcciones y tenían que pisar como lo indicaba </a:t>
            </a:r>
            <a:endPar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334356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21</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día de hoy tuve clase con mis alumnos por medio de video llamada que se realizo en la plataforma google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meet</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se les invito a todos los alumnos.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Comenzamos a saludarnos mientras se unían a la video llamada y comencé a hacerles preguntas acerca de sus días o temas en </a:t>
            </a:r>
            <a:r>
              <a:rPr lang="es-MX" dirty="0" smtClean="0">
                <a:solidFill>
                  <a:prstClr val="black"/>
                </a:solidFill>
                <a:latin typeface="Berlin Sans FB" panose="020E0602020502020306" pitchFamily="34" charset="0"/>
              </a:rPr>
              <a:t>general sobre gustos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Cuando ya fueron las 10:05 am comenzamos la clase dándonos los buenos días y pasamos lista para poder comenzar de una mejor manera.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3" name="Elipse 12"/>
          <p:cNvSpPr/>
          <p:nvPr/>
        </p:nvSpPr>
        <p:spPr>
          <a:xfrm>
            <a:off x="6165278" y="363855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24170" y="461260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5" name="CuadroTexto 14"/>
          <p:cNvSpPr txBox="1"/>
          <p:nvPr/>
        </p:nvSpPr>
        <p:spPr>
          <a:xfrm>
            <a:off x="2864023" y="5491291"/>
            <a:ext cx="404270" cy="369332"/>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smtClean="0">
                <a:solidFill>
                  <a:prstClr val="black"/>
                </a:solidFill>
                <a:latin typeface="Berlin Sans FB" panose="020E0602020502020306" pitchFamily="34" charset="0"/>
              </a:rPr>
              <a:t>13</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5534552" y="1458457"/>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790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651986"/>
            <a:ext cx="5518485" cy="84023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Realizamos un ejercicio de gimnasia cerebral para activar nuestra mente y poder trabajar de mejor manera</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(Peter Pan) jalándonos las orejas un poco para atrás.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Luego recordamos las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actividades de la programación por medio de preguntas (¿Que fue lo que vieron? ¿Que te gusto mas? ¿Que no te gusto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p>
          <a:p>
            <a:pPr lvl="0"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Les mencione que íbamos a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trabajar con pensamiento matemático para reforzar algunos aprendizajes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y el día de hoy</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hablaríamos de las monedas pero antes les cuestione </a:t>
            </a:r>
            <a:r>
              <a:rPr lang="es-MX" noProof="0" dirty="0">
                <a:solidFill>
                  <a:prstClr val="black"/>
                </a:solidFill>
                <a:latin typeface="Berlin Sans FB" panose="020E0602020502020306" pitchFamily="34" charset="0"/>
              </a:rPr>
              <a:t>(</a:t>
            </a:r>
            <a:r>
              <a:rPr lang="es-MX" dirty="0" smtClean="0">
                <a:solidFill>
                  <a:prstClr val="black"/>
                </a:solidFill>
                <a:latin typeface="Berlin Sans FB" panose="020E0602020502020306" pitchFamily="34" charset="0"/>
              </a:rPr>
              <a:t>¿de </a:t>
            </a:r>
            <a:r>
              <a:rPr lang="es-MX" dirty="0">
                <a:solidFill>
                  <a:prstClr val="black"/>
                </a:solidFill>
                <a:latin typeface="Berlin Sans FB" panose="020E0602020502020306" pitchFamily="34" charset="0"/>
              </a:rPr>
              <a:t>que valor existen</a:t>
            </a:r>
            <a:r>
              <a:rPr lang="es-MX" dirty="0" smtClean="0">
                <a:solidFill>
                  <a:prstClr val="black"/>
                </a:solidFill>
                <a:latin typeface="Berlin Sans FB" panose="020E0602020502020306" pitchFamily="34" charset="0"/>
              </a:rPr>
              <a:t>?). Les mencione que existen varios </a:t>
            </a:r>
            <a:r>
              <a:rPr lang="es-MX" dirty="0">
                <a:solidFill>
                  <a:prstClr val="black"/>
                </a:solidFill>
                <a:latin typeface="Berlin Sans FB" panose="020E0602020502020306" pitchFamily="34" charset="0"/>
              </a:rPr>
              <a:t>valores en las monedas, unas mas grandes otras las chiquitas pero nosotros </a:t>
            </a:r>
            <a:r>
              <a:rPr lang="es-MX" dirty="0" smtClean="0">
                <a:solidFill>
                  <a:prstClr val="black"/>
                </a:solidFill>
                <a:latin typeface="Berlin Sans FB" panose="020E0602020502020306" pitchFamily="34" charset="0"/>
              </a:rPr>
              <a:t>pero nos íbamos a enfocarnos </a:t>
            </a:r>
            <a:r>
              <a:rPr lang="es-MX" dirty="0">
                <a:solidFill>
                  <a:prstClr val="black"/>
                </a:solidFill>
                <a:latin typeface="Berlin Sans FB" panose="020E0602020502020306" pitchFamily="34" charset="0"/>
              </a:rPr>
              <a:t>en 4 solamente que son las de $1,$2, $5 y $10</a:t>
            </a:r>
            <a:r>
              <a:rPr lang="es-MX" dirty="0" smtClean="0">
                <a:solidFill>
                  <a:prstClr val="black"/>
                </a:solidFill>
                <a:latin typeface="Berlin Sans FB" panose="020E0602020502020306" pitchFamily="34" charset="0"/>
              </a:rPr>
              <a:t>.  Jugaríamos a la tiendita es por eso que les había llevado esos alimentos que si observaban bien tienen un precio en su costado, les pregunto el precio de varios de los artículos después elegimos entre todos cual compraríamos primero. Les dije que los </a:t>
            </a:r>
            <a:r>
              <a:rPr lang="es-MX" dirty="0">
                <a:solidFill>
                  <a:prstClr val="black"/>
                </a:solidFill>
                <a:latin typeface="Berlin Sans FB" panose="020E0602020502020306" pitchFamily="34" charset="0"/>
              </a:rPr>
              <a:t>productos tienen el precio de cuanto cuestan, </a:t>
            </a:r>
            <a:r>
              <a:rPr lang="es-MX" dirty="0" smtClean="0">
                <a:solidFill>
                  <a:prstClr val="black"/>
                </a:solidFill>
                <a:latin typeface="Berlin Sans FB" panose="020E0602020502020306" pitchFamily="34" charset="0"/>
              </a:rPr>
              <a:t>y para </a:t>
            </a:r>
            <a:r>
              <a:rPr lang="es-MX" dirty="0">
                <a:solidFill>
                  <a:prstClr val="black"/>
                </a:solidFill>
                <a:latin typeface="Berlin Sans FB" panose="020E0602020502020306" pitchFamily="34" charset="0"/>
              </a:rPr>
              <a:t>comprarlos </a:t>
            </a:r>
            <a:r>
              <a:rPr lang="es-MX" dirty="0" smtClean="0">
                <a:solidFill>
                  <a:prstClr val="black"/>
                </a:solidFill>
                <a:latin typeface="Berlin Sans FB" panose="020E0602020502020306" pitchFamily="34" charset="0"/>
              </a:rPr>
              <a:t>necesitábamos </a:t>
            </a:r>
            <a:r>
              <a:rPr lang="es-MX" dirty="0">
                <a:solidFill>
                  <a:prstClr val="black"/>
                </a:solidFill>
                <a:latin typeface="Berlin Sans FB" panose="020E0602020502020306" pitchFamily="34" charset="0"/>
              </a:rPr>
              <a:t>saber </a:t>
            </a:r>
            <a:r>
              <a:rPr lang="es-MX" dirty="0" smtClean="0">
                <a:solidFill>
                  <a:prstClr val="black"/>
                </a:solidFill>
                <a:latin typeface="Berlin Sans FB" panose="020E0602020502020306" pitchFamily="34" charset="0"/>
              </a:rPr>
              <a:t>como íbamos a </a:t>
            </a:r>
            <a:r>
              <a:rPr lang="es-MX" dirty="0">
                <a:solidFill>
                  <a:prstClr val="black"/>
                </a:solidFill>
                <a:latin typeface="Berlin Sans FB" panose="020E0602020502020306" pitchFamily="34" charset="0"/>
              </a:rPr>
              <a:t>pagar con estas monedas. </a:t>
            </a:r>
            <a:r>
              <a:rPr lang="es-MX" dirty="0" smtClean="0">
                <a:solidFill>
                  <a:prstClr val="black"/>
                </a:solidFill>
                <a:latin typeface="Berlin Sans FB" panose="020E0602020502020306" pitchFamily="34" charset="0"/>
              </a:rPr>
              <a:t>Pregunte que si ellos creían que existen diversas </a:t>
            </a:r>
            <a:r>
              <a:rPr lang="es-MX" dirty="0">
                <a:solidFill>
                  <a:prstClr val="black"/>
                </a:solidFill>
                <a:latin typeface="Berlin Sans FB" panose="020E0602020502020306" pitchFamily="34" charset="0"/>
              </a:rPr>
              <a:t>formas de pagar con estas </a:t>
            </a:r>
            <a:r>
              <a:rPr lang="es-MX" dirty="0" smtClean="0">
                <a:solidFill>
                  <a:prstClr val="black"/>
                </a:solidFill>
                <a:latin typeface="Berlin Sans FB" panose="020E0602020502020306" pitchFamily="34" charset="0"/>
              </a:rPr>
              <a:t>monedas. Respondieron algunos que si y otros que no, pero comprobamos todos juntos por medio de un ejemplo de compra (si </a:t>
            </a:r>
            <a:r>
              <a:rPr lang="es-MX" dirty="0">
                <a:solidFill>
                  <a:prstClr val="black"/>
                </a:solidFill>
                <a:latin typeface="Berlin Sans FB" panose="020E0602020502020306" pitchFamily="34" charset="0"/>
              </a:rPr>
              <a:t>este vale $10 con cuantas monedas de $1 podemos comprarlo? y con monedas de $2? con monedas de $5 se podrá? y con monedas de $10 cuantas daríamos</a:t>
            </a:r>
            <a:r>
              <a:rPr lang="es-MX" dirty="0" smtClean="0">
                <a:solidFill>
                  <a:prstClr val="black"/>
                </a:solidFill>
                <a:latin typeface="Berlin Sans FB" panose="020E0602020502020306" pitchFamily="34" charset="0"/>
              </a:rPr>
              <a:t>?).  Luego hicimos varios entre todos </a:t>
            </a:r>
            <a:endParaRPr lang="es-MX" dirty="0">
              <a:solidFill>
                <a:prstClr val="black"/>
              </a:solidFill>
              <a:latin typeface="Berlin Sans FB" panose="020E0602020502020306" pitchFamily="34" charset="0"/>
            </a:endParaRPr>
          </a:p>
          <a:p>
            <a:pPr lvl="0" defTabSz="914400">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004923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745307"/>
            <a:ext cx="5518485" cy="75713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con varios precios para poder ver diferentes ejemplos (cubeta de pollo 8, leche 17, limonada 12) hicimos pocos porque en todos sacábamos la mayores relaciones de equivalencia que podíamos para que observaran todas las posibles formas de pagar que podemos hacer. </a:t>
            </a:r>
            <a:r>
              <a:rPr lang="es-MX" dirty="0">
                <a:solidFill>
                  <a:prstClr val="black"/>
                </a:solidFill>
                <a:latin typeface="Berlin Sans FB" panose="020E0602020502020306" pitchFamily="34" charset="0"/>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Antes de terminar les pregunte para cerrar que habíamos aprendido hoy y se los mencione yo a manera mas detallada todo lo que habíamos realizado,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hicimos un resumen de todo lo que habíamos hecho en la clase y aprendido cosas nuevas.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Nos despedimos con un abrazo de oso virtual,</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así como un beso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recomendándoles seguir quedándonos en casa y lavarnos las manos de una manera constante. </a:t>
            </a:r>
          </a:p>
          <a:p>
            <a:pPr marL="0" marR="0" lvl="0" indent="0" algn="l"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Los alumnos durante la clase se mostraron atentos en excepción de algunos niños que se distraen con facilidad pero trataba de traer su atención por medio de preguntas o comentarios para recordarles que seguíamos en la clase incluso una de las mamás se notaba frustrada por el comportamiento que presentaba el alumno a lo que yo intente hablar con el para que siguiéramos trabajando juntos. Me intervención siento que fue muy buena porque siempre fui clara y trataba de todo mostrarlo o acercarlo para que ellos vieran de manera mas detallada lo que se realizaba, modificaría el enviar una actividad anterior a esta para que pudiera sentirse un poco mejor ubicados con los colores que utilizamos en las monedas.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1028336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n 7"/>
          <p:cNvPicPr>
            <a:picLocks noChangeAspect="1"/>
          </p:cNvPicPr>
          <p:nvPr/>
        </p:nvPicPr>
        <p:blipFill rotWithShape="1">
          <a:blip r:embed="rId4"/>
          <a:srcRect t="6327"/>
          <a:stretch/>
        </p:blipFill>
        <p:spPr>
          <a:xfrm rot="20750045">
            <a:off x="3247288" y="746126"/>
            <a:ext cx="2695794" cy="4489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48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pic>
        <p:nvPicPr>
          <p:cNvPr id="11" name="Imagen 10"/>
          <p:cNvPicPr>
            <a:picLocks noChangeAspect="1"/>
          </p:cNvPicPr>
          <p:nvPr/>
        </p:nvPicPr>
        <p:blipFill rotWithShape="1">
          <a:blip r:embed="rId5"/>
          <a:srcRect t="12245"/>
          <a:stretch/>
        </p:blipFill>
        <p:spPr>
          <a:xfrm>
            <a:off x="3561645" y="5012551"/>
            <a:ext cx="2331858" cy="3637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p:cNvPicPr>
            <a:picLocks noChangeAspect="1"/>
          </p:cNvPicPr>
          <p:nvPr/>
        </p:nvPicPr>
        <p:blipFill rotWithShape="1">
          <a:blip r:embed="rId6"/>
          <a:srcRect t="10612"/>
          <a:stretch/>
        </p:blipFill>
        <p:spPr>
          <a:xfrm>
            <a:off x="886340" y="1222483"/>
            <a:ext cx="1878892" cy="2985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rotWithShape="1">
          <a:blip r:embed="rId7"/>
          <a:srcRect t="12041"/>
          <a:stretch/>
        </p:blipFill>
        <p:spPr>
          <a:xfrm rot="623902">
            <a:off x="27730" y="3822857"/>
            <a:ext cx="2887998" cy="4516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ángulo 9"/>
          <p:cNvSpPr/>
          <p:nvPr/>
        </p:nvSpPr>
        <p:spPr>
          <a:xfrm>
            <a:off x="1825786" y="8014637"/>
            <a:ext cx="3206427" cy="547782"/>
          </a:xfrm>
          <a:prstGeom prst="rect">
            <a:avLst/>
          </a:prstGeom>
          <a:solidFill>
            <a:srgbClr val="CCECFF"/>
          </a:solidFill>
          <a:ln w="57150">
            <a:solidFill>
              <a:srgbClr val="00B0F0"/>
            </a:solidFill>
          </a:ln>
          <a:effectLst>
            <a:glow rad="139700">
              <a:schemeClr val="accent4">
                <a:satMod val="175000"/>
                <a:alpha val="40000"/>
              </a:schemeClr>
            </a:glow>
          </a:effectLst>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Clase con alumnos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10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a.m</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839568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5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a:off x="1844095" y="7698566"/>
            <a:ext cx="3206427" cy="547782"/>
          </a:xfrm>
          <a:prstGeom prst="rect">
            <a:avLst/>
          </a:prstGeom>
          <a:solidFill>
            <a:srgbClr val="CCECFF"/>
          </a:solidFill>
          <a:ln w="57150">
            <a:solidFill>
              <a:srgbClr val="00B0F0"/>
            </a:solidFill>
          </a:ln>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Estructura de las actividades de la video llamada</a:t>
            </a:r>
          </a:p>
        </p:txBody>
      </p:sp>
      <p:pic>
        <p:nvPicPr>
          <p:cNvPr id="5" name="Imagen 4"/>
          <p:cNvPicPr>
            <a:picLocks noChangeAspect="1"/>
          </p:cNvPicPr>
          <p:nvPr/>
        </p:nvPicPr>
        <p:blipFill>
          <a:blip r:embed="rId4"/>
          <a:stretch>
            <a:fillRect/>
          </a:stretch>
        </p:blipFill>
        <p:spPr>
          <a:xfrm>
            <a:off x="753252" y="1312366"/>
            <a:ext cx="2599203" cy="3402662"/>
          </a:xfrm>
          <a:prstGeom prst="rect">
            <a:avLst/>
          </a:prstGeom>
        </p:spPr>
      </p:pic>
      <p:pic>
        <p:nvPicPr>
          <p:cNvPr id="9" name="Imagen 8"/>
          <p:cNvPicPr>
            <a:picLocks noChangeAspect="1"/>
          </p:cNvPicPr>
          <p:nvPr/>
        </p:nvPicPr>
        <p:blipFill>
          <a:blip r:embed="rId5"/>
          <a:stretch>
            <a:fillRect/>
          </a:stretch>
        </p:blipFill>
        <p:spPr>
          <a:xfrm>
            <a:off x="3542823" y="4096442"/>
            <a:ext cx="2773324" cy="3459249"/>
          </a:xfrm>
          <a:prstGeom prst="rect">
            <a:avLst/>
          </a:prstGeom>
        </p:spPr>
      </p:pic>
    </p:spTree>
    <p:extLst>
      <p:ext uri="{BB962C8B-B14F-4D97-AF65-F5344CB8AC3E}">
        <p14:creationId xmlns:p14="http://schemas.microsoft.com/office/powerpoint/2010/main" val="3851003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22</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375658" y="6467843"/>
            <a:ext cx="6094531"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Hoy no tuve clase con los alumnos por medio de video llamada. En la transmisión de aprende casa II se estuvo trabajando con el campo de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exploración y comprensión del mundo natural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 </a:t>
            </a:r>
            <a:r>
              <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rPr>
              <a:t>ingles</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p>
          <a:p>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exploración y comprensión del mundo natural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énfasis </a:t>
            </a:r>
            <a:r>
              <a:rPr kumimoji="0" lang="es-MX" b="0" i="0" u="none" strike="noStrike" kern="1200" cap="none" spc="0" normalizeH="0" baseline="0" noProof="0" dirty="0" smtClean="0">
                <a:ln>
                  <a:noFill/>
                </a:ln>
                <a:solidFill>
                  <a:prstClr val="black"/>
                </a:solidFill>
                <a:effectLst/>
                <a:uLnTx/>
                <a:uFillTx/>
                <a:latin typeface="Berlin Sans FB" panose="020E0602020502020306" pitchFamily="34" charset="0"/>
              </a:rPr>
              <a:t>“</a:t>
            </a:r>
            <a:r>
              <a:rPr lang="es-MX" dirty="0">
                <a:latin typeface="Berlin Sans FB" panose="020E0602020502020306" pitchFamily="34" charset="0"/>
              </a:rPr>
              <a:t>¿Por qué suena</a:t>
            </a:r>
            <a:r>
              <a:rPr lang="es-MX" dirty="0" smtClean="0">
                <a:latin typeface="Berlin Sans FB" panose="020E0602020502020306" pitchFamily="34" charset="0"/>
              </a:rPr>
              <a:t>?</a:t>
            </a:r>
            <a:r>
              <a:rPr kumimoji="0" lang="es-MX" b="0" i="0" u="none" strike="noStrike" kern="1200" cap="none" spc="0" normalizeH="0" baseline="0" noProof="0" dirty="0" smtClean="0">
                <a:ln>
                  <a:noFill/>
                </a:ln>
                <a:solidFill>
                  <a:prstClr val="black"/>
                </a:solidFill>
                <a:effectLst/>
                <a:uLnTx/>
                <a:uFillTx/>
                <a:latin typeface="Berlin Sans FB" panose="020E0602020502020306" pitchFamily="34" charset="0"/>
              </a:rPr>
              <a:t>”</a:t>
            </a:r>
            <a:r>
              <a:rPr kumimoji="0" lang="es-MX" b="0" i="0" u="none" strike="noStrike" kern="1200" cap="none" spc="0" normalizeH="0" noProof="0" dirty="0" smtClean="0">
                <a:ln>
                  <a:noFill/>
                </a:ln>
                <a:solidFill>
                  <a:prstClr val="black"/>
                </a:solidFill>
                <a:effectLst/>
                <a:uLnTx/>
                <a:uFillTx/>
                <a:latin typeface="Berlin Sans FB" panose="020E0602020502020306" pitchFamily="34" charset="0"/>
              </a:rPr>
              <a:t> comenzaron a hablarse por medio de un vaso fono y después mencionaron porque primero vemos y luego después de escuchan mencionando que la luz viaja mas rápido a través del espacio que el sonido</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6015060" y="1672014"/>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p:cNvSpPr txBox="1"/>
          <p:nvPr/>
        </p:nvSpPr>
        <p:spPr>
          <a:xfrm>
            <a:off x="5930781" y="4637314"/>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14</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30780" y="552732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mtClean="0">
                <a:solidFill>
                  <a:prstClr val="black"/>
                </a:solidFill>
                <a:latin typeface="Berlin Sans FB" panose="020E0602020502020306" pitchFamily="34" charset="0"/>
              </a:rPr>
              <a:t>19</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53254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11703"/>
            <a:ext cx="5518485" cy="67403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(¿Que comida no te gusta?, ¿Cual es mi juego favorito? ¿Que no me gusta que me hagan? ¿Cual es mi cuento favorito? , etc.) Mientras las respondían daban ejemplos con distintos materiales o acciones así como también pasaron videos y mostraron dibujos de distintos niños respondiendo esas preguntas. Luego hicieron un cuadro de doble entrada donde recordaban las cosas que les gustaban y las que no les gustaban por medio de dibujos para finalizar cantaron una canción de nuestros gustos.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la clase de </a:t>
            </a:r>
            <a:r>
              <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rPr>
              <a:t>artes </a:t>
            </a:r>
            <a:r>
              <a:rPr kumimoji="0" lang="es-MX" sz="1800" b="0" i="0" u="none" strike="noStrike" kern="1200" cap="none" spc="0" normalizeH="0" baseline="0" noProof="0" dirty="0">
                <a:ln>
                  <a:noFill/>
                </a:ln>
                <a:effectLst/>
                <a:uLnTx/>
                <a:uFillTx/>
                <a:latin typeface="Berlin Sans FB" panose="020E0602020502020306" pitchFamily="34" charset="0"/>
                <a:ea typeface="+mn-ea"/>
                <a:cs typeface="+mn-cs"/>
              </a:rPr>
              <a:t>comenzaron</a:t>
            </a:r>
            <a:r>
              <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con la importancia de lavarnos las manos de manera constantemente. </a:t>
            </a:r>
            <a:r>
              <a:rPr lang="es-MX" dirty="0" smtClean="0">
                <a:solidFill>
                  <a:prstClr val="black"/>
                </a:solidFill>
                <a:latin typeface="Berlin Sans FB" panose="020E0602020502020306" pitchFamily="34" charset="0"/>
              </a:rPr>
              <a:t>Luego contaron el cuento del monstruo de las emociones para después recordar todas las emociones que en el mencionaron. Invitaron a un maestro de música para jugar “emociónate” donde metieron en un cofre mascaras de enojo, alegría y tristeza. Una de ellas saco una sin mostrar a la cámara y lo iba actuando conforme a la música que tocaba el maestro para hacerlo de manera mas dramática, después solo tocaron la música y tenían que adivinar que emoción era la que se estaba representando </a:t>
            </a:r>
            <a:r>
              <a:rPr lang="es-MX" dirty="0" err="1" smtClean="0">
                <a:solidFill>
                  <a:prstClr val="black"/>
                </a:solidFill>
                <a:latin typeface="Berlin Sans FB" panose="020E0602020502020306" pitchFamily="34" charset="0"/>
              </a:rPr>
              <a:t>asi</a:t>
            </a:r>
            <a:r>
              <a:rPr lang="es-MX" dirty="0" smtClean="0">
                <a:solidFill>
                  <a:prstClr val="black"/>
                </a:solidFill>
                <a:latin typeface="Berlin Sans FB" panose="020E0602020502020306" pitchFamily="34" charset="0"/>
              </a:rPr>
              <a:t> como también ir actuando como ellas creían que era.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403294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86348"/>
            <a:ext cx="5518485"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Realizaron un experimento con una copa de vidrio, agua, globos, granos de arroz, ligas, sarten y una cuchara de madera explicando paso a paso lo que se tenia que hacer haciendo preguntas conforme iba avanzando el experimento haciendo que el arroz se moviera por las ondas de sonido. Luego hicieron otro donde se veían las ondas que se forman con el sonido por medio de una luz haciéndolo mas impresionante, después con unas ligas las comenzaron a rasgar para escuchar el sonido que producían.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Pusieron la lamina numero 19 del libro MI ÁLBUM, después pusieron varios sonidos muy fuertes para que ellos identificaran los que no les gustaban para después pedirles que los dibujaran en su cuaderno. Para finalizar retomaron todo lo que se había hecho durante la clase del día.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la clase de</a:t>
            </a:r>
            <a:r>
              <a:rPr kumimoji="0" lang="es-MX" sz="1800" b="0" i="0" u="none" strike="noStrike" kern="1200" cap="none" spc="0" normalizeH="0" baseline="0" noProof="0" dirty="0">
                <a:ln>
                  <a:noFill/>
                </a:ln>
                <a:solidFill>
                  <a:srgbClr val="008080"/>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rPr>
              <a:t>ingles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comenzó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con la importancia de lavarnos las manos de manera constantemente</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la clase del día de hoy hicieron un repaso 2 de algunas de las clases que ya se han visto anteriormente.</a:t>
            </a:r>
            <a:endParaRPr kumimoji="0" lang="es-MX"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033817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7" y="87798"/>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56665" y="257483"/>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smtClean="0">
                <a:solidFill>
                  <a:prstClr val="black"/>
                </a:solidFill>
                <a:latin typeface="Berlin Sans FB" panose="020E0602020502020306" pitchFamily="34" charset="0"/>
              </a:rPr>
              <a:t>25</a:t>
            </a:r>
            <a:r>
              <a:rPr kumimoji="0" lang="es-MX" sz="2000" b="0" i="0" u="none" strike="noStrike" kern="1200" cap="none" spc="0" normalizeH="0" baseline="0" noProof="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Hoy no tuve clase con los alumnos por medio de video llamada. En la transmisión de aprende casa II se estuvieron trabajando dos áreas, las cuales fueron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educación socioemocional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y </a:t>
            </a:r>
            <a:r>
              <a:rPr kumimoji="0" lang="es-MX" sz="1800" b="0" i="0" u="none" strike="noStrike" kern="1200" cap="none" spc="0" normalizeH="0" baseline="0" noProof="0" dirty="0" smtClean="0">
                <a:ln>
                  <a:noFill/>
                </a:ln>
                <a:solidFill>
                  <a:srgbClr val="009999"/>
                </a:solidFill>
                <a:effectLst/>
                <a:uLnTx/>
                <a:uFillTx/>
                <a:latin typeface="Berlin Sans FB" panose="020E0602020502020306" pitchFamily="34" charset="0"/>
                <a:ea typeface="+mn-ea"/>
                <a:cs typeface="+mn-cs"/>
              </a:rPr>
              <a:t>artes.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educación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socioemocional</a:t>
            </a:r>
            <a:r>
              <a:rPr kumimoji="0" lang="es-MX" sz="1800" b="0" i="0" u="none" strike="noStrike" kern="1200" cap="none" spc="0" normalizeH="0" noProof="0" dirty="0" smtClean="0">
                <a:ln>
                  <a:noFill/>
                </a:ln>
                <a:solidFill>
                  <a:srgbClr val="CC66FF"/>
                </a:solidFill>
                <a:effectLst/>
                <a:uLnTx/>
                <a:uFillTx/>
                <a:latin typeface="Berlin Sans FB" panose="020E0602020502020306" pitchFamily="34" charset="0"/>
                <a:ea typeface="+mn-ea"/>
                <a:cs typeface="+mn-cs"/>
              </a:rPr>
              <a:t> </a:t>
            </a:r>
            <a:r>
              <a:rPr kumimoji="0" lang="es-MX" sz="1800" b="0" i="0" u="none" strike="noStrike" kern="1200" cap="none" spc="0" normalizeH="0" noProof="0" dirty="0" smtClean="0">
                <a:ln>
                  <a:noFill/>
                </a:ln>
                <a:effectLst/>
                <a:uLnTx/>
                <a:uFillTx/>
                <a:latin typeface="Berlin Sans FB" panose="020E0602020502020306" pitchFamily="34" charset="0"/>
                <a:ea typeface="+mn-ea"/>
                <a:cs typeface="+mn-cs"/>
              </a:rPr>
              <a:t>entraron con un baúl que dentro de el tenia diferentes disfraces mostrando cada uno de ellos preguntando que podían hacer con ese disfraz dando distintas pistas, pero una de ellas no quería compartir los disfraces y se quería disfrazar de todos los que había.   </a:t>
            </a:r>
            <a:endParaRPr kumimoji="0" lang="es-MX" sz="1800" b="0" i="0" u="none" strike="noStrike" kern="1200" cap="none" spc="0" normalizeH="0" baseline="0" noProof="0" dirty="0">
              <a:ln>
                <a:noFill/>
              </a:ln>
              <a:effectLst/>
              <a:uLnTx/>
              <a:uFillTx/>
              <a:latin typeface="Berlin Sans FB" panose="020E0602020502020306" pitchFamily="34" charset="0"/>
              <a:ea typeface="+mn-ea"/>
              <a:cs typeface="+mn-cs"/>
            </a:endParaRPr>
          </a:p>
        </p:txBody>
      </p:sp>
      <p:sp>
        <p:nvSpPr>
          <p:cNvPr id="13" name="Elipse 12"/>
          <p:cNvSpPr/>
          <p:nvPr/>
        </p:nvSpPr>
        <p:spPr>
          <a:xfrm>
            <a:off x="4432129" y="326080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59077"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Elipse 13"/>
          <p:cNvSpPr/>
          <p:nvPr/>
        </p:nvSpPr>
        <p:spPr>
          <a:xfrm>
            <a:off x="2225408" y="2035278"/>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p:cNvSpPr/>
          <p:nvPr/>
        </p:nvSpPr>
        <p:spPr>
          <a:xfrm>
            <a:off x="2987371" y="2263340"/>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adroTexto 15"/>
          <p:cNvSpPr txBox="1"/>
          <p:nvPr/>
        </p:nvSpPr>
        <p:spPr>
          <a:xfrm>
            <a:off x="5930781" y="461148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CuadroTexto 16"/>
          <p:cNvSpPr txBox="1"/>
          <p:nvPr/>
        </p:nvSpPr>
        <p:spPr>
          <a:xfrm>
            <a:off x="5891263" y="545463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mtClean="0">
                <a:solidFill>
                  <a:prstClr val="black"/>
                </a:solidFill>
                <a:latin typeface="Berlin Sans FB" panose="020E0602020502020306" pitchFamily="34" charset="0"/>
              </a:rPr>
              <a:t>17</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160880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67686"/>
            <a:ext cx="5518485" cy="72943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Le pidieron que respirara</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profundamente para analizar de nuevo su respuesta y así mismo calmarse. Primero contaron la historia de un pirata, una cocinera y un detective, en cada una de las historias siguieron diferentes conflictos donde entre ellas y los niños lo resolverían con distintas alternativas, anotándolos en un cuadro de tres entradas las emociones que paso durante la historia. Para finalizar fue una invitada a contar un cuento llamado “monstruo ¡se bueno!” hablando de distintos comportamientos que a veces</a:t>
            </a:r>
            <a:r>
              <a:rPr lang="es-MX" dirty="0" smtClean="0">
                <a:solidFill>
                  <a:prstClr val="black"/>
                </a:solidFill>
                <a:latin typeface="Berlin Sans FB" panose="020E0602020502020306" pitchFamily="34" charset="0"/>
              </a:rPr>
              <a:t> tienen las personas siendo unos monstruos y como podemos solucionarlo.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la clase de </a:t>
            </a:r>
            <a:r>
              <a:rPr kumimoji="0" lang="es-MX" sz="1800" b="0" i="0" u="none" strike="noStrike" kern="1200" cap="none" spc="0" normalizeH="0" baseline="0" noProof="0" dirty="0" smtClean="0">
                <a:ln>
                  <a:noFill/>
                </a:ln>
                <a:solidFill>
                  <a:srgbClr val="009999"/>
                </a:solidFill>
                <a:effectLst/>
                <a:uLnTx/>
                <a:uFillTx/>
                <a:latin typeface="Berlin Sans FB" panose="020E0602020502020306" pitchFamily="34" charset="0"/>
                <a:ea typeface="+mn-ea"/>
                <a:cs typeface="+mn-cs"/>
              </a:rPr>
              <a:t>artes</a:t>
            </a:r>
            <a:r>
              <a:rPr kumimoji="0" lang="es-MX" sz="1800" b="0" i="0" u="none" strike="noStrike" kern="1200" cap="none" spc="0" normalizeH="0" noProof="0" dirty="0" smtClean="0">
                <a:ln>
                  <a:noFill/>
                </a:ln>
                <a:solidFill>
                  <a:srgbClr val="009999"/>
                </a:solidFill>
                <a:effectLst/>
                <a:uLnTx/>
                <a:uFillTx/>
                <a:latin typeface="Berlin Sans FB" panose="020E0602020502020306" pitchFamily="34" charset="0"/>
                <a:ea typeface="+mn-ea"/>
                <a:cs typeface="+mn-cs"/>
              </a:rPr>
              <a:t> </a:t>
            </a:r>
            <a:r>
              <a:rPr kumimoji="0" lang="es-MX" sz="1800" b="0" i="0" u="none" strike="noStrike" kern="1200" cap="none" spc="0" normalizeH="0" noProof="0" dirty="0" smtClean="0">
                <a:ln>
                  <a:noFill/>
                </a:ln>
                <a:effectLst/>
                <a:uLnTx/>
                <a:uFillTx/>
                <a:latin typeface="Berlin Sans FB" panose="020E0602020502020306" pitchFamily="34" charset="0"/>
                <a:ea typeface="+mn-ea"/>
                <a:cs typeface="+mn-cs"/>
              </a:rPr>
              <a:t>mencionaron que el día de hoy aprenderíamos a expresarnos con nuestras manos desde emociones, animales y cuentos.</a:t>
            </a:r>
            <a:r>
              <a:rPr lang="es-MX" noProof="0" dirty="0">
                <a:latin typeface="Berlin Sans FB" panose="020E0602020502020306" pitchFamily="34" charset="0"/>
              </a:rPr>
              <a:t> </a:t>
            </a:r>
            <a:r>
              <a:rPr lang="es-MX" noProof="0" dirty="0" smtClean="0">
                <a:latin typeface="Berlin Sans FB" panose="020E0602020502020306" pitchFamily="34" charset="0"/>
              </a:rPr>
              <a:t>Comenzaron con las emociones, diciendo distintas  de ellas y una las iba representando con sus manos como seria si se sintiera en el momento así (triste, enojada, feliz). Luego pasaron varias fotos de animales donde con sus manos intentaban interpretarlas (conejo. mariposa, pato), después mencionaron que harían una obra con sombras pero antes crearon una historia corta con </a:t>
            </a:r>
            <a:r>
              <a:rPr lang="es-MX" noProof="0" smtClean="0">
                <a:latin typeface="Berlin Sans FB" panose="020E0602020502020306" pitchFamily="34" charset="0"/>
              </a:rPr>
              <a:t>algunos personajes </a:t>
            </a:r>
            <a:r>
              <a:rPr lang="es-MX" noProof="0" dirty="0" smtClean="0">
                <a:latin typeface="Berlin Sans FB" panose="020E0602020502020306" pitchFamily="34" charset="0"/>
              </a:rPr>
              <a:t>para poder representarlos con las manos, invitaron a un maestro de música para que ambientara </a:t>
            </a:r>
            <a:r>
              <a:rPr lang="es-MX" noProof="0" smtClean="0">
                <a:latin typeface="Berlin Sans FB" panose="020E0602020502020306" pitchFamily="34" charset="0"/>
              </a:rPr>
              <a:t>la obra. </a:t>
            </a:r>
            <a:endParaRPr kumimoji="0" lang="es-MX" sz="1800" b="0" i="0" u="none" strike="noStrike" kern="1200" cap="none" spc="0" normalizeH="0" noProof="0" dirty="0" smtClean="0">
              <a:ln>
                <a:noFill/>
              </a:ln>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880846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26</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día de hoy tuve clase con mis alumnos por medio de video llamada que se realizo en la plataforma google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meet</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se les invito a todos los alumnos.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Comenzamos a saludarnos mientras se unían a la video llamada y a platicar diversos temas que ellos mismo me hacían preguntas o yo a ellos.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Cuando ya fueron las 10:05 am comenzamos la clase dándonos los buenos días y pasamos lista para poder comenzar de una mejor manera.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3" name="Elipse 12"/>
          <p:cNvSpPr/>
          <p:nvPr/>
        </p:nvSpPr>
        <p:spPr>
          <a:xfrm>
            <a:off x="6165278" y="363855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7</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24170" y="461260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dirty="0" smtClean="0">
                <a:solidFill>
                  <a:prstClr val="black"/>
                </a:solidFill>
                <a:latin typeface="Berlin Sans FB" panose="020E0602020502020306" pitchFamily="34" charset="0"/>
              </a:rPr>
              <a:t>10</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5" name="CuadroTexto 14"/>
          <p:cNvSpPr txBox="1"/>
          <p:nvPr/>
        </p:nvSpPr>
        <p:spPr>
          <a:xfrm>
            <a:off x="2864023" y="5491291"/>
            <a:ext cx="404270" cy="369332"/>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5539965" y="1269727"/>
            <a:ext cx="300997" cy="204510"/>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42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651986"/>
            <a:ext cx="5518485" cy="86792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Realizamos un ejercicio de gimnasia cerebral complementario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al COVID 19 sobre las medidas que debemos tener.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Luego recordamos las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actividades de la programación por medio de preguntas (¿Que fue lo que vieron? ¿Que te gusto mas? ¿Que no te gusto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p>
          <a:p>
            <a:pPr lvl="0"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Les mencione que íbamos a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trabajar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lenguaje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comunicación para reforzar el aprendizaje esperado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lang="es-MX" dirty="0">
                <a:solidFill>
                  <a:prstClr val="black"/>
                </a:solidFill>
                <a:latin typeface="Berlin Sans FB" panose="020E0602020502020306" pitchFamily="34" charset="0"/>
              </a:rPr>
              <a:t>Conoce palabras y expresiones que se utilizan en su medio familiar y localidad, y reconoce su significado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Primero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les cuestione por la letra M y después la íbamos a ir juntando con las vocales, cuestionar ¿Alguien recuerda cuales son las vocales? Luego de recordar cuales eran las vocales les pregunte como sonaría si junta la M con la A respondiendo MA, así proseguimos con las demás silabas MA,ME,MI,MO,MU</a:t>
            </a:r>
            <a:r>
              <a:rPr lang="es-MX" dirty="0" smtClean="0">
                <a:solidFill>
                  <a:prstClr val="black"/>
                </a:solidFill>
                <a:latin typeface="Berlin Sans FB" panose="020E0602020502020306" pitchFamily="34" charset="0"/>
              </a:rPr>
              <a:t>. Después de repetirlas tenia unas palabras en desorden y unas imágenes de esas mismas palabras como por ejemplo (mano, mundo, moño, miel. mesa) mostrando esas palabras que tenían de color rojo las silabas que estamos practicando, les cuestionaba con que silabas comenzaba esa palabra después nos íbamos por las imágenes por cual de ellas comenzaba con esa silaba, para ponerla debajo de ella, así lo hicimos con cada uno de los dibujos para poder ir  asociando. Otra actividad que realizamos fue en un cuadro de 5 entradas donde en la parte de arriba venían las silabas en un recuadro cada una, así como unas palabras en desorden con esas mismas silabas en un inicio, lo que hicimos en esta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853660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745307"/>
            <a:ext cx="5518485" cy="7848302"/>
          </a:xfrm>
          <a:prstGeom prst="rect">
            <a:avLst/>
          </a:prstGeom>
          <a:noFill/>
        </p:spPr>
        <p:txBody>
          <a:bodyPr wrap="square" rtlCol="0">
            <a:spAutoFit/>
          </a:bodyPr>
          <a:lstStyle/>
          <a:p>
            <a:pPr lvl="0"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actividad fue yo mostrarles la</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palabra que de igual manera estaba remarcado en rojo las silabas para que así fuera mas sencillo, ellos me decían con cual iniciaba después les decía que palabra era y las íbamos acomodan en el recuadro correspondiente a las silabas así lo hicimos con 3 palabras de cada una de ellas. Cuando terminamos les pre</a:t>
            </a:r>
            <a:r>
              <a:rPr lang="es-MX" noProof="0" dirty="0" smtClean="0">
                <a:solidFill>
                  <a:prstClr val="black"/>
                </a:solidFill>
                <a:latin typeface="Berlin Sans FB" panose="020E0602020502020306" pitchFamily="34" charset="0"/>
              </a:rPr>
              <a:t>gunte (</a:t>
            </a:r>
            <a:r>
              <a:rPr lang="es-MX" dirty="0" smtClean="0">
                <a:solidFill>
                  <a:prstClr val="black"/>
                </a:solidFill>
                <a:latin typeface="Berlin Sans FB" panose="020E0602020502020306" pitchFamily="34" charset="0"/>
              </a:rPr>
              <a:t>¿</a:t>
            </a:r>
            <a:r>
              <a:rPr lang="es-MX" dirty="0">
                <a:solidFill>
                  <a:prstClr val="black"/>
                </a:solidFill>
                <a:latin typeface="Berlin Sans FB" panose="020E0602020502020306" pitchFamily="34" charset="0"/>
              </a:rPr>
              <a:t>q</a:t>
            </a:r>
            <a:r>
              <a:rPr lang="es-MX" dirty="0" smtClean="0">
                <a:solidFill>
                  <a:prstClr val="black"/>
                </a:solidFill>
                <a:latin typeface="Berlin Sans FB" panose="020E0602020502020306" pitchFamily="34" charset="0"/>
              </a:rPr>
              <a:t>ue </a:t>
            </a:r>
            <a:r>
              <a:rPr lang="es-MX" dirty="0">
                <a:solidFill>
                  <a:prstClr val="black"/>
                </a:solidFill>
                <a:latin typeface="Berlin Sans FB" panose="020E0602020502020306" pitchFamily="34" charset="0"/>
              </a:rPr>
              <a:t>fue lo que aprendimos hoy</a:t>
            </a:r>
            <a:r>
              <a:rPr lang="es-MX" dirty="0" smtClean="0">
                <a:solidFill>
                  <a:prstClr val="black"/>
                </a:solidFill>
                <a:latin typeface="Berlin Sans FB" panose="020E0602020502020306" pitchFamily="34" charset="0"/>
              </a:rPr>
              <a:t>?) a lo que les dije que el </a:t>
            </a:r>
            <a:r>
              <a:rPr lang="es-MX" dirty="0">
                <a:solidFill>
                  <a:prstClr val="black"/>
                </a:solidFill>
                <a:latin typeface="Berlin Sans FB" panose="020E0602020502020306" pitchFamily="34" charset="0"/>
              </a:rPr>
              <a:t>día de hoy aprendimos a leer son silabas cortas con una vocal y un consonante que es la M. Como lo es repitan </a:t>
            </a:r>
            <a:r>
              <a:rPr lang="es-MX" dirty="0" smtClean="0">
                <a:solidFill>
                  <a:prstClr val="black"/>
                </a:solidFill>
                <a:latin typeface="Berlin Sans FB" panose="020E0602020502020306" pitchFamily="34" charset="0"/>
              </a:rPr>
              <a:t>conmigo</a:t>
            </a:r>
          </a:p>
          <a:p>
            <a:pPr lvl="0" defTabSz="914400">
              <a:defRPr/>
            </a:pPr>
            <a:r>
              <a:rPr lang="es-MX" dirty="0" smtClean="0">
                <a:solidFill>
                  <a:prstClr val="black"/>
                </a:solidFill>
                <a:latin typeface="Berlin Sans FB" panose="020E0602020502020306" pitchFamily="34" charset="0"/>
              </a:rPr>
              <a:t>-MA</a:t>
            </a:r>
            <a:r>
              <a:rPr lang="es-MX" dirty="0">
                <a:solidFill>
                  <a:prstClr val="black"/>
                </a:solidFill>
                <a:latin typeface="Berlin Sans FB" panose="020E0602020502020306" pitchFamily="34" charset="0"/>
              </a:rPr>
              <a:t>, ME, MI, MO </a:t>
            </a:r>
            <a:r>
              <a:rPr lang="es-MX" dirty="0" smtClean="0">
                <a:solidFill>
                  <a:prstClr val="black"/>
                </a:solidFill>
                <a:latin typeface="Berlin Sans FB" panose="020E0602020502020306" pitchFamily="34" charset="0"/>
              </a:rPr>
              <a:t>MU- </a:t>
            </a:r>
          </a:p>
          <a:p>
            <a:pPr lvl="0"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Nos despedimos con un abrazo de oso virtual y un beso recomendándoles seguir quedándonos en casa y lavarnos las manos de una manera constante.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Me siento muy bien durante la clase, aunque existieron</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algunas fallas técnicas debido que algunos niños no podían verme, se les explico como fijarme en la pantalla para que me vieran a mi en pantalla completa y me pudieran ver mucho mejor lo que estaba mostrando al frente. </a:t>
            </a:r>
            <a:r>
              <a:rPr lang="es-MX" dirty="0" smtClean="0">
                <a:solidFill>
                  <a:prstClr val="black"/>
                </a:solidFill>
                <a:latin typeface="Berlin Sans FB" panose="020E0602020502020306" pitchFamily="34" charset="0"/>
              </a:rPr>
              <a:t>Trate de siempre mantener la calma y no estresarme porque entiendo que son cosas que nos pueden ocurrir a todos y están fuera de nuestro alcance. Me sentí muy sorprendida al ver que algunos alumnos podían leer las palabras que les mostraba, aunque fueron pocos si lo realizaron.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esta ocasión modificaría como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mencione anteriormente el tener un mejor equipo electrónico para que puedan verme de una mejor manera,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614794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48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pic>
        <p:nvPicPr>
          <p:cNvPr id="5" name="Imagen 4"/>
          <p:cNvPicPr>
            <a:picLocks noChangeAspect="1"/>
          </p:cNvPicPr>
          <p:nvPr/>
        </p:nvPicPr>
        <p:blipFill rotWithShape="1">
          <a:blip r:embed="rId4"/>
          <a:srcRect l="11456" t="8363" r="14713" b="67815"/>
          <a:stretch/>
        </p:blipFill>
        <p:spPr>
          <a:xfrm rot="21377648">
            <a:off x="49410" y="1479271"/>
            <a:ext cx="3956181" cy="1656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p:cNvPicPr>
            <a:picLocks noChangeAspect="1"/>
          </p:cNvPicPr>
          <p:nvPr/>
        </p:nvPicPr>
        <p:blipFill rotWithShape="1">
          <a:blip r:embed="rId5"/>
          <a:srcRect l="10731" t="42936" r="39565" b="7992"/>
          <a:stretch/>
        </p:blipFill>
        <p:spPr>
          <a:xfrm>
            <a:off x="333632" y="3437532"/>
            <a:ext cx="2621054" cy="3359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La imagen puede contener: 6 personas"/>
          <p:cNvPicPr>
            <a:picLocks noChangeAspect="1" noChangeArrowheads="1"/>
          </p:cNvPicPr>
          <p:nvPr/>
        </p:nvPicPr>
        <p:blipFill rotWithShape="1">
          <a:blip r:embed="rId6">
            <a:extLst>
              <a:ext uri="{28A0092B-C50C-407E-A947-70E740481C1C}">
                <a14:useLocalDpi xmlns:a14="http://schemas.microsoft.com/office/drawing/2010/main" val="0"/>
              </a:ext>
            </a:extLst>
          </a:blip>
          <a:srcRect l="12948" t="34948" r="9844" b="8729"/>
          <a:stretch/>
        </p:blipFill>
        <p:spPr bwMode="auto">
          <a:xfrm>
            <a:off x="3530760" y="1520446"/>
            <a:ext cx="3002906" cy="2843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Imagen 12"/>
          <p:cNvPicPr>
            <a:picLocks noChangeAspect="1"/>
          </p:cNvPicPr>
          <p:nvPr/>
        </p:nvPicPr>
        <p:blipFill rotWithShape="1">
          <a:blip r:embed="rId4"/>
          <a:srcRect l="10491" t="32527" r="16402" b="39219"/>
          <a:stretch/>
        </p:blipFill>
        <p:spPr>
          <a:xfrm>
            <a:off x="1644159" y="6296893"/>
            <a:ext cx="3657600" cy="1834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p:cNvPicPr>
            <a:picLocks noChangeAspect="1"/>
          </p:cNvPicPr>
          <p:nvPr/>
        </p:nvPicPr>
        <p:blipFill rotWithShape="1">
          <a:blip r:embed="rId4"/>
          <a:srcRect l="9526" t="62640" r="9887" b="7805"/>
          <a:stretch/>
        </p:blipFill>
        <p:spPr>
          <a:xfrm rot="580823">
            <a:off x="2444158" y="4475220"/>
            <a:ext cx="3959231" cy="1884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ángulo 9"/>
          <p:cNvSpPr/>
          <p:nvPr/>
        </p:nvSpPr>
        <p:spPr>
          <a:xfrm>
            <a:off x="1914812" y="8272939"/>
            <a:ext cx="3206427" cy="547782"/>
          </a:xfrm>
          <a:prstGeom prst="rect">
            <a:avLst/>
          </a:prstGeom>
          <a:solidFill>
            <a:srgbClr val="CCECFF"/>
          </a:solidFill>
          <a:ln w="57150">
            <a:solidFill>
              <a:srgbClr val="00B0F0"/>
            </a:solidFill>
          </a:ln>
          <a:effectLst>
            <a:glow rad="139700">
              <a:schemeClr val="accent4">
                <a:satMod val="175000"/>
                <a:alpha val="40000"/>
              </a:schemeClr>
            </a:glow>
          </a:effectLst>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Clase con alumnos </a:t>
            </a:r>
            <a:r>
              <a:rPr lang="es-MX" dirty="0" smtClean="0">
                <a:solidFill>
                  <a:prstClr val="black"/>
                </a:solidFill>
                <a:latin typeface="Berlin Sans FB" panose="020E0602020502020306" pitchFamily="34" charset="0"/>
              </a:rPr>
              <a:t>11</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a.m</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16777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5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a:off x="1825786" y="7865312"/>
            <a:ext cx="3206427" cy="547782"/>
          </a:xfrm>
          <a:prstGeom prst="rect">
            <a:avLst/>
          </a:prstGeom>
          <a:solidFill>
            <a:srgbClr val="CCECFF"/>
          </a:solidFill>
          <a:ln w="57150">
            <a:solidFill>
              <a:srgbClr val="00B0F0"/>
            </a:solidFill>
          </a:ln>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Estructura de las actividades de la video llamada</a:t>
            </a:r>
          </a:p>
        </p:txBody>
      </p:sp>
      <p:pic>
        <p:nvPicPr>
          <p:cNvPr id="4" name="Imagen 3"/>
          <p:cNvPicPr>
            <a:picLocks noChangeAspect="1"/>
          </p:cNvPicPr>
          <p:nvPr/>
        </p:nvPicPr>
        <p:blipFill>
          <a:blip r:embed="rId4"/>
          <a:stretch>
            <a:fillRect/>
          </a:stretch>
        </p:blipFill>
        <p:spPr>
          <a:xfrm>
            <a:off x="333705" y="1262497"/>
            <a:ext cx="2954791" cy="3967623"/>
          </a:xfrm>
          <a:prstGeom prst="rect">
            <a:avLst/>
          </a:prstGeom>
        </p:spPr>
      </p:pic>
      <p:pic>
        <p:nvPicPr>
          <p:cNvPr id="8" name="Imagen 7"/>
          <p:cNvPicPr>
            <a:picLocks noChangeAspect="1"/>
          </p:cNvPicPr>
          <p:nvPr/>
        </p:nvPicPr>
        <p:blipFill>
          <a:blip r:embed="rId5"/>
          <a:stretch>
            <a:fillRect/>
          </a:stretch>
        </p:blipFill>
        <p:spPr>
          <a:xfrm>
            <a:off x="3355105" y="3359491"/>
            <a:ext cx="3178979" cy="4238638"/>
          </a:xfrm>
          <a:prstGeom prst="rect">
            <a:avLst/>
          </a:prstGeom>
        </p:spPr>
      </p:pic>
    </p:spTree>
    <p:extLst>
      <p:ext uri="{BB962C8B-B14F-4D97-AF65-F5344CB8AC3E}">
        <p14:creationId xmlns:p14="http://schemas.microsoft.com/office/powerpoint/2010/main" val="2738078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27/01/2021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Hoy no tuve clase con los alumnos por medio de video llamada. En la transmisión de aprende casa II se estuvo trabajando con el campo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lenguaje y comunicación</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y la área de </a:t>
            </a:r>
            <a:r>
              <a:rPr kumimoji="0" lang="es-MX" sz="1800" b="0" i="0" u="none" strike="noStrike" kern="1200" cap="none" spc="0" normalizeH="0" baseline="0" noProof="0" dirty="0">
                <a:ln>
                  <a:noFill/>
                </a:ln>
                <a:solidFill>
                  <a:srgbClr val="008080"/>
                </a:solidFill>
                <a:effectLst/>
                <a:uLnTx/>
                <a:uFillTx/>
                <a:latin typeface="Berlin Sans FB" panose="020E0602020502020306" pitchFamily="34" charset="0"/>
                <a:ea typeface="+mn-ea"/>
                <a:cs typeface="+mn-cs"/>
              </a:rPr>
              <a:t>educación física.</a:t>
            </a:r>
          </a:p>
          <a:p>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lenguaje y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comunicación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con el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énfasis “</a:t>
            </a:r>
            <a:r>
              <a:rPr lang="es-ES" dirty="0">
                <a:latin typeface="Berlin Sans FB" panose="020E0602020502020306" pitchFamily="34" charset="0"/>
                <a:ea typeface="Calibri" panose="020F0502020204030204" pitchFamily="34" charset="0"/>
                <a:cs typeface="Times New Roman" panose="02020603050405020304" pitchFamily="18" charset="0"/>
              </a:rPr>
              <a:t>Expresa con eficacia sus ideas acerca de diversos temas y atiende lo que se dice en interacción con otras personas</a:t>
            </a:r>
            <a:r>
              <a:rPr lang="es-ES" dirty="0" smtClean="0">
                <a:latin typeface="Century Gothic" panose="020B0502020202020204" pitchFamily="34" charset="0"/>
                <a:ea typeface="Calibri" panose="020F0502020204030204" pitchFamily="34" charset="0"/>
                <a:cs typeface="Times New Roman" panose="02020603050405020304" pitchFamily="18" charset="0"/>
              </a:rPr>
              <a:t>.</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una de ellas entro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un poco pensativa y le cuestionaron el porque a lo que </a:t>
            </a:r>
            <a:r>
              <a:rPr kumimoji="0" lang="es-MX" sz="1800" b="0" i="0" u="none" strike="noStrike" kern="1200" cap="none" spc="0" normalizeH="0" noProof="0" smtClean="0">
                <a:ln>
                  <a:noFill/>
                </a:ln>
                <a:solidFill>
                  <a:prstClr val="black"/>
                </a:solidFill>
                <a:effectLst/>
                <a:uLnTx/>
                <a:uFillTx/>
                <a:latin typeface="Berlin Sans FB" panose="020E0602020502020306" pitchFamily="34" charset="0"/>
                <a:ea typeface="+mn-ea"/>
                <a:cs typeface="+mn-cs"/>
              </a:rPr>
              <a:t>ella respondió </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que había visto a un niño trabajando en la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6" name="Elipse 15"/>
          <p:cNvSpPr/>
          <p:nvPr/>
        </p:nvSpPr>
        <p:spPr>
          <a:xfrm>
            <a:off x="2618279" y="2473780"/>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p:cNvSpPr/>
          <p:nvPr/>
        </p:nvSpPr>
        <p:spPr>
          <a:xfrm>
            <a:off x="5546909" y="1489726"/>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p:cNvSpPr txBox="1"/>
          <p:nvPr/>
        </p:nvSpPr>
        <p:spPr>
          <a:xfrm>
            <a:off x="5940416" y="4593913"/>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14</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40416" y="5514725"/>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14</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915090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86348"/>
            <a:ext cx="5518485" cy="75713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calle</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y que había pensando porque estaba trabajando si tenia que estudiar el en casa. A lo que le respondió que le recordó a la historia de María</a:t>
            </a:r>
            <a:r>
              <a:rPr lang="es-MX" dirty="0" smtClean="0">
                <a:solidFill>
                  <a:prstClr val="black"/>
                </a:solidFill>
                <a:latin typeface="Berlin Sans FB" panose="020E0602020502020306" pitchFamily="34" charset="0"/>
              </a:rPr>
              <a:t>, para luego pasar la historia de María que era una niña que trabajaba vendiendo dulces para ayudar en los gastos de la casa y su papá no la dejaba estudiar porque después no llevaría dinero a casa. Para no perder la atención de los alumnos hacían pausas en el haciendo preguntas acerca del video y pasaban de alumnos respondiendo dichas preguntas. Al finalizar cantaron una canción de los derechos y recordaron los que vimos durante el video.</a:t>
            </a:r>
            <a:endPar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la clase de </a:t>
            </a:r>
            <a:r>
              <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rPr>
              <a:t>educación física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comenzó con la importancia de lavarnos las manos de manera constantemente,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mencionaron que trabajarían</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con unos aros que ya habían utilizado anteriormente. Saltando de adentro hacia afuera, caminando al rededor de el, luego con un pie para subir la dificultad,  gateando al rededor de el simulando que son animales, gateando de reversa. Luego agregaron también utilizando unas pelotas, haciendo varios movimientos y cuando sonaba la campana tenían que tocarlas rápido, caminando como pingüinos. Para finalizar hicieron un aro con sus manos y la otra persona intentaba tirar dentro de el, luego empezaron a hacer otros movimientos para recoger todo el material que utilizaron. </a:t>
            </a:r>
          </a:p>
        </p:txBody>
      </p:sp>
    </p:spTree>
    <p:extLst>
      <p:ext uri="{BB962C8B-B14F-4D97-AF65-F5344CB8AC3E}">
        <p14:creationId xmlns:p14="http://schemas.microsoft.com/office/powerpoint/2010/main" val="1916974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02425" y="102604"/>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12/01/2021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lvl="0"/>
            <a:r>
              <a:rPr lang="es-MX" dirty="0">
                <a:solidFill>
                  <a:prstClr val="black"/>
                </a:solidFill>
                <a:latin typeface="Berlin Sans FB" panose="020E0602020502020306" pitchFamily="34" charset="0"/>
              </a:rPr>
              <a:t>Hoy no tuve clase con los alumnos por medio de video llamada. </a:t>
            </a:r>
            <a:r>
              <a:rPr lang="es-MX" dirty="0" smtClean="0">
                <a:solidFill>
                  <a:prstClr val="black"/>
                </a:solidFill>
                <a:latin typeface="Berlin Sans FB" panose="020E0602020502020306" pitchFamily="34" charset="0"/>
              </a:rPr>
              <a:t>Mis días de clases son los martes y jueves pero el día de hoy teníamos una platica y no sabíamos a que hora terminaría.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la transmisión de aprende casa II se estuvieron trabajando dos áreas, las cuales fueron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exploración y comprensión del mundo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a:t>
            </a:r>
            <a:r>
              <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rPr>
              <a:t>pensamiento matemático.</a:t>
            </a:r>
          </a:p>
          <a:p>
            <a:pPr lvl="0"/>
            <a:r>
              <a:rPr lang="es-MX" dirty="0">
                <a:solidFill>
                  <a:prstClr val="black"/>
                </a:solidFill>
                <a:latin typeface="Berlin Sans FB" panose="020E0602020502020306" pitchFamily="34" charset="0"/>
              </a:rPr>
              <a:t>En el caso de </a:t>
            </a:r>
            <a:r>
              <a:rPr lang="es-MX" dirty="0">
                <a:solidFill>
                  <a:srgbClr val="CC66FF"/>
                </a:solidFill>
                <a:latin typeface="Berlin Sans FB" panose="020E0602020502020306" pitchFamily="34" charset="0"/>
              </a:rPr>
              <a:t>exploración y comprensión del mundo </a:t>
            </a:r>
            <a:r>
              <a:rPr lang="es-MX" dirty="0">
                <a:solidFill>
                  <a:prstClr val="black"/>
                </a:solidFill>
                <a:latin typeface="Berlin Sans FB" panose="020E0602020502020306" pitchFamily="34" charset="0"/>
              </a:rPr>
              <a:t> con el énfasis obtiene información e indaga para la solución de un problema de una planta marchita. Donde una de </a:t>
            </a:r>
            <a:r>
              <a:rPr lang="es-MX" dirty="0" smtClean="0">
                <a:solidFill>
                  <a:prstClr val="black"/>
                </a:solidFill>
                <a:latin typeface="Berlin Sans FB" panose="020E0602020502020306" pitchFamily="34" charset="0"/>
              </a:rPr>
              <a:t>ellas  </a:t>
            </a:r>
            <a:endPar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5994931" y="1675386"/>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p:cNvSpPr/>
          <p:nvPr/>
        </p:nvSpPr>
        <p:spPr>
          <a:xfrm>
            <a:off x="5546909" y="1487788"/>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p:cNvSpPr txBox="1"/>
          <p:nvPr/>
        </p:nvSpPr>
        <p:spPr>
          <a:xfrm>
            <a:off x="5930781" y="4627756"/>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12</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5" name="CuadroTexto 14"/>
          <p:cNvSpPr txBox="1"/>
          <p:nvPr/>
        </p:nvSpPr>
        <p:spPr>
          <a:xfrm>
            <a:off x="2892508" y="5459565"/>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21</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793349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21/01/2021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día de hoy tuve clase con mis alumnos por medio de video llamada que se realizo en la plataforma google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meet</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se les invito a todos los alumnos.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Comenzamos a saludarnos mientras se unían a la video llamada y comencé a hacerles preguntas acerca de sus días o temas en general sobre gustos Cuando ya fueron las 10:05 am comenzamos la clase dándonos los buenos días y pasamos lista para poder comenzar de una mejor manera.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3" name="Elipse 12"/>
          <p:cNvSpPr/>
          <p:nvPr/>
        </p:nvSpPr>
        <p:spPr>
          <a:xfrm>
            <a:off x="6165278" y="363855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24170" y="461260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20</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5" name="CuadroTexto 14"/>
          <p:cNvSpPr txBox="1"/>
          <p:nvPr/>
        </p:nvSpPr>
        <p:spPr>
          <a:xfrm>
            <a:off x="2864023" y="5491291"/>
            <a:ext cx="404270" cy="369332"/>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a:solidFill>
                  <a:prstClr val="black"/>
                </a:solidFill>
                <a:latin typeface="Berlin Sans FB" panose="020E0602020502020306" pitchFamily="34" charset="0"/>
              </a:rPr>
              <a:t>7</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5534552" y="1458457"/>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p:cNvSpPr/>
          <p:nvPr/>
        </p:nvSpPr>
        <p:spPr>
          <a:xfrm>
            <a:off x="5987543" y="1685687"/>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354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651986"/>
            <a:ext cx="5518485" cy="7848302"/>
          </a:xfrm>
          <a:prstGeom prst="rect">
            <a:avLst/>
          </a:prstGeom>
          <a:noFill/>
        </p:spPr>
        <p:txBody>
          <a:bodyPr wrap="square" rtlCol="0">
            <a:spAutoFit/>
          </a:bodyPr>
          <a:lstStyle/>
          <a:p>
            <a:pPr lvl="0"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Realizamos un ejercicio de gimnasia cerebral para activar nuestra mente y poder trabajar de mejor manera (ocho invertido) haciendo un ocho acostado</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siguiéndolo con la vista.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Luego recordamos las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actividades de la programación por medio de preguntas (¿Que fue lo que vieron? ¿Que te gusto mas? ¿Que no te gusto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lang="es-MX" dirty="0">
                <a:solidFill>
                  <a:prstClr val="black"/>
                </a:solidFill>
                <a:latin typeface="Berlin Sans FB" panose="020E0602020502020306" pitchFamily="34" charset="0"/>
              </a:rPr>
              <a:t> Les mencione que íbamos a trabajar con pensamiento matemático para reforzar algunos aprendizajes y el día hoy resolveríamos algunos problemas. </a:t>
            </a:r>
            <a:r>
              <a:rPr lang="es-MX" dirty="0" smtClean="0">
                <a:solidFill>
                  <a:prstClr val="black"/>
                </a:solidFill>
                <a:latin typeface="Berlin Sans FB" panose="020E0602020502020306" pitchFamily="34" charset="0"/>
              </a:rPr>
              <a:t>Recordamos como hicimos los problemas la ultima clase y recordaron que con la maquina de sumar pero les dije que ellos eran muy listos así que sabia que lo pondrían hacer una manera distinta. Les explique la actividad diciéndoles que teníamos </a:t>
            </a:r>
            <a:r>
              <a:rPr lang="es-MX" dirty="0">
                <a:solidFill>
                  <a:prstClr val="black"/>
                </a:solidFill>
                <a:latin typeface="Berlin Sans FB" panose="020E0602020502020306" pitchFamily="34" charset="0"/>
              </a:rPr>
              <a:t>una </a:t>
            </a:r>
            <a:r>
              <a:rPr lang="es-MX" dirty="0" smtClean="0">
                <a:solidFill>
                  <a:prstClr val="black"/>
                </a:solidFill>
                <a:latin typeface="Berlin Sans FB" panose="020E0602020502020306" pitchFamily="34" charset="0"/>
              </a:rPr>
              <a:t>imágenes enfrente</a:t>
            </a:r>
            <a:r>
              <a:rPr lang="es-MX" dirty="0">
                <a:solidFill>
                  <a:prstClr val="black"/>
                </a:solidFill>
                <a:latin typeface="Berlin Sans FB" panose="020E0602020502020306" pitchFamily="34" charset="0"/>
              </a:rPr>
              <a:t>, </a:t>
            </a:r>
            <a:r>
              <a:rPr lang="es-MX" dirty="0" smtClean="0">
                <a:solidFill>
                  <a:prstClr val="black"/>
                </a:solidFill>
                <a:latin typeface="Berlin Sans FB" panose="020E0602020502020306" pitchFamily="34" charset="0"/>
              </a:rPr>
              <a:t>contaríamos y abajo pondríamos cuantas </a:t>
            </a:r>
            <a:r>
              <a:rPr lang="es-MX" dirty="0">
                <a:solidFill>
                  <a:prstClr val="black"/>
                </a:solidFill>
                <a:latin typeface="Berlin Sans FB" panose="020E0602020502020306" pitchFamily="34" charset="0"/>
              </a:rPr>
              <a:t>son, de igual manera del otro lado para </a:t>
            </a:r>
            <a:r>
              <a:rPr lang="es-MX" dirty="0" smtClean="0">
                <a:solidFill>
                  <a:prstClr val="black"/>
                </a:solidFill>
                <a:latin typeface="Berlin Sans FB" panose="020E0602020502020306" pitchFamily="34" charset="0"/>
              </a:rPr>
              <a:t>al final poner </a:t>
            </a:r>
            <a:r>
              <a:rPr lang="es-MX" dirty="0">
                <a:solidFill>
                  <a:prstClr val="black"/>
                </a:solidFill>
                <a:latin typeface="Berlin Sans FB" panose="020E0602020502020306" pitchFamily="34" charset="0"/>
              </a:rPr>
              <a:t>cuanto es el total de los objetos que aparecen</a:t>
            </a:r>
            <a:r>
              <a:rPr lang="es-MX" dirty="0" smtClean="0">
                <a:solidFill>
                  <a:prstClr val="black"/>
                </a:solidFill>
                <a:latin typeface="Berlin Sans FB" panose="020E0602020502020306" pitchFamily="34" charset="0"/>
              </a:rPr>
              <a:t>. Hicimos algunos juntos y otros los resolvieron ellos solos, pero siempre cuestionando a distintos niños en especial a los que notaba mas distraídos para volver a traer su atención, conforme la actividad cuestionaba (¿</a:t>
            </a:r>
            <a:r>
              <a:rPr lang="es-MX" dirty="0">
                <a:solidFill>
                  <a:prstClr val="black"/>
                </a:solidFill>
                <a:latin typeface="Berlin Sans FB" panose="020E0602020502020306" pitchFamily="34" charset="0"/>
              </a:rPr>
              <a:t>Cuantos son?, ¿Cual es el total?, ¿En donde hay mas</a:t>
            </a:r>
            <a:r>
              <a:rPr lang="es-MX" dirty="0" smtClean="0">
                <a:solidFill>
                  <a:prstClr val="black"/>
                </a:solidFill>
                <a:latin typeface="Berlin Sans FB" panose="020E0602020502020306" pitchFamily="34" charset="0"/>
              </a:rPr>
              <a:t>?) </a:t>
            </a:r>
          </a:p>
          <a:p>
            <a:pPr lvl="0" defTabSz="914400">
              <a:defRPr/>
            </a:pPr>
            <a:r>
              <a:rPr lang="es-MX" dirty="0" smtClean="0">
                <a:solidFill>
                  <a:prstClr val="black"/>
                </a:solidFill>
                <a:latin typeface="Berlin Sans FB" panose="020E0602020502020306" pitchFamily="34" charset="0"/>
              </a:rPr>
              <a:t>Luego les dije que trabajaríamos ahora con </a:t>
            </a:r>
            <a:r>
              <a:rPr lang="es-MX" dirty="0">
                <a:solidFill>
                  <a:prstClr val="black"/>
                </a:solidFill>
                <a:latin typeface="Berlin Sans FB" panose="020E0602020502020306" pitchFamily="34" charset="0"/>
              </a:rPr>
              <a:t>exploración y comprensión del </a:t>
            </a:r>
            <a:r>
              <a:rPr lang="es-MX" dirty="0" smtClean="0">
                <a:solidFill>
                  <a:prstClr val="black"/>
                </a:solidFill>
                <a:latin typeface="Berlin Sans FB" panose="020E0602020502020306" pitchFamily="34" charset="0"/>
              </a:rPr>
              <a:t>mundo pero antes de hacer la actividad le di la bienvenida al ratoncito Tomy para que el explicara lo que haríamos, así como los materiales que se necesitaban. Cuando regrese yo les cuestione que era lo que les había dicho el ratoncito</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178257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570250"/>
            <a:ext cx="5518485" cy="8125301"/>
          </a:xfrm>
          <a:prstGeom prst="rect">
            <a:avLst/>
          </a:prstGeom>
          <a:noFill/>
        </p:spPr>
        <p:txBody>
          <a:bodyPr wrap="square" rtlCol="0">
            <a:spAutoFit/>
          </a:bodyPr>
          <a:lstStyle/>
          <a:p>
            <a:pPr>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 lo que ellos</a:t>
            </a:r>
            <a:r>
              <a:rPr lang="es-MX" noProof="0" dirty="0">
                <a:solidFill>
                  <a:prstClr val="black"/>
                </a:solidFill>
                <a:latin typeface="Berlin Sans FB" panose="020E0602020502020306" pitchFamily="34" charset="0"/>
              </a:rPr>
              <a:t> </a:t>
            </a:r>
            <a:r>
              <a:rPr lang="es-MX" noProof="0" dirty="0" smtClean="0">
                <a:solidFill>
                  <a:prstClr val="black"/>
                </a:solidFill>
                <a:latin typeface="Berlin Sans FB" panose="020E0602020502020306" pitchFamily="34" charset="0"/>
              </a:rPr>
              <a:t>me respondieron que un experimento, volvimos a explicar los materiales así como paso a paso lo que haríamos. Antes de comenzar les pregunte (¿Con estos materiales que creen que haremos? ) Rápidamente supusieron que </a:t>
            </a:r>
            <a:r>
              <a:rPr lang="es-MX" noProof="0" dirty="0" err="1" smtClean="0">
                <a:solidFill>
                  <a:prstClr val="black"/>
                </a:solidFill>
                <a:latin typeface="Berlin Sans FB" panose="020E0602020502020306" pitchFamily="34" charset="0"/>
              </a:rPr>
              <a:t>Slime</a:t>
            </a:r>
            <a:r>
              <a:rPr lang="es-MX" noProof="0" dirty="0" smtClean="0">
                <a:solidFill>
                  <a:prstClr val="black"/>
                </a:solidFill>
                <a:latin typeface="Berlin Sans FB" panose="020E0602020502020306" pitchFamily="34" charset="0"/>
              </a:rPr>
              <a:t> y les dije vamos a hacerlo para averiguarlo, conforme avanzaba la actividad les cuestionaba si aun creían que era </a:t>
            </a:r>
            <a:r>
              <a:rPr lang="es-MX" noProof="0" dirty="0" err="1" smtClean="0">
                <a:solidFill>
                  <a:prstClr val="black"/>
                </a:solidFill>
                <a:latin typeface="Berlin Sans FB" panose="020E0602020502020306" pitchFamily="34" charset="0"/>
              </a:rPr>
              <a:t>Slime</a:t>
            </a:r>
            <a:r>
              <a:rPr lang="es-MX" noProof="0" dirty="0" smtClean="0">
                <a:solidFill>
                  <a:prstClr val="black"/>
                </a:solidFill>
                <a:latin typeface="Berlin Sans FB" panose="020E0602020502020306" pitchFamily="34" charset="0"/>
              </a:rPr>
              <a:t> o si habían cambiando de opinión. Cuando terminamos de realizarlo les cuestiono</a:t>
            </a:r>
            <a:r>
              <a:rPr lang="es-MX" dirty="0" smtClean="0">
                <a:solidFill>
                  <a:prstClr val="black"/>
                </a:solidFill>
                <a:latin typeface="Berlin Sans FB" panose="020E0602020502020306" pitchFamily="34" charset="0"/>
              </a:rPr>
              <a:t> </a:t>
            </a:r>
            <a:r>
              <a:rPr lang="es-MX" dirty="0">
                <a:latin typeface="Berlin Sans FB" panose="020E0602020502020306" pitchFamily="34" charset="0"/>
              </a:rPr>
              <a:t>(¿Que fue lo que paso? ¿Porque creen que sucedió eso</a:t>
            </a:r>
            <a:r>
              <a:rPr lang="es-MX" dirty="0" smtClean="0">
                <a:latin typeface="Berlin Sans FB" panose="020E0602020502020306" pitchFamily="34" charset="0"/>
              </a:rPr>
              <a:t>?). Para finalizar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hicimos un resumen de todo lo que habíamos hecho en la clase y aprendido cosas nuevas.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Nos despedimos con un abrazo de oso virtual, así como un beso recomendándoles seguir quedándonos en casa y lavarnos las manos de una manera constante. </a:t>
            </a:r>
          </a:p>
          <a:p>
            <a:pPr lvl="0">
              <a:defRPr/>
            </a:pPr>
            <a:r>
              <a:rPr lang="es-MX" dirty="0" smtClean="0">
                <a:solidFill>
                  <a:prstClr val="black"/>
                </a:solidFill>
                <a:latin typeface="Berlin Sans FB" panose="020E0602020502020306" pitchFamily="34" charset="0"/>
              </a:rPr>
              <a:t>Al inicio en la clase de matemáticas algunos niños se notaban algo distraídos o bien cansados, en cuanto pasamos hacer el experimento de retomo toda la atención de los alumnos haciendo la clase mas dinámica  y divertida para ellos, se mostraron muy atentos a lo que estuvimos realizando. </a:t>
            </a:r>
            <a:r>
              <a:rPr lang="es-MX" dirty="0">
                <a:solidFill>
                  <a:prstClr val="black"/>
                </a:solidFill>
                <a:latin typeface="Berlin Sans FB" panose="020E0602020502020306" pitchFamily="34" charset="0"/>
              </a:rPr>
              <a:t>Me sentí muy segura y satisfecha de mi trabajo realizado el día de hoy porque los alumnos estuvieron muy atentos y participativos a la clase, trate de integran a cada uno por medio de cuestionamientos ya que gracias a lista de asistencia puedo saber quien esta presente aun así no lo pueda observar en la </a:t>
            </a:r>
            <a:r>
              <a:rPr lang="es-MX" dirty="0" smtClean="0">
                <a:solidFill>
                  <a:prstClr val="black"/>
                </a:solidFill>
                <a:latin typeface="Berlin Sans FB" panose="020E0602020502020306" pitchFamily="34" charset="0"/>
              </a:rPr>
              <a:t>pantalla. No modificaría nada porque gracias a que utilizo dos equipos electrónicos mi fallas técnicas se han hecho menos.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560625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48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a:off x="1825786" y="8014637"/>
            <a:ext cx="3206427" cy="547782"/>
          </a:xfrm>
          <a:prstGeom prst="rect">
            <a:avLst/>
          </a:prstGeom>
          <a:solidFill>
            <a:srgbClr val="CCECFF"/>
          </a:solidFill>
          <a:ln w="57150">
            <a:solidFill>
              <a:srgbClr val="00B0F0"/>
            </a:solidFill>
          </a:ln>
          <a:effectLst>
            <a:glow rad="139700">
              <a:schemeClr val="accent4">
                <a:satMod val="175000"/>
                <a:alpha val="40000"/>
              </a:schemeClr>
            </a:glow>
          </a:effectLst>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Clase con alumnos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11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a.m</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pic>
        <p:nvPicPr>
          <p:cNvPr id="1026" name="Picture 2" descr="La imagen puede contener: 8 personas"/>
          <p:cNvPicPr>
            <a:picLocks noChangeAspect="1" noChangeArrowheads="1"/>
          </p:cNvPicPr>
          <p:nvPr/>
        </p:nvPicPr>
        <p:blipFill rotWithShape="1">
          <a:blip r:embed="rId4">
            <a:extLst>
              <a:ext uri="{28A0092B-C50C-407E-A947-70E740481C1C}">
                <a14:useLocalDpi xmlns:a14="http://schemas.microsoft.com/office/drawing/2010/main" val="0"/>
              </a:ext>
            </a:extLst>
          </a:blip>
          <a:srcRect l="11982" t="37365" r="9844" b="35682"/>
          <a:stretch/>
        </p:blipFill>
        <p:spPr bwMode="auto">
          <a:xfrm rot="21406902">
            <a:off x="411252" y="1266127"/>
            <a:ext cx="4391705" cy="2120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La imagen puede contener: 3 personas"/>
          <p:cNvPicPr>
            <a:picLocks noChangeAspect="1" noChangeArrowheads="1"/>
          </p:cNvPicPr>
          <p:nvPr/>
        </p:nvPicPr>
        <p:blipFill rotWithShape="1">
          <a:blip r:embed="rId5">
            <a:extLst>
              <a:ext uri="{28A0092B-C50C-407E-A947-70E740481C1C}">
                <a14:useLocalDpi xmlns:a14="http://schemas.microsoft.com/office/drawing/2010/main" val="0"/>
              </a:ext>
            </a:extLst>
          </a:blip>
          <a:srcRect l="11018" t="8367" r="9119" b="59476"/>
          <a:stretch/>
        </p:blipFill>
        <p:spPr bwMode="auto">
          <a:xfrm rot="11653208" flipH="1" flipV="1">
            <a:off x="3460838" y="2360190"/>
            <a:ext cx="3079102" cy="1886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La imagen puede contener: 4 personas"/>
          <p:cNvPicPr>
            <a:picLocks noChangeAspect="1" noChangeArrowheads="1"/>
          </p:cNvPicPr>
          <p:nvPr/>
        </p:nvPicPr>
        <p:blipFill rotWithShape="1">
          <a:blip r:embed="rId6">
            <a:extLst>
              <a:ext uri="{28A0092B-C50C-407E-A947-70E740481C1C}">
                <a14:useLocalDpi xmlns:a14="http://schemas.microsoft.com/office/drawing/2010/main" val="0"/>
              </a:ext>
            </a:extLst>
          </a:blip>
          <a:srcRect l="12707" t="39037" r="28022" b="36426"/>
          <a:stretch/>
        </p:blipFill>
        <p:spPr bwMode="auto">
          <a:xfrm rot="21127438">
            <a:off x="266419" y="3471922"/>
            <a:ext cx="4149717" cy="2229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La imagen puede contener: 7 personas"/>
          <p:cNvPicPr>
            <a:picLocks noChangeAspect="1" noChangeArrowheads="1"/>
          </p:cNvPicPr>
          <p:nvPr/>
        </p:nvPicPr>
        <p:blipFill rotWithShape="1">
          <a:blip r:embed="rId7">
            <a:extLst>
              <a:ext uri="{28A0092B-C50C-407E-A947-70E740481C1C}">
                <a14:useLocalDpi xmlns:a14="http://schemas.microsoft.com/office/drawing/2010/main" val="0"/>
              </a:ext>
            </a:extLst>
          </a:blip>
          <a:srcRect l="10776" t="9112" r="30834" b="66166"/>
          <a:stretch/>
        </p:blipFill>
        <p:spPr bwMode="auto">
          <a:xfrm>
            <a:off x="3568427" y="5992208"/>
            <a:ext cx="3194059" cy="1755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4" name="Picture 10" descr="La imagen puede contener: 7 personas"/>
          <p:cNvPicPr>
            <a:picLocks noChangeAspect="1" noChangeArrowheads="1"/>
          </p:cNvPicPr>
          <p:nvPr/>
        </p:nvPicPr>
        <p:blipFill rotWithShape="1">
          <a:blip r:embed="rId7">
            <a:extLst>
              <a:ext uri="{28A0092B-C50C-407E-A947-70E740481C1C}">
                <a14:useLocalDpi xmlns:a14="http://schemas.microsoft.com/office/drawing/2010/main" val="0"/>
              </a:ext>
            </a:extLst>
          </a:blip>
          <a:srcRect l="11982" t="37551" r="31075" b="39586"/>
          <a:stretch/>
        </p:blipFill>
        <p:spPr bwMode="auto">
          <a:xfrm rot="21191840">
            <a:off x="3689315" y="4208076"/>
            <a:ext cx="2622149" cy="1366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6" name="Picture 12" descr="La imagen puede contener: 5 personas"/>
          <p:cNvPicPr>
            <a:picLocks noChangeAspect="1" noChangeArrowheads="1"/>
          </p:cNvPicPr>
          <p:nvPr/>
        </p:nvPicPr>
        <p:blipFill rotWithShape="1">
          <a:blip r:embed="rId8">
            <a:extLst>
              <a:ext uri="{28A0092B-C50C-407E-A947-70E740481C1C}">
                <a14:useLocalDpi xmlns:a14="http://schemas.microsoft.com/office/drawing/2010/main" val="0"/>
              </a:ext>
            </a:extLst>
          </a:blip>
          <a:srcRect l="10276" t="9348" r="30329" b="64171"/>
          <a:stretch/>
        </p:blipFill>
        <p:spPr bwMode="auto">
          <a:xfrm rot="297893">
            <a:off x="508308" y="5719579"/>
            <a:ext cx="3206809" cy="2045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30592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5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a:off x="1869077" y="8106297"/>
            <a:ext cx="3206427" cy="547782"/>
          </a:xfrm>
          <a:prstGeom prst="rect">
            <a:avLst/>
          </a:prstGeom>
          <a:solidFill>
            <a:srgbClr val="CCECFF"/>
          </a:solidFill>
          <a:ln w="57150">
            <a:solidFill>
              <a:srgbClr val="00B0F0"/>
            </a:solidFill>
          </a:ln>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Estructura de las actividades de la video llamada</a:t>
            </a:r>
          </a:p>
        </p:txBody>
      </p:sp>
      <p:pic>
        <p:nvPicPr>
          <p:cNvPr id="4" name="Imagen 3"/>
          <p:cNvPicPr>
            <a:picLocks noChangeAspect="1"/>
          </p:cNvPicPr>
          <p:nvPr/>
        </p:nvPicPr>
        <p:blipFill>
          <a:blip r:embed="rId4"/>
          <a:stretch>
            <a:fillRect/>
          </a:stretch>
        </p:blipFill>
        <p:spPr>
          <a:xfrm>
            <a:off x="538065" y="1312366"/>
            <a:ext cx="2934226" cy="3938879"/>
          </a:xfrm>
          <a:prstGeom prst="rect">
            <a:avLst/>
          </a:prstGeom>
        </p:spPr>
      </p:pic>
      <p:pic>
        <p:nvPicPr>
          <p:cNvPr id="8" name="Imagen 7"/>
          <p:cNvPicPr>
            <a:picLocks noChangeAspect="1"/>
          </p:cNvPicPr>
          <p:nvPr/>
        </p:nvPicPr>
        <p:blipFill>
          <a:blip r:embed="rId5"/>
          <a:stretch>
            <a:fillRect/>
          </a:stretch>
        </p:blipFill>
        <p:spPr>
          <a:xfrm>
            <a:off x="3605509" y="4260158"/>
            <a:ext cx="2798190" cy="3703264"/>
          </a:xfrm>
          <a:prstGeom prst="rect">
            <a:avLst/>
          </a:prstGeom>
        </p:spPr>
      </p:pic>
    </p:spTree>
    <p:extLst>
      <p:ext uri="{BB962C8B-B14F-4D97-AF65-F5344CB8AC3E}">
        <p14:creationId xmlns:p14="http://schemas.microsoft.com/office/powerpoint/2010/main" val="3550605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0"/>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29</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Hoy no tuve clase con los alumnos por medio de video llamada. En la transmisión de aprende casa II se estuvo trabajando con el campo de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exploración y comprensión del mundo natural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 </a:t>
            </a:r>
            <a:r>
              <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rPr>
              <a:t>ingles</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p>
          <a:p>
            <a:pPr lvl="0"/>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exploración y comprensión del mundo natural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énfasis </a:t>
            </a:r>
            <a:r>
              <a:rPr lang="es-MX" dirty="0" smtClean="0">
                <a:solidFill>
                  <a:prstClr val="black"/>
                </a:solidFill>
                <a:latin typeface="Berlin Sans FB" panose="020E0602020502020306" pitchFamily="34" charset="0"/>
              </a:rPr>
              <a:t>“observación</a:t>
            </a:r>
            <a:r>
              <a:rPr lang="es-MX" dirty="0">
                <a:solidFill>
                  <a:prstClr val="black"/>
                </a:solidFill>
                <a:latin typeface="Berlin Sans FB" panose="020E0602020502020306" pitchFamily="34" charset="0"/>
              </a:rPr>
              <a:t>, experimentación y comprobación”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comenzó</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una de ellas observando por la ventana el cielo mencionando que tiene distintos colores. Menciono ella que hace registros de lo que observa en el,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dirty="0">
                <a:solidFill>
                  <a:prstClr val="black"/>
                </a:solidFill>
                <a:latin typeface="Berlin Sans FB" panose="020E0602020502020306" pitchFamily="34" charset="0"/>
              </a:rPr>
              <a:t>4</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6015060" y="1672014"/>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p:cNvSpPr txBox="1"/>
          <p:nvPr/>
        </p:nvSpPr>
        <p:spPr>
          <a:xfrm>
            <a:off x="5930781" y="4637314"/>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12</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30780" y="552732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mtClean="0">
                <a:solidFill>
                  <a:prstClr val="black"/>
                </a:solidFill>
                <a:latin typeface="Berlin Sans FB" panose="020E0602020502020306" pitchFamily="34" charset="0"/>
              </a:rPr>
              <a:t>17</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703110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86348"/>
            <a:ext cx="5518485"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Se cuestionaron que es</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lo que pasa en el cielo, después pasaron unos videos donde los niños explican lo que ellos creen que sucede. Luego hablaron con una geógrafa explicando porque se hace de día</a:t>
            </a:r>
            <a:r>
              <a:rPr lang="es-MX" dirty="0" smtClean="0">
                <a:solidFill>
                  <a:prstClr val="black"/>
                </a:solidFill>
                <a:latin typeface="Berlin Sans FB" panose="020E0602020502020306" pitchFamily="34" charset="0"/>
              </a:rPr>
              <a:t> y luego de noche, ella mando un video explicando porque ocurre esto. Luego explicaron por medio de distintas actividades para poder comprenderlo mejor, para finalizar leyeron en un libro informativo y pasaron un video explicativo.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r>
              <a:rPr lang="es-MX" dirty="0">
                <a:solidFill>
                  <a:prstClr val="black"/>
                </a:solidFill>
                <a:latin typeface="Berlin Sans FB" panose="020E0602020502020306" pitchFamily="34" charset="0"/>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la clase de</a:t>
            </a:r>
            <a:r>
              <a:rPr kumimoji="0" lang="es-MX" sz="1800" b="0" i="0" u="none" strike="noStrike" kern="1200" cap="none" spc="0" normalizeH="0" baseline="0" noProof="0" dirty="0">
                <a:ln>
                  <a:noFill/>
                </a:ln>
                <a:solidFill>
                  <a:srgbClr val="008080"/>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rPr>
              <a:t>ingles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comenzó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con la importancia de lavarnos las manos de manera constantemente</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la clase</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de día de hoy se llamaba “Tiempo de cantar”</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274729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02</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/02/2021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día de hoy tuve clase con mis alumnos por medio de video llamada que se realizo en la plataforma google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meet</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se les invito a todos los alumnos.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Comenzamos a saludarnos mientras se unían a la video llamada y a platicar diversos temas que ellos mismo me hacían preguntas o yo a ellos.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Cuando ya fueron las 10:05 am comenzamos la clase dándonos los buenos días y pasamos lista para poder comenzar de una mejor manera.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3" name="Elipse 12"/>
          <p:cNvSpPr/>
          <p:nvPr/>
        </p:nvSpPr>
        <p:spPr>
          <a:xfrm>
            <a:off x="6165278" y="363855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24170" y="461260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5" name="CuadroTexto 14"/>
          <p:cNvSpPr txBox="1"/>
          <p:nvPr/>
        </p:nvSpPr>
        <p:spPr>
          <a:xfrm>
            <a:off x="2864023" y="5491291"/>
            <a:ext cx="404270" cy="369332"/>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mtClean="0">
                <a:solidFill>
                  <a:prstClr val="black"/>
                </a:solidFill>
                <a:latin typeface="Berlin Sans FB" panose="020E0602020502020306" pitchFamily="34" charset="0"/>
              </a:rPr>
              <a:t>13</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5539965" y="1269727"/>
            <a:ext cx="300997" cy="204510"/>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768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651986"/>
            <a:ext cx="5518485" cy="89562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Bailamos</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una canción para activarnos y comenzar mejor la clase.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Luego recordamos las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actividades de la programación por medio de preguntas (¿Que fue lo que vieron? ¿Que te gusto mas? ¿Que no te gusto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p>
          <a:p>
            <a:pPr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Les mencione que íbamos a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trabajar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lenguaje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comunicación para reforzar el aprendizaje esperado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Conoce palabras y expresiones que se utilizan en su medio familiar y localidad, y reconoce su significado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Primero les cuestione por la letra P y después la íbamos a ir juntando con las vocales, cuestionar ¿Alguien recuerda cuales son las vocales? Luego de recordar cuales eran las vocales les pregunte como sonaría si junta la P con la A respondiendo </a:t>
            </a:r>
            <a:r>
              <a:rPr kumimoji="0" lang="es-MX" sz="1800" b="0" i="0" u="none" strike="noStrike" kern="1200" cap="none" spc="0" normalizeH="0" baseline="0" noProof="0" dirty="0" err="1" smtClean="0">
                <a:ln>
                  <a:noFill/>
                </a:ln>
                <a:solidFill>
                  <a:prstClr val="black"/>
                </a:solidFill>
                <a:effectLst/>
                <a:uLnTx/>
                <a:uFillTx/>
                <a:latin typeface="Berlin Sans FB" panose="020E0602020502020306" pitchFamily="34" charset="0"/>
                <a:ea typeface="+mn-ea"/>
                <a:cs typeface="+mn-cs"/>
              </a:rPr>
              <a:t>PA</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así proseguimos con las demás silabas </a:t>
            </a:r>
            <a:r>
              <a:rPr kumimoji="0" lang="es-MX" sz="1800" b="0" i="0" u="none" strike="noStrike" kern="1200" cap="none" spc="0" normalizeH="0" baseline="0" noProof="0" dirty="0" err="1" smtClean="0">
                <a:ln>
                  <a:noFill/>
                </a:ln>
                <a:solidFill>
                  <a:prstClr val="black"/>
                </a:solidFill>
                <a:effectLst/>
                <a:uLnTx/>
                <a:uFillTx/>
                <a:latin typeface="Berlin Sans FB" panose="020E0602020502020306" pitchFamily="34" charset="0"/>
                <a:ea typeface="+mn-ea"/>
                <a:cs typeface="+mn-cs"/>
              </a:rPr>
              <a:t>PA,PE,PI,PO,PU</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Después de repetirlas había</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un cuadro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5 entradas donde en la parte de arriba venían las silabas en un recuadro cada una, así como unas palabras en desorden con esas mismas silabas en un inicio, lo que hicimos en </a:t>
            </a:r>
            <a:r>
              <a:rPr lang="es-MX" dirty="0">
                <a:solidFill>
                  <a:prstClr val="black"/>
                </a:solidFill>
                <a:latin typeface="Berlin Sans FB" panose="020E0602020502020306" pitchFamily="34" charset="0"/>
              </a:rPr>
              <a:t>esta actividad fue yo mostrarles la palabra que de igual manera estaba remarcado en rojo las silabas para que así fuera mas sencillo, ellos me decían con cual iniciaba después les decía que palabra era y las íbamos acomodan en el recuadro correspondiente a las silabas así lo hicimos con </a:t>
            </a:r>
            <a:r>
              <a:rPr lang="es-MX" dirty="0" smtClean="0">
                <a:solidFill>
                  <a:prstClr val="black"/>
                </a:solidFill>
                <a:latin typeface="Berlin Sans FB" panose="020E0602020502020306" pitchFamily="34" charset="0"/>
              </a:rPr>
              <a:t>2 palabras </a:t>
            </a:r>
            <a:r>
              <a:rPr lang="es-MX" dirty="0">
                <a:solidFill>
                  <a:prstClr val="black"/>
                </a:solidFill>
                <a:latin typeface="Berlin Sans FB" panose="020E0602020502020306" pitchFamily="34" charset="0"/>
              </a:rPr>
              <a:t>de cada una de </a:t>
            </a:r>
            <a:r>
              <a:rPr lang="es-MX" dirty="0" smtClean="0">
                <a:solidFill>
                  <a:prstClr val="black"/>
                </a:solidFill>
                <a:latin typeface="Berlin Sans FB" panose="020E0602020502020306" pitchFamily="34" charset="0"/>
              </a:rPr>
              <a:t>ellas, por ejemplo </a:t>
            </a:r>
            <a:r>
              <a:rPr lang="es-MX" dirty="0">
                <a:solidFill>
                  <a:prstClr val="black"/>
                </a:solidFill>
                <a:latin typeface="Berlin Sans FB" panose="020E0602020502020306" pitchFamily="34" charset="0"/>
              </a:rPr>
              <a:t>(puente, pintura, paleta, perro, pollo</a:t>
            </a:r>
            <a:r>
              <a:rPr lang="es-MX" dirty="0" smtClean="0">
                <a:solidFill>
                  <a:prstClr val="black"/>
                </a:solidFill>
                <a:latin typeface="Berlin Sans FB" panose="020E0602020502020306" pitchFamily="34" charset="0"/>
              </a:rPr>
              <a:t>). Otra actividad donde había un imagen y en un costado las silabas que estábamos trabajando, tenia que decir que era la imagen y encerrar el correspondiente por ejemplo Pulpo –PU, así sucesivamente con las demás imágenes. </a:t>
            </a:r>
            <a:endParaRPr lang="es-MX" dirty="0"/>
          </a:p>
          <a:p>
            <a:pPr lvl="0" defTabSz="914400">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431514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745307"/>
            <a:ext cx="5518485" cy="7848302"/>
          </a:xfrm>
          <a:prstGeom prst="rect">
            <a:avLst/>
          </a:prstGeom>
          <a:noFill/>
        </p:spPr>
        <p:txBody>
          <a:bodyPr wrap="square" rtlCol="0">
            <a:spAutoFit/>
          </a:bodyPr>
          <a:lstStyle/>
          <a:p>
            <a:pPr lvl="0" defTabSz="914400">
              <a:defRPr/>
            </a:pPr>
            <a:r>
              <a:rPr lang="es-MX" dirty="0" smtClean="0">
                <a:solidFill>
                  <a:prstClr val="black"/>
                </a:solidFill>
                <a:latin typeface="Berlin Sans FB" panose="020E0602020502020306" pitchFamily="34" charset="0"/>
              </a:rPr>
              <a:t>Luego les comente que trabajaríamos con un instructivo, preguntando si alguien recordaba que es un instructivo. Me explicaron que es una serie de pasos para crear o formar algo por esa explicación que nos menciona.  Para seguir practicando con ellos el día de hoy haríamos un perrito de papiroflexia y les cuestione si sabían lo que era papiroflexia, algunos me dijeron que era crear cosas solo con papal y dobleces, para yo darles una explicación </a:t>
            </a:r>
            <a:r>
              <a:rPr lang="es-MX" dirty="0">
                <a:solidFill>
                  <a:prstClr val="black"/>
                </a:solidFill>
                <a:latin typeface="Berlin Sans FB" panose="020E0602020502020306" pitchFamily="34" charset="0"/>
              </a:rPr>
              <a:t>mas exacta. Primero </a:t>
            </a:r>
            <a:r>
              <a:rPr lang="es-MX" dirty="0" smtClean="0">
                <a:solidFill>
                  <a:prstClr val="black"/>
                </a:solidFill>
                <a:latin typeface="Berlin Sans FB" panose="020E0602020502020306" pitchFamily="34" charset="0"/>
              </a:rPr>
              <a:t>leímos los pasos juntos del </a:t>
            </a:r>
            <a:r>
              <a:rPr lang="es-MX" dirty="0">
                <a:solidFill>
                  <a:prstClr val="black"/>
                </a:solidFill>
                <a:latin typeface="Berlin Sans FB" panose="020E0602020502020306" pitchFamily="34" charset="0"/>
              </a:rPr>
              <a:t>instructivo, </a:t>
            </a:r>
            <a:r>
              <a:rPr lang="es-MX" dirty="0" smtClean="0">
                <a:solidFill>
                  <a:prstClr val="black"/>
                </a:solidFill>
                <a:latin typeface="Berlin Sans FB" panose="020E0602020502020306" pitchFamily="34" charset="0"/>
              </a:rPr>
              <a:t>observamos </a:t>
            </a:r>
            <a:r>
              <a:rPr lang="es-MX" dirty="0">
                <a:solidFill>
                  <a:prstClr val="black"/>
                </a:solidFill>
                <a:latin typeface="Berlin Sans FB" panose="020E0602020502020306" pitchFamily="34" charset="0"/>
              </a:rPr>
              <a:t>muy bien las imágenes que se muestran estas nos ayudaran a guiarnos</a:t>
            </a:r>
            <a:r>
              <a:rPr lang="es-MX" dirty="0" smtClean="0">
                <a:solidFill>
                  <a:prstClr val="black"/>
                </a:solidFill>
                <a:latin typeface="Berlin Sans FB" panose="020E0602020502020306" pitchFamily="34" charset="0"/>
              </a:rPr>
              <a:t>. Después realizamos el perrito explicando paso a paso lo que se haría, preguntando a varios niños para mantenerlos a todos mas atentos, uno de ellos dio la opción de hacerle una boquita al perrito, para finalizar les pedí pegarlo en su cuaderno y ponerle un nombre a su perrito.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Cuando terminamos les pregunte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q</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ue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fue lo que aprendimos hoy</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 lo que les dije que el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día de hoy aprendimos a leer son silabas cortas con una vocal y un consonante que es la </a:t>
            </a:r>
            <a:r>
              <a:rPr lang="es-MX" dirty="0">
                <a:solidFill>
                  <a:prstClr val="black"/>
                </a:solidFill>
                <a:latin typeface="Berlin Sans FB" panose="020E0602020502020306" pitchFamily="34" charset="0"/>
              </a:rPr>
              <a:t>P</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Como lo es repitan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conmigo</a:t>
            </a:r>
          </a:p>
          <a:p>
            <a:pPr lvl="0"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lang="es-MX" dirty="0">
                <a:solidFill>
                  <a:prstClr val="black"/>
                </a:solidFill>
                <a:latin typeface="Berlin Sans FB" panose="020E0602020502020306" pitchFamily="34" charset="0"/>
              </a:rPr>
              <a:t>P</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PE</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PI</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PO </a:t>
            </a:r>
            <a:r>
              <a:rPr lang="es-MX" dirty="0" smtClean="0">
                <a:solidFill>
                  <a:prstClr val="black"/>
                </a:solidFill>
                <a:latin typeface="Berlin Sans FB" panose="020E0602020502020306" pitchFamily="34" charset="0"/>
              </a:rPr>
              <a:t>PU-. Así </a:t>
            </a:r>
            <a:r>
              <a:rPr lang="es-MX" dirty="0">
                <a:solidFill>
                  <a:prstClr val="black"/>
                </a:solidFill>
                <a:latin typeface="Berlin Sans FB" panose="020E0602020502020306" pitchFamily="34" charset="0"/>
              </a:rPr>
              <a:t>como también recordamos como seguir un instructivo</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Nos despedimos con un abrazo de oso virtual y un beso recomendándoles seguir quedándonos en casa y lavarnos las manos de una manera constante.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Cuando supe que me observarían</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me puse un poco nerviosa al principio pero luego logre controlarme y seguir con la clase como normalmente la imparto</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890805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86348"/>
            <a:ext cx="5518485" cy="7017306"/>
          </a:xfrm>
          <a:prstGeom prst="rect">
            <a:avLst/>
          </a:prstGeom>
          <a:noFill/>
        </p:spPr>
        <p:txBody>
          <a:bodyPr wrap="square" rtlCol="0">
            <a:spAutoFit/>
          </a:bodyPr>
          <a:lstStyle/>
          <a:p>
            <a:pPr lvl="0"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comenzó</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a contar que le regalaron una flor de noche buena pero que hace unas semanas empezaron a cambiarle las hojas, el tallo mas seco y sus hojas se comenzaron a caer y mostro unas fotos del registro de como fue cambiando su planta para que los niños pudieran observarlo. Luego buscaron y sacaron un libro sobre las plantas de como cuidarlas dependiendo su especie y saber si su planta de noche buena se podía salvar mencionaron los pasos para determinarlo, pasaron</a:t>
            </a:r>
            <a:r>
              <a:rPr lang="es-MX" dirty="0" smtClean="0">
                <a:solidFill>
                  <a:prstClr val="black"/>
                </a:solidFill>
                <a:latin typeface="Berlin Sans FB" panose="020E0602020502020306" pitchFamily="34" charset="0"/>
              </a:rPr>
              <a:t>n videos de niños de como cuidaban ellos sus plantas. Después enumeraron los pasos para el cuidado de la noche buena, le cantaron una canción.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la clase de </a:t>
            </a:r>
            <a:r>
              <a:rPr kumimoji="0" lang="es-MX" sz="1800" b="0" i="0" u="none" strike="noStrike" kern="1200" cap="none" spc="0" normalizeH="0" baseline="0" noProof="0" dirty="0" smtClean="0">
                <a:ln>
                  <a:noFill/>
                </a:ln>
                <a:solidFill>
                  <a:srgbClr val="009999"/>
                </a:solidFill>
                <a:effectLst/>
                <a:uLnTx/>
                <a:uFillTx/>
                <a:latin typeface="Berlin Sans FB" panose="020E0602020502020306" pitchFamily="34" charset="0"/>
                <a:ea typeface="+mn-ea"/>
                <a:cs typeface="+mn-cs"/>
              </a:rPr>
              <a:t>pensamiento matemático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el énfasis</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noProof="0" dirty="0" err="1" smtClean="0">
                <a:ln>
                  <a:noFill/>
                </a:ln>
                <a:solidFill>
                  <a:prstClr val="black"/>
                </a:solidFill>
                <a:effectLst/>
                <a:uLnTx/>
                <a:uFillTx/>
                <a:latin typeface="Berlin Sans FB" panose="020E0602020502020306" pitchFamily="34" charset="0"/>
                <a:ea typeface="+mn-ea"/>
                <a:cs typeface="+mn-cs"/>
              </a:rPr>
              <a:t>rela</a:t>
            </a:r>
            <a:r>
              <a:rPr lang="es-MX" dirty="0" err="1" smtClean="0">
                <a:solidFill>
                  <a:prstClr val="black"/>
                </a:solidFill>
                <a:latin typeface="Berlin Sans FB" panose="020E0602020502020306" pitchFamily="34" charset="0"/>
              </a:rPr>
              <a:t>ciona</a:t>
            </a:r>
            <a:r>
              <a:rPr lang="es-MX" dirty="0" smtClean="0">
                <a:solidFill>
                  <a:prstClr val="black"/>
                </a:solidFill>
                <a:latin typeface="Berlin Sans FB" panose="020E0602020502020306" pitchFamily="34" charset="0"/>
              </a:rPr>
              <a:t> </a:t>
            </a:r>
            <a:r>
              <a:rPr lang="es-MX" dirty="0">
                <a:solidFill>
                  <a:prstClr val="black"/>
                </a:solidFill>
                <a:latin typeface="Berlin Sans FB" panose="020E0602020502020306" pitchFamily="34" charset="0"/>
              </a:rPr>
              <a:t>el número de elementos de una colección de hasta 9 o 10 elementos con la sucesión numérica escrita. </a:t>
            </a:r>
            <a:endParaRPr lang="es-MX" dirty="0" smtClean="0">
              <a:solidFill>
                <a:prstClr val="black"/>
              </a:solidFill>
              <a:latin typeface="Berlin Sans FB" panose="020E0602020502020306"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Comenzaron cantando una canción de los números, luego jugaron con unos dados y comenzaron a lanzaros para contar cuantos salieron en el para luego representarlos con los objetos que tenían a su alcance así con distintas veces que lo lanzaron. Luego por medio de una lamina observaron los animales que aparecían en ella y anotaban en una tabla cuantos animales creían que había para luego contarlos y anotarlos en el otro la tabla. </a:t>
            </a:r>
            <a:endParaRPr lang="es-MX" dirty="0">
              <a:solidFill>
                <a:prstClr val="black"/>
              </a:solidFill>
              <a:latin typeface="Berlin Sans FB" panose="020E0602020502020306" pitchFamily="34" charset="0"/>
            </a:endParaRPr>
          </a:p>
        </p:txBody>
      </p:sp>
    </p:spTree>
    <p:extLst>
      <p:ext uri="{BB962C8B-B14F-4D97-AF65-F5344CB8AC3E}">
        <p14:creationId xmlns:p14="http://schemas.microsoft.com/office/powerpoint/2010/main" val="3768552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745307"/>
            <a:ext cx="5518485" cy="3693319"/>
          </a:xfrm>
          <a:prstGeom prst="rect">
            <a:avLst/>
          </a:prstGeom>
          <a:noFill/>
        </p:spPr>
        <p:txBody>
          <a:bodyPr wrap="square" rtlCol="0">
            <a:spAutoFit/>
          </a:bodyPr>
          <a:lstStyle/>
          <a:p>
            <a:pPr lvl="0" defTabSz="914400">
              <a:defRPr/>
            </a:pPr>
            <a:r>
              <a:rPr lang="es-MX" dirty="0" smtClean="0">
                <a:solidFill>
                  <a:prstClr val="black"/>
                </a:solidFill>
                <a:latin typeface="Berlin Sans FB" panose="020E0602020502020306" pitchFamily="34" charset="0"/>
              </a:rPr>
              <a:t>, a pesar que hubo varias fallas técnica fuera de mi alcance , me sentí </a:t>
            </a:r>
            <a:r>
              <a:rPr lang="es-MX" dirty="0">
                <a:solidFill>
                  <a:prstClr val="black"/>
                </a:solidFill>
                <a:latin typeface="Berlin Sans FB" panose="020E0602020502020306" pitchFamily="34" charset="0"/>
              </a:rPr>
              <a:t>muy bien durante la </a:t>
            </a:r>
            <a:r>
              <a:rPr lang="es-MX" dirty="0" smtClean="0">
                <a:solidFill>
                  <a:prstClr val="black"/>
                </a:solidFill>
                <a:latin typeface="Berlin Sans FB" panose="020E0602020502020306" pitchFamily="34" charset="0"/>
              </a:rPr>
              <a:t>clase. Trate </a:t>
            </a:r>
            <a:r>
              <a:rPr lang="es-MX" dirty="0">
                <a:solidFill>
                  <a:prstClr val="black"/>
                </a:solidFill>
                <a:latin typeface="Berlin Sans FB" panose="020E0602020502020306" pitchFamily="34" charset="0"/>
              </a:rPr>
              <a:t>de siempre mantener la calma y no estresarme porque entiendo que son cosas que nos pueden ocurrir a todos y están fuera de nuestro alcance. Me sentí muy sorprendida al ver que algunos alumnos podían leer las palabras que les mostraba, aunque fueron pocos si lo realizaron.  En esta ocasión modificaría como mencione anteriormente el tener un mejor equipo electrónico para que puedan verme de una mejor </a:t>
            </a:r>
            <a:r>
              <a:rPr lang="es-MX" dirty="0" smtClean="0">
                <a:solidFill>
                  <a:prstClr val="black"/>
                </a:solidFill>
                <a:latin typeface="Berlin Sans FB" panose="020E0602020502020306" pitchFamily="34" charset="0"/>
              </a:rPr>
              <a:t>manera, y relacionar mas las actividades de una cosa con la otra para que no se vean tan desfasado y que los alumnos le comience a encontrar un sentido mas favorecedor. </a:t>
            </a:r>
            <a:endParaRPr lang="es-MX" dirty="0">
              <a:solidFill>
                <a:prstClr val="black"/>
              </a:solidFill>
              <a:latin typeface="Berlin Sans FB" panose="020E0602020502020306" pitchFamily="34" charset="0"/>
            </a:endParaRPr>
          </a:p>
        </p:txBody>
      </p:sp>
    </p:spTree>
    <p:extLst>
      <p:ext uri="{BB962C8B-B14F-4D97-AF65-F5344CB8AC3E}">
        <p14:creationId xmlns:p14="http://schemas.microsoft.com/office/powerpoint/2010/main" val="3860137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48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a:off x="1914812" y="8272939"/>
            <a:ext cx="3206427" cy="547782"/>
          </a:xfrm>
          <a:prstGeom prst="rect">
            <a:avLst/>
          </a:prstGeom>
          <a:solidFill>
            <a:srgbClr val="CCECFF"/>
          </a:solidFill>
          <a:ln w="57150">
            <a:solidFill>
              <a:srgbClr val="00B0F0"/>
            </a:solidFill>
          </a:ln>
          <a:effectLst>
            <a:glow rad="139700">
              <a:schemeClr val="accent4">
                <a:satMod val="175000"/>
                <a:alpha val="40000"/>
              </a:schemeClr>
            </a:glow>
          </a:effectLst>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Clase con alumnos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11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a.m</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pic>
        <p:nvPicPr>
          <p:cNvPr id="4" name="Imagen 3"/>
          <p:cNvPicPr>
            <a:picLocks noChangeAspect="1"/>
          </p:cNvPicPr>
          <p:nvPr/>
        </p:nvPicPr>
        <p:blipFill rotWithShape="1">
          <a:blip r:embed="rId4"/>
          <a:srcRect l="11561" t="8469" r="11903" b="47908"/>
          <a:stretch/>
        </p:blipFill>
        <p:spPr>
          <a:xfrm rot="343974">
            <a:off x="355723" y="1315959"/>
            <a:ext cx="3686159" cy="2727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rotWithShape="1">
          <a:blip r:embed="rId4"/>
          <a:srcRect l="47148" t="60866" r="8465" b="19639"/>
          <a:stretch/>
        </p:blipFill>
        <p:spPr>
          <a:xfrm>
            <a:off x="3518025" y="1410314"/>
            <a:ext cx="2959031" cy="1957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La imagen puede contener: 5 personas"/>
          <p:cNvPicPr>
            <a:picLocks noChangeAspect="1" noChangeArrowheads="1"/>
          </p:cNvPicPr>
          <p:nvPr/>
        </p:nvPicPr>
        <p:blipFill rotWithShape="1">
          <a:blip r:embed="rId5">
            <a:extLst>
              <a:ext uri="{28A0092B-C50C-407E-A947-70E740481C1C}">
                <a14:useLocalDpi xmlns:a14="http://schemas.microsoft.com/office/drawing/2010/main" val="0"/>
              </a:ext>
            </a:extLst>
          </a:blip>
          <a:srcRect l="9206" t="58038" r="54602" b="6758"/>
          <a:stretch/>
        </p:blipFill>
        <p:spPr bwMode="auto">
          <a:xfrm rot="21026817">
            <a:off x="3831224" y="3211446"/>
            <a:ext cx="2140031" cy="2702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Imagen 8"/>
          <p:cNvPicPr>
            <a:picLocks noChangeAspect="1"/>
          </p:cNvPicPr>
          <p:nvPr/>
        </p:nvPicPr>
        <p:blipFill rotWithShape="1">
          <a:blip r:embed="rId6"/>
          <a:srcRect l="10436" t="61185" r="25888" b="7655"/>
          <a:stretch/>
        </p:blipFill>
        <p:spPr>
          <a:xfrm>
            <a:off x="543746" y="3968140"/>
            <a:ext cx="3060032" cy="1943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La imagen puede contener: ‎texto que dice &quot;‎pájaro PU @ palomitas perro pintura puerta pajaro selota pizza policia puente و pa pe‎&quot;‎"/>
          <p:cNvPicPr>
            <a:picLocks noChangeAspect="1" noChangeArrowheads="1"/>
          </p:cNvPicPr>
          <p:nvPr/>
        </p:nvPicPr>
        <p:blipFill rotWithShape="1">
          <a:blip r:embed="rId7">
            <a:extLst>
              <a:ext uri="{28A0092B-C50C-407E-A947-70E740481C1C}">
                <a14:useLocalDpi xmlns:a14="http://schemas.microsoft.com/office/drawing/2010/main" val="0"/>
              </a:ext>
            </a:extLst>
          </a:blip>
          <a:srcRect l="12442" t="32292" r="11716" b="39776"/>
          <a:stretch/>
        </p:blipFill>
        <p:spPr bwMode="auto">
          <a:xfrm rot="207621">
            <a:off x="2776594" y="5954192"/>
            <a:ext cx="3657600" cy="1748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Imagen 11"/>
          <p:cNvPicPr>
            <a:picLocks noChangeAspect="1"/>
          </p:cNvPicPr>
          <p:nvPr/>
        </p:nvPicPr>
        <p:blipFill rotWithShape="1">
          <a:blip r:embed="rId8"/>
          <a:srcRect l="9399" t="30026" r="15102" b="48402"/>
          <a:stretch/>
        </p:blipFill>
        <p:spPr>
          <a:xfrm rot="20999866">
            <a:off x="452106" y="5982898"/>
            <a:ext cx="2402539" cy="1687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0516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5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pic>
        <p:nvPicPr>
          <p:cNvPr id="5" name="Imagen 4"/>
          <p:cNvPicPr>
            <a:picLocks noChangeAspect="1"/>
          </p:cNvPicPr>
          <p:nvPr/>
        </p:nvPicPr>
        <p:blipFill>
          <a:blip r:embed="rId4"/>
          <a:stretch>
            <a:fillRect/>
          </a:stretch>
        </p:blipFill>
        <p:spPr>
          <a:xfrm>
            <a:off x="680611" y="1168498"/>
            <a:ext cx="2610065" cy="3482323"/>
          </a:xfrm>
          <a:prstGeom prst="rect">
            <a:avLst/>
          </a:prstGeom>
        </p:spPr>
      </p:pic>
      <p:pic>
        <p:nvPicPr>
          <p:cNvPr id="9" name="Imagen 8"/>
          <p:cNvPicPr>
            <a:picLocks noChangeAspect="1"/>
          </p:cNvPicPr>
          <p:nvPr/>
        </p:nvPicPr>
        <p:blipFill>
          <a:blip r:embed="rId5"/>
          <a:stretch>
            <a:fillRect/>
          </a:stretch>
        </p:blipFill>
        <p:spPr>
          <a:xfrm>
            <a:off x="3566731" y="1188541"/>
            <a:ext cx="2610065" cy="3482323"/>
          </a:xfrm>
          <a:prstGeom prst="rect">
            <a:avLst/>
          </a:prstGeom>
        </p:spPr>
      </p:pic>
      <p:pic>
        <p:nvPicPr>
          <p:cNvPr id="11" name="Imagen 10"/>
          <p:cNvPicPr>
            <a:picLocks noChangeAspect="1"/>
          </p:cNvPicPr>
          <p:nvPr/>
        </p:nvPicPr>
        <p:blipFill>
          <a:blip r:embed="rId6"/>
          <a:stretch>
            <a:fillRect/>
          </a:stretch>
        </p:blipFill>
        <p:spPr>
          <a:xfrm>
            <a:off x="2095392" y="4691992"/>
            <a:ext cx="2610065" cy="3529738"/>
          </a:xfrm>
          <a:prstGeom prst="rect">
            <a:avLst/>
          </a:prstGeom>
        </p:spPr>
      </p:pic>
      <p:sp>
        <p:nvSpPr>
          <p:cNvPr id="10" name="Rectángulo 9"/>
          <p:cNvSpPr/>
          <p:nvPr/>
        </p:nvSpPr>
        <p:spPr>
          <a:xfrm>
            <a:off x="1825786" y="8262902"/>
            <a:ext cx="3206427" cy="547782"/>
          </a:xfrm>
          <a:prstGeom prst="rect">
            <a:avLst/>
          </a:prstGeom>
          <a:solidFill>
            <a:srgbClr val="CCECFF"/>
          </a:solidFill>
          <a:ln w="57150">
            <a:solidFill>
              <a:srgbClr val="00B0F0"/>
            </a:solidFill>
          </a:ln>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Estructura de las actividades de la video llamada</a:t>
            </a:r>
          </a:p>
        </p:txBody>
      </p:sp>
    </p:spTree>
    <p:extLst>
      <p:ext uri="{BB962C8B-B14F-4D97-AF65-F5344CB8AC3E}">
        <p14:creationId xmlns:p14="http://schemas.microsoft.com/office/powerpoint/2010/main" val="2640945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4975171" y="282252"/>
            <a:ext cx="1572365"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03</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a:t>
            </a:r>
            <a:r>
              <a:rPr lang="es-MX" sz="2000" dirty="0" smtClean="0">
                <a:solidFill>
                  <a:prstClr val="black"/>
                </a:solidFill>
                <a:latin typeface="Berlin Sans FB" panose="020E0602020502020306" pitchFamily="34" charset="0"/>
              </a:rPr>
              <a:t>2</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Hoy no tuve clase con los alumnos por medio de video llamada. En la transmisión de aprende casa II se estuvo trabajando con el campo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lenguaje y comunicación</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y la área de </a:t>
            </a:r>
            <a:r>
              <a:rPr kumimoji="0" lang="es-MX" sz="1800" b="0" i="0" u="none" strike="noStrike" kern="1200" cap="none" spc="0" normalizeH="0" baseline="0" noProof="0" dirty="0">
                <a:ln>
                  <a:noFill/>
                </a:ln>
                <a:solidFill>
                  <a:srgbClr val="008080"/>
                </a:solidFill>
                <a:effectLst/>
                <a:uLnTx/>
                <a:uFillTx/>
                <a:latin typeface="Berlin Sans FB" panose="020E0602020502020306" pitchFamily="34" charset="0"/>
                <a:ea typeface="+mn-ea"/>
                <a:cs typeface="+mn-cs"/>
              </a:rPr>
              <a:t>educación física.</a:t>
            </a:r>
          </a:p>
          <a:p>
            <a:pPr lvl="0"/>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lenguaje y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comunicación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con el énfasis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lang="es-MX" dirty="0">
                <a:latin typeface="Berlin Sans FB" panose="020E0602020502020306" pitchFamily="34" charset="0"/>
              </a:rPr>
              <a:t>Interpreta </a:t>
            </a:r>
            <a:r>
              <a:rPr lang="es-MX" dirty="0" smtClean="0">
                <a:latin typeface="Berlin Sans FB" panose="020E0602020502020306" pitchFamily="34" charset="0"/>
              </a:rPr>
              <a:t>instructivos</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comenzó con una de ellas intentando armar algo pero no podía a lo que le dije que tenia que seguir un instructivo para armarlo. Luego lo proyectaron para saber si tenían todos los materiales, para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dirty="0">
                <a:solidFill>
                  <a:prstClr val="black"/>
                </a:solidFill>
                <a:latin typeface="Berlin Sans FB" panose="020E0602020502020306" pitchFamily="34" charset="0"/>
              </a:rPr>
              <a:t>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6" name="Elipse 15"/>
          <p:cNvSpPr/>
          <p:nvPr/>
        </p:nvSpPr>
        <p:spPr>
          <a:xfrm>
            <a:off x="2618279" y="2473780"/>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p:cNvSpPr/>
          <p:nvPr/>
        </p:nvSpPr>
        <p:spPr>
          <a:xfrm>
            <a:off x="5546909" y="1489726"/>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p:cNvSpPr txBox="1"/>
          <p:nvPr/>
        </p:nvSpPr>
        <p:spPr>
          <a:xfrm>
            <a:off x="5940416" y="4593913"/>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40416" y="5533386"/>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mtClean="0">
                <a:solidFill>
                  <a:prstClr val="black"/>
                </a:solidFill>
                <a:latin typeface="Berlin Sans FB" panose="020E0602020502020306" pitchFamily="34" charset="0"/>
              </a:rPr>
              <a:t>12</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4197044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86348"/>
            <a:ext cx="5518485" cy="59093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comenzar a armarlo con los pasos que mencionaba el instructivo. Invitaron a Rosita y les dijeron que fueran a buscar una caja de cartón para seguir otro instructivo. Pero ahora ellos lo harían escribiendo los materiales, los pasos a seguir con materiales muy sencillos que tenemos en casa, cada una hizo uno diferente y luego se lo intercambiaron para seguir los pasos exactos de la otra. Recordaron la importancia de los instructivos siguiéndolos de manera detallada.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p>
          <a:p>
            <a:pPr lvl="0">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la clase de </a:t>
            </a:r>
            <a:r>
              <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rPr>
              <a:t>educación física </a:t>
            </a:r>
            <a:r>
              <a:rPr lang="es-MX" dirty="0" smtClean="0">
                <a:solidFill>
                  <a:prstClr val="black"/>
                </a:solidFill>
                <a:latin typeface="Berlin Sans FB" panose="020E0602020502020306" pitchFamily="34" charset="0"/>
              </a:rPr>
              <a:t>antes de comenzar mencionaron los materiales que utilizarían para la clase los cuales eran cosas que tenían la mayoría en casa mencionando las posibles variantes si no tenían esos materiales, luego mencionaron la importancia </a:t>
            </a:r>
            <a:r>
              <a:rPr lang="es-MX" dirty="0">
                <a:solidFill>
                  <a:prstClr val="black"/>
                </a:solidFill>
                <a:latin typeface="Berlin Sans FB" panose="020E0602020502020306" pitchFamily="34" charset="0"/>
              </a:rPr>
              <a:t>de lavarnos las manos de manera </a:t>
            </a:r>
            <a:r>
              <a:rPr lang="es-MX" dirty="0" smtClean="0">
                <a:solidFill>
                  <a:prstClr val="black"/>
                </a:solidFill>
                <a:latin typeface="Berlin Sans FB" panose="020E0602020502020306" pitchFamily="34" charset="0"/>
              </a:rPr>
              <a:t>constantemente. Comenzaron con un estiramiento con un periódico haciendo distintos movimientos con el. Luego hicieron con una jerga moviéndolo como un péndulo intentado derribar unas botellas de plástico, luego hicieron bolita los periódicos y los lanzaron con </a:t>
            </a:r>
            <a:r>
              <a:rPr lang="es-MX" smtClean="0">
                <a:solidFill>
                  <a:prstClr val="black"/>
                </a:solidFill>
                <a:latin typeface="Berlin Sans FB" panose="020E0602020502020306" pitchFamily="34" charset="0"/>
              </a:rPr>
              <a:t>el recogedor.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1149909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04/02/2021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día de hoy tuve clase con mis alumnos por medio de video llamada que se realizo en la plataforma google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meet</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se les invito a todos los alumnos.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Comenzamos a saludarnos mientras se unían a la video llamada y a platicar diversos temas que ellos mismo me hacían preguntas o yo a ellos.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Cuando ya fueron las 10:05 am comenzamos la clase dándonos los buenos días y pasamos lista para poder comenzar de una mejor manera.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3" name="Elipse 12"/>
          <p:cNvSpPr/>
          <p:nvPr/>
        </p:nvSpPr>
        <p:spPr>
          <a:xfrm>
            <a:off x="6165278" y="363855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24170" y="461260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12</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5" name="CuadroTexto 14"/>
          <p:cNvSpPr txBox="1"/>
          <p:nvPr/>
        </p:nvSpPr>
        <p:spPr>
          <a:xfrm>
            <a:off x="2864023" y="5491291"/>
            <a:ext cx="404270" cy="369332"/>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mtClean="0">
                <a:solidFill>
                  <a:prstClr val="black"/>
                </a:solidFill>
                <a:latin typeface="Berlin Sans FB" panose="020E0602020502020306" pitchFamily="34" charset="0"/>
              </a:rPr>
              <a:t>15</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5500892" y="1468913"/>
            <a:ext cx="300997" cy="204510"/>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830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517863"/>
            <a:ext cx="5518485" cy="84023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Bailamos una canción para activarnos y comenzar mejor la clase. Luego recordamos las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actividades de la programación por medio de preguntas (¿Que fue lo que vieron? ¿Que te gusto mas? ¿Que no te gusto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p>
          <a:p>
            <a:pPr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Les mencione que íbamos a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trabajar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lenguaje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comunicación para reforzar el aprendizaje esperado </a:t>
            </a:r>
            <a:r>
              <a:rPr lang="es-MX" dirty="0" smtClean="0">
                <a:solidFill>
                  <a:prstClr val="black"/>
                </a:solidFill>
                <a:latin typeface="Berlin Sans FB" panose="020E0602020502020306" pitchFamily="34" charset="0"/>
              </a:rPr>
              <a:t>“</a:t>
            </a:r>
            <a:r>
              <a:rPr lang="es-MX" dirty="0">
                <a:solidFill>
                  <a:prstClr val="black"/>
                </a:solidFill>
                <a:latin typeface="Berlin Sans FB" panose="020E0602020502020306" pitchFamily="34" charset="0"/>
              </a:rPr>
              <a:t>Usa unidades no convencionales para medir </a:t>
            </a:r>
            <a:r>
              <a:rPr lang="es-MX" dirty="0" smtClean="0">
                <a:solidFill>
                  <a:prstClr val="black"/>
                </a:solidFill>
                <a:latin typeface="Berlin Sans FB" panose="020E0602020502020306" pitchFamily="34" charset="0"/>
              </a:rPr>
              <a:t>el peso” pero les </a:t>
            </a:r>
            <a:r>
              <a:rPr lang="es-MX" dirty="0" err="1" smtClean="0">
                <a:solidFill>
                  <a:prstClr val="black"/>
                </a:solidFill>
                <a:latin typeface="Berlin Sans FB" panose="020E0602020502020306" pitchFamily="34" charset="0"/>
              </a:rPr>
              <a:t>mostre</a:t>
            </a:r>
            <a:r>
              <a:rPr lang="es-MX" dirty="0" smtClean="0">
                <a:solidFill>
                  <a:prstClr val="black"/>
                </a:solidFill>
                <a:latin typeface="Berlin Sans FB" panose="020E0602020502020306" pitchFamily="34" charset="0"/>
              </a:rPr>
              <a:t> que tenia una balanza conmigo pero antes de comenzar les cuestione ¿Saben lo que es una balanza? les dije que una </a:t>
            </a:r>
            <a:r>
              <a:rPr lang="es-MX" dirty="0">
                <a:solidFill>
                  <a:prstClr val="black"/>
                </a:solidFill>
                <a:latin typeface="Berlin Sans FB" panose="020E0602020502020306" pitchFamily="34" charset="0"/>
              </a:rPr>
              <a:t>balanza es un instrumento ideado para medir el peso de los objetos.  </a:t>
            </a:r>
            <a:r>
              <a:rPr lang="es-MX" dirty="0" smtClean="0">
                <a:solidFill>
                  <a:prstClr val="black"/>
                </a:solidFill>
                <a:latin typeface="Berlin Sans FB" panose="020E0602020502020306" pitchFamily="34" charset="0"/>
              </a:rPr>
              <a:t>Luego les pedí que sacaran los 4 objetos, imaginamos que teníamos una balanza en las manos, y tomamos uno en cada mano sintiendo cual de esos pesaba mas, para después hacer una revancha entre los objetos mas pesados. Pero mientras hacíamos esta actividad cuestionamos cual era el mas pesado de cada una y porque creían que pesaba mas, luego de hacer la revancha saque de nuevo mi balanza para comenzar a pesar objetos con ella. Comencé a mencionarles que yo tenia unas frutas y verduras de plástico, en un lado puso 3 lechugas y en el otro puse 2 manzanas cuestione ¿de que lado esta mas pesado?. Realizamos el ejercicio con varios objetos, cuestionando cual objeto de ahí era mas pesado y como podíamos igualar el peso. Por ejemplo cuestionando si es mas pesado el plástico o una verdura de verdad, luego con cuantas piedras se podría igualar el peso de una verdura de verdad que era muy pesada, realizándolos con varios objetos distintos.</a:t>
            </a:r>
          </a:p>
        </p:txBody>
      </p:sp>
    </p:spTree>
    <p:extLst>
      <p:ext uri="{BB962C8B-B14F-4D97-AF65-F5344CB8AC3E}">
        <p14:creationId xmlns:p14="http://schemas.microsoft.com/office/powerpoint/2010/main" val="459668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745307"/>
            <a:ext cx="5518485" cy="5078313"/>
          </a:xfrm>
          <a:prstGeom prst="rect">
            <a:avLst/>
          </a:prstGeom>
          <a:noFill/>
        </p:spPr>
        <p:txBody>
          <a:bodyPr wrap="square" rtlCol="0">
            <a:spAutoFit/>
          </a:bodyPr>
          <a:lstStyle/>
          <a:p>
            <a:pPr lvl="0" defTabSz="914400">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Cuando terminamos les pregunte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q</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ue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fue lo que aprendimos hoy</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 lo que les dije que el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día de hoy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aprendimos</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a:t>
            </a:r>
            <a:r>
              <a:rPr lang="es-MX" dirty="0" smtClean="0">
                <a:solidFill>
                  <a:prstClr val="black"/>
                </a:solidFill>
                <a:latin typeface="Berlin Sans FB" panose="020E0602020502020306" pitchFamily="34" charset="0"/>
              </a:rPr>
              <a:t>el </a:t>
            </a:r>
            <a:r>
              <a:rPr lang="es-MX" dirty="0">
                <a:solidFill>
                  <a:prstClr val="black"/>
                </a:solidFill>
                <a:latin typeface="Berlin Sans FB" panose="020E0602020502020306" pitchFamily="34" charset="0"/>
              </a:rPr>
              <a:t>peso de distintos objetos, identificar cual es mas pesado que otro y como podemos igualar su </a:t>
            </a:r>
            <a:r>
              <a:rPr lang="es-MX" dirty="0" smtClean="0">
                <a:solidFill>
                  <a:prstClr val="black"/>
                </a:solidFill>
                <a:latin typeface="Berlin Sans FB" panose="020E0602020502020306" pitchFamily="34" charset="0"/>
              </a:rPr>
              <a:t>peso.</a:t>
            </a:r>
            <a:endParaRPr lang="es-MX" dirty="0">
              <a:solidFill>
                <a:prstClr val="black"/>
              </a:solidFill>
              <a:latin typeface="Berlin Sans FB" panose="020E0602020502020306"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Nos despedimos con un abrazo de oso virtual y un beso recomendándoles seguir quedándonos en casa y lavarnos las manos de una manera constante. Me</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sentí un poco abrumada porque hoy de nuevo comencé a tener fallas de técnicas con la computadora y con el celular, pero de igual forma trate de mantener la calma en todo momento y siempre buscar otra solución, ya se conectar otro dispositivo o volver a entrar. Lo niños se comenzaron a desesperar pero retomamos para los</a:t>
            </a:r>
            <a:r>
              <a:rPr lang="es-MX" dirty="0" smtClean="0">
                <a:solidFill>
                  <a:prstClr val="black"/>
                </a:solidFill>
                <a:latin typeface="Berlin Sans FB" panose="020E0602020502020306" pitchFamily="34" charset="0"/>
              </a:rPr>
              <a:t> que no habían logrado escuchar, no cambiara nada de hoy porque entiendes que son cosas que suceden y están fuera de mi alcance como persona, a pesar de eso la clase surgió de una manera excelente.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1382787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48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a:off x="1914812" y="8272939"/>
            <a:ext cx="3206427" cy="547782"/>
          </a:xfrm>
          <a:prstGeom prst="rect">
            <a:avLst/>
          </a:prstGeom>
          <a:solidFill>
            <a:srgbClr val="CCECFF"/>
          </a:solidFill>
          <a:ln w="57150">
            <a:solidFill>
              <a:srgbClr val="00B0F0"/>
            </a:solidFill>
          </a:ln>
          <a:effectLst>
            <a:glow rad="139700">
              <a:schemeClr val="accent4">
                <a:satMod val="175000"/>
                <a:alpha val="40000"/>
              </a:schemeClr>
            </a:glow>
          </a:effectLst>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Clase con alumnos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11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a.m</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pic>
        <p:nvPicPr>
          <p:cNvPr id="5" name="Picture 2" descr="Puede ser una imagen de 5 personas"/>
          <p:cNvPicPr>
            <a:picLocks noChangeAspect="1" noChangeArrowheads="1"/>
          </p:cNvPicPr>
          <p:nvPr/>
        </p:nvPicPr>
        <p:blipFill rotWithShape="1">
          <a:blip r:embed="rId4">
            <a:extLst>
              <a:ext uri="{28A0092B-C50C-407E-A947-70E740481C1C}">
                <a14:useLocalDpi xmlns:a14="http://schemas.microsoft.com/office/drawing/2010/main" val="0"/>
              </a:ext>
            </a:extLst>
          </a:blip>
          <a:srcRect l="10948" t="9601" r="11296" b="66578"/>
          <a:stretch/>
        </p:blipFill>
        <p:spPr bwMode="auto">
          <a:xfrm rot="328618">
            <a:off x="298953" y="1398733"/>
            <a:ext cx="2936631" cy="1712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Puede ser una imagen de 5 personas"/>
          <p:cNvPicPr>
            <a:picLocks noChangeAspect="1" noChangeArrowheads="1"/>
          </p:cNvPicPr>
          <p:nvPr/>
        </p:nvPicPr>
        <p:blipFill rotWithShape="1">
          <a:blip r:embed="rId4">
            <a:extLst>
              <a:ext uri="{28A0092B-C50C-407E-A947-70E740481C1C}">
                <a14:useLocalDpi xmlns:a14="http://schemas.microsoft.com/office/drawing/2010/main" val="0"/>
              </a:ext>
            </a:extLst>
          </a:blip>
          <a:srcRect l="12704" t="36575" r="12949" b="40129"/>
          <a:stretch/>
        </p:blipFill>
        <p:spPr bwMode="auto">
          <a:xfrm rot="21284473">
            <a:off x="2945495" y="3438589"/>
            <a:ext cx="3516925" cy="2555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Puede ser una imagen de 3 personas y niño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58" t="8900" r="9704" b="7900"/>
          <a:stretch/>
        </p:blipFill>
        <p:spPr bwMode="auto">
          <a:xfrm>
            <a:off x="520423" y="3034865"/>
            <a:ext cx="2493689" cy="3114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Puede ser una imagen de 5 personas y texto"/>
          <p:cNvPicPr>
            <a:picLocks noChangeAspect="1" noChangeArrowheads="1"/>
          </p:cNvPicPr>
          <p:nvPr/>
        </p:nvPicPr>
        <p:blipFill rotWithShape="1">
          <a:blip r:embed="rId6">
            <a:extLst>
              <a:ext uri="{28A0092B-C50C-407E-A947-70E740481C1C}">
                <a14:useLocalDpi xmlns:a14="http://schemas.microsoft.com/office/drawing/2010/main" val="0"/>
              </a:ext>
            </a:extLst>
          </a:blip>
          <a:srcRect l="11007" t="8443" r="11236" b="62656"/>
          <a:stretch/>
        </p:blipFill>
        <p:spPr bwMode="auto">
          <a:xfrm rot="21275381">
            <a:off x="3138570" y="1584743"/>
            <a:ext cx="3288324" cy="1822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4" name="Picture 10" descr="Puede ser una imagen de 7 personas y texto"/>
          <p:cNvPicPr>
            <a:picLocks noChangeAspect="1" noChangeArrowheads="1"/>
          </p:cNvPicPr>
          <p:nvPr/>
        </p:nvPicPr>
        <p:blipFill rotWithShape="1">
          <a:blip r:embed="rId7">
            <a:extLst>
              <a:ext uri="{28A0092B-C50C-407E-A947-70E740481C1C}">
                <a14:useLocalDpi xmlns:a14="http://schemas.microsoft.com/office/drawing/2010/main" val="0"/>
              </a:ext>
            </a:extLst>
          </a:blip>
          <a:srcRect l="8902" t="61272" r="10159" b="12980"/>
          <a:stretch/>
        </p:blipFill>
        <p:spPr bwMode="auto">
          <a:xfrm>
            <a:off x="1443040" y="5998212"/>
            <a:ext cx="4149970" cy="2131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01232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entágono 5"/>
          <p:cNvSpPr/>
          <p:nvPr/>
        </p:nvSpPr>
        <p:spPr>
          <a:xfrm>
            <a:off x="0" y="530526"/>
            <a:ext cx="2727158" cy="608146"/>
          </a:xfrm>
          <a:prstGeom prst="homePlate">
            <a:avLst/>
          </a:prstGeom>
          <a:solidFill>
            <a:srgbClr val="FF9999"/>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solidFill>
                  <a:prstClr val="white"/>
                </a:solidFill>
              </a:ln>
              <a:solidFill>
                <a:srgbClr val="CC00CC"/>
              </a:solidFill>
              <a:effectLst/>
              <a:uLnTx/>
              <a:uFillTx/>
              <a:latin typeface="Calibri" panose="020F0502020204030204"/>
              <a:ea typeface="+mn-ea"/>
              <a:cs typeface="+mn-cs"/>
            </a:endParaRPr>
          </a:p>
        </p:txBody>
      </p:sp>
      <p:sp>
        <p:nvSpPr>
          <p:cNvPr id="7" name="Rectángulo 6"/>
          <p:cNvSpPr/>
          <p:nvPr/>
        </p:nvSpPr>
        <p:spPr>
          <a:xfrm>
            <a:off x="0" y="419100"/>
            <a:ext cx="2511921"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Evidencia</a:t>
            </a:r>
            <a:endParaRPr kumimoji="0" lang="es-ES" sz="54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a:off x="1825786" y="8262902"/>
            <a:ext cx="3206427" cy="547782"/>
          </a:xfrm>
          <a:prstGeom prst="rect">
            <a:avLst/>
          </a:prstGeom>
          <a:solidFill>
            <a:srgbClr val="CCECFF"/>
          </a:solidFill>
          <a:ln w="57150">
            <a:solidFill>
              <a:srgbClr val="00B0F0"/>
            </a:solidFill>
          </a:ln>
          <a:scene3d>
            <a:camera prst="perspectiveFront"/>
            <a:lightRig rig="threePt" dir="t"/>
          </a:scene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Estructura de las actividades de la video llamada</a:t>
            </a:r>
          </a:p>
        </p:txBody>
      </p:sp>
      <p:pic>
        <p:nvPicPr>
          <p:cNvPr id="4" name="Imagen 3"/>
          <p:cNvPicPr>
            <a:picLocks noChangeAspect="1"/>
          </p:cNvPicPr>
          <p:nvPr/>
        </p:nvPicPr>
        <p:blipFill>
          <a:blip r:embed="rId4"/>
          <a:stretch>
            <a:fillRect/>
          </a:stretch>
        </p:blipFill>
        <p:spPr>
          <a:xfrm>
            <a:off x="640258" y="1262497"/>
            <a:ext cx="2724337" cy="3590857"/>
          </a:xfrm>
          <a:prstGeom prst="rect">
            <a:avLst/>
          </a:prstGeom>
        </p:spPr>
      </p:pic>
      <p:pic>
        <p:nvPicPr>
          <p:cNvPr id="8" name="Imagen 7"/>
          <p:cNvPicPr>
            <a:picLocks noChangeAspect="1"/>
          </p:cNvPicPr>
          <p:nvPr/>
        </p:nvPicPr>
        <p:blipFill>
          <a:blip r:embed="rId5"/>
          <a:stretch>
            <a:fillRect/>
          </a:stretch>
        </p:blipFill>
        <p:spPr>
          <a:xfrm>
            <a:off x="3479463" y="4167554"/>
            <a:ext cx="2736886" cy="3665854"/>
          </a:xfrm>
          <a:prstGeom prst="rect">
            <a:avLst/>
          </a:prstGeom>
        </p:spPr>
      </p:pic>
    </p:spTree>
    <p:extLst>
      <p:ext uri="{BB962C8B-B14F-4D97-AF65-F5344CB8AC3E}">
        <p14:creationId xmlns:p14="http://schemas.microsoft.com/office/powerpoint/2010/main" val="50809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13</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Hoy no tuve clase con los alumnos por medio de video llamada. En la transmisión de aprende casa II se estuvo trabajando con el campo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lenguaje y comunicación</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y la área de </a:t>
            </a:r>
            <a:r>
              <a:rPr kumimoji="0" lang="es-MX" sz="1800" b="0" i="0" u="none" strike="noStrike" kern="1200" cap="none" spc="0" normalizeH="0" baseline="0" noProof="0" dirty="0">
                <a:ln>
                  <a:noFill/>
                </a:ln>
                <a:solidFill>
                  <a:srgbClr val="008080"/>
                </a:solidFill>
                <a:effectLst/>
                <a:uLnTx/>
                <a:uFillTx/>
                <a:latin typeface="Berlin Sans FB" panose="020E0602020502020306" pitchFamily="34" charset="0"/>
                <a:ea typeface="+mn-ea"/>
                <a:cs typeface="+mn-cs"/>
              </a:rPr>
              <a:t>educación física.</a:t>
            </a:r>
          </a:p>
          <a:p>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lenguaje y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comunicación </a:t>
            </a:r>
            <a:r>
              <a:rPr lang="es-MX" dirty="0">
                <a:latin typeface="Berlin Sans FB" panose="020E0602020502020306" pitchFamily="34" charset="0"/>
              </a:rPr>
              <a:t>con el énfasis </a:t>
            </a:r>
            <a:r>
              <a:rPr lang="es-MX" dirty="0" smtClean="0">
                <a:latin typeface="Berlin Sans FB" panose="020E0602020502020306" pitchFamily="34" charset="0"/>
              </a:rPr>
              <a:t>“cómo </a:t>
            </a:r>
            <a:r>
              <a:rPr lang="es-MX" dirty="0">
                <a:latin typeface="Berlin Sans FB" panose="020E0602020502020306" pitchFamily="34" charset="0"/>
              </a:rPr>
              <a:t>son los personajes y lugares de un </a:t>
            </a:r>
            <a:r>
              <a:rPr lang="es-MX" dirty="0" smtClean="0">
                <a:latin typeface="Berlin Sans FB" panose="020E0602020502020306" pitchFamily="34" charset="0"/>
              </a:rPr>
              <a:t>cuento” </a:t>
            </a:r>
            <a:r>
              <a:rPr lang="es-MX" dirty="0" smtClean="0">
                <a:solidFill>
                  <a:prstClr val="black"/>
                </a:solidFill>
                <a:latin typeface="Berlin Sans FB" panose="020E0602020502020306" pitchFamily="34" charset="0"/>
              </a:rPr>
              <a:t>una de ellas salió vestida de bruja y conto un cuento vestida </a:t>
            </a:r>
            <a:r>
              <a:rPr lang="es-MX" dirty="0" err="1" smtClean="0">
                <a:solidFill>
                  <a:prstClr val="black"/>
                </a:solidFill>
                <a:latin typeface="Berlin Sans FB" panose="020E0602020502020306" pitchFamily="34" charset="0"/>
              </a:rPr>
              <a:t>asi</a:t>
            </a:r>
            <a:r>
              <a:rPr lang="es-MX" dirty="0" smtClean="0">
                <a:solidFill>
                  <a:prstClr val="black"/>
                </a:solidFill>
                <a:latin typeface="Berlin Sans FB" panose="020E0602020502020306" pitchFamily="34" charset="0"/>
              </a:rPr>
              <a:t> que hablaba sobre una bruja que tendría una cita con un ogro hablando principalmente de la aceptación que debemos tener en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a:solidFill>
                  <a:prstClr val="black"/>
                </a:solidFill>
                <a:latin typeface="Berlin Sans FB" panose="020E0602020502020306" pitchFamily="34" charset="0"/>
              </a:rPr>
              <a:t>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6" name="Elipse 15"/>
          <p:cNvSpPr/>
          <p:nvPr/>
        </p:nvSpPr>
        <p:spPr>
          <a:xfrm>
            <a:off x="2618279" y="2473780"/>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p:cNvSpPr/>
          <p:nvPr/>
        </p:nvSpPr>
        <p:spPr>
          <a:xfrm>
            <a:off x="5546909" y="1489726"/>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p:cNvSpPr txBox="1"/>
          <p:nvPr/>
        </p:nvSpPr>
        <p:spPr>
          <a:xfrm>
            <a:off x="5940416" y="4593913"/>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dirty="0" smtClean="0">
                <a:solidFill>
                  <a:prstClr val="black"/>
                </a:solidFill>
                <a:latin typeface="Berlin Sans FB" panose="020E0602020502020306" pitchFamily="34" charset="0"/>
              </a:rPr>
              <a:t>17</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40416" y="5533386"/>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noProof="0" smtClean="0">
                <a:solidFill>
                  <a:prstClr val="black"/>
                </a:solidFill>
                <a:latin typeface="Berlin Sans FB" panose="020E0602020502020306" pitchFamily="34" charset="0"/>
              </a:rPr>
              <a:t>16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963685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05</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/02/2021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Hoy no tuve clase con los alumnos por medio de video llamada. En la transmisión de aprende casa II se estuvo trabajando con el campo de </a:t>
            </a:r>
            <a:r>
              <a:rPr kumimoji="0" lang="es-MX" sz="1800" b="0" i="0" u="none" strike="noStrike" kern="1200" cap="none" spc="0" normalizeH="0" baseline="0" noProof="0" dirty="0" smtClean="0">
                <a:ln>
                  <a:noFill/>
                </a:ln>
                <a:solidFill>
                  <a:srgbClr val="CC66FF"/>
                </a:solidFill>
                <a:effectLst/>
                <a:uLnTx/>
                <a:uFillTx/>
                <a:latin typeface="Berlin Sans FB" panose="020E0602020502020306" pitchFamily="34" charset="0"/>
                <a:ea typeface="+mn-ea"/>
                <a:cs typeface="+mn-cs"/>
              </a:rPr>
              <a:t>exploración y comprensión del mundo natural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y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 </a:t>
            </a:r>
            <a:r>
              <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rPr>
              <a:t>ingles</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caso de </a:t>
            </a:r>
            <a:r>
              <a:rPr kumimoji="0" lang="es-MX" sz="1800" b="0" i="0" u="none" strike="noStrike" kern="1200" cap="none" spc="0" normalizeH="0" baseline="0" noProof="0" dirty="0">
                <a:ln>
                  <a:noFill/>
                </a:ln>
                <a:solidFill>
                  <a:srgbClr val="CC66FF"/>
                </a:solidFill>
                <a:effectLst/>
                <a:uLnTx/>
                <a:uFillTx/>
                <a:latin typeface="Berlin Sans FB" panose="020E0602020502020306" pitchFamily="34" charset="0"/>
                <a:ea typeface="+mn-ea"/>
                <a:cs typeface="+mn-cs"/>
              </a:rPr>
              <a:t>exploración y comprensión del mundo natural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con la</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clase “honores a la bandera” comenzó una de ellas diciendo que la semana se la había ido muy rápido porque el lunes no hubo clases de aprende en casa pero ella quería saber la razón por la que no había habido clases, llego su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5</a:t>
            </a:r>
          </a:p>
        </p:txBody>
      </p:sp>
      <p:sp>
        <p:nvSpPr>
          <p:cNvPr id="17" name="Elipse 16"/>
          <p:cNvSpPr/>
          <p:nvPr/>
        </p:nvSpPr>
        <p:spPr>
          <a:xfrm>
            <a:off x="6015060" y="1672014"/>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p:cNvSpPr txBox="1"/>
          <p:nvPr/>
        </p:nvSpPr>
        <p:spPr>
          <a:xfrm>
            <a:off x="5930781" y="4637314"/>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14</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30780" y="552732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14</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1929922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86348"/>
            <a:ext cx="5518485"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compañera</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a la cual le menciono si ella sabia porque no hubo clases ese día</a:t>
            </a:r>
            <a:r>
              <a:rPr lang="es-MX" dirty="0" smtClean="0">
                <a:solidFill>
                  <a:prstClr val="black"/>
                </a:solidFill>
                <a:latin typeface="Berlin Sans FB" panose="020E0602020502020306" pitchFamily="34" charset="0"/>
              </a:rPr>
              <a:t> y ella le comenzó a explicar de las efemérides del año que aparecen en nuestro calendario.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Para</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después mencionar que hoy 5 de febrero también se celebra algo muy importante, luego pasaron a hablar de los honores a la bandera que debemos de guardarles mucho respeto. Las personas que participan en el explicando su función y luego a explicar cada uno de los símbolos patrios, invitaron a realizar una actividad para representar lo orgullosos de ser mexicanos. </a:t>
            </a:r>
            <a:endPar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En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la clase de</a:t>
            </a:r>
            <a:r>
              <a:rPr kumimoji="0" lang="es-MX" sz="1800" b="0" i="0" u="none" strike="noStrike" kern="1200" cap="none" spc="0" normalizeH="0" baseline="0" noProof="0" dirty="0">
                <a:ln>
                  <a:noFill/>
                </a:ln>
                <a:solidFill>
                  <a:srgbClr val="008080"/>
                </a:solidFill>
                <a:effectLst/>
                <a:uLnTx/>
                <a:uFillTx/>
                <a:latin typeface="Berlin Sans FB" panose="020E0602020502020306" pitchFamily="34" charset="0"/>
                <a:ea typeface="+mn-ea"/>
                <a:cs typeface="+mn-cs"/>
              </a:rPr>
              <a:t> </a:t>
            </a:r>
            <a:r>
              <a:rPr kumimoji="0" lang="es-MX" sz="1800" b="0" i="0" u="none" strike="noStrike" kern="1200" cap="none" spc="0" normalizeH="0" baseline="0" noProof="0" dirty="0" smtClean="0">
                <a:ln>
                  <a:noFill/>
                </a:ln>
                <a:solidFill>
                  <a:srgbClr val="008080"/>
                </a:solidFill>
                <a:effectLst/>
                <a:uLnTx/>
                <a:uFillTx/>
                <a:latin typeface="Berlin Sans FB" panose="020E0602020502020306" pitchFamily="34" charset="0"/>
                <a:ea typeface="+mn-ea"/>
                <a:cs typeface="+mn-cs"/>
              </a:rPr>
              <a:t>ingles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comenzó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con la importancia de lavarnos las manos de manera constantemente</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 la clase del día de hoy</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hablaron de las palabras claves de varias canciones.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165499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41182" y="786348"/>
            <a:ext cx="5518485" cy="59093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nosotros mismos.</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Después comenzaron a jugar a encontrar las diferencias que se hizo la bruja mediante pasaba el cuento poniéndolas en el pizarrón siendo muy específicos con los detalles. Luego pasaron algunos audios de unos niños narrando ese mismo cuento que habían contando con anterioridad. Pasaron unas imágenes el cuento y preguntaron cosas especificas sobre ella haciendo que los niños sean mas observadores. Jugaron a adivinar el cuento pasando audios de niños describiendo el cuento y todos teníamos que adivinar del cuento que se esta hablando.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Hicieron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una pausa activa antes de comenzar con la otra clase.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En la clase de </a:t>
            </a:r>
            <a:r>
              <a:rPr kumimoji="0" lang="es-MX" sz="1800" b="0" i="0" u="none" strike="noStrike" kern="1200" cap="none" spc="0" normalizeH="0" baseline="0" noProof="0" dirty="0">
                <a:ln>
                  <a:noFill/>
                </a:ln>
                <a:solidFill>
                  <a:srgbClr val="009999"/>
                </a:solidFill>
                <a:effectLst/>
                <a:uLnTx/>
                <a:uFillTx/>
                <a:latin typeface="Berlin Sans FB" panose="020E0602020502020306" pitchFamily="34" charset="0"/>
                <a:ea typeface="+mn-ea"/>
                <a:cs typeface="+mn-cs"/>
              </a:rPr>
              <a:t>educación física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comenzó con la importancia de lavarnos las manos de manera constantemente,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jugaron</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con la canción Alele kikatonponga para estirarse y jugar diferentes cosas haciendo ejercicios como lanzar un globo, tomarla con una mano, moverse de distintas maneras, lanzándolo con un </a:t>
            </a:r>
            <a:r>
              <a:rPr lang="es-MX" dirty="0" err="1" smtClean="0">
                <a:solidFill>
                  <a:prstClr val="black"/>
                </a:solidFill>
                <a:latin typeface="Berlin Sans FB" panose="020E0602020502020306" pitchFamily="34" charset="0"/>
              </a:rPr>
              <a:t>atr</a:t>
            </a:r>
            <a:r>
              <a:rPr kumimoji="0" lang="es-MX" sz="1800" b="0" i="0" u="none" strike="noStrike" kern="1200" cap="none" spc="0" normalizeH="0" noProof="0" dirty="0" err="1" smtClean="0">
                <a:ln>
                  <a:noFill/>
                </a:ln>
                <a:solidFill>
                  <a:prstClr val="black"/>
                </a:solidFill>
                <a:effectLst/>
                <a:uLnTx/>
                <a:uFillTx/>
                <a:latin typeface="Berlin Sans FB" panose="020E0602020502020306" pitchFamily="34" charset="0"/>
                <a:ea typeface="+mn-ea"/>
                <a:cs typeface="+mn-cs"/>
              </a:rPr>
              <a:t>apamoscas</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al finalizar se sentaron en el suelo para platicar sobre todo lo que habían hecho durante la clase.</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412913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4167" t="937" r="3327" b="3745"/>
          <a:stretch/>
        </p:blipFill>
        <p:spPr bwMode="auto">
          <a:xfrm>
            <a:off x="0" y="-1"/>
            <a:ext cx="6858000" cy="9274630"/>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184934" y="692294"/>
            <a:ext cx="2948683" cy="277403"/>
          </a:xfrm>
          <a:prstGeom prst="roundRect">
            <a:avLst/>
          </a:prstGeom>
          <a:solidFill>
            <a:srgbClr val="FF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Jardín de niños Diego Rivera T.M</a:t>
            </a:r>
          </a:p>
        </p:txBody>
      </p:sp>
      <p:sp>
        <p:nvSpPr>
          <p:cNvPr id="8" name="Rectángulo redondeado 7"/>
          <p:cNvSpPr/>
          <p:nvPr/>
        </p:nvSpPr>
        <p:spPr>
          <a:xfrm>
            <a:off x="3318551" y="714277"/>
            <a:ext cx="682434" cy="224373"/>
          </a:xfrm>
          <a:prstGeom prst="round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3</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A</a:t>
            </a:r>
          </a:p>
        </p:txBody>
      </p:sp>
      <p:sp>
        <p:nvSpPr>
          <p:cNvPr id="9" name="Rectángulo 8"/>
          <p:cNvSpPr/>
          <p:nvPr/>
        </p:nvSpPr>
        <p:spPr>
          <a:xfrm>
            <a:off x="1679173" y="163555"/>
            <a:ext cx="2684775" cy="494819"/>
          </a:xfrm>
          <a:prstGeom prst="rect">
            <a:avLst/>
          </a:prstGeom>
          <a:solidFill>
            <a:srgbClr val="D4F4E0"/>
          </a:solidFill>
          <a:ln>
            <a:solidFill>
              <a:srgbClr val="D4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Fátima Araminda García Samaniego </a:t>
            </a:r>
          </a:p>
        </p:txBody>
      </p:sp>
      <p:sp>
        <p:nvSpPr>
          <p:cNvPr id="5" name="Doble onda 4"/>
          <p:cNvSpPr/>
          <p:nvPr/>
        </p:nvSpPr>
        <p:spPr>
          <a:xfrm>
            <a:off x="184934" y="148368"/>
            <a:ext cx="1684962" cy="554804"/>
          </a:xfrm>
          <a:prstGeom prst="doubleWave">
            <a:avLst/>
          </a:prstGeom>
          <a:solidFill>
            <a:srgbClr val="FFFF99"/>
          </a:solidFill>
          <a:ln>
            <a:solidFill>
              <a:srgbClr val="FFFF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olorado" pitchFamily="50" charset="0"/>
                <a:ea typeface="+mn-ea"/>
                <a:cs typeface="+mn-cs"/>
              </a:rPr>
              <a:t> </a:t>
            </a:r>
          </a:p>
        </p:txBody>
      </p:sp>
      <p:sp>
        <p:nvSpPr>
          <p:cNvPr id="6" name="Rectángulo 5"/>
          <p:cNvSpPr/>
          <p:nvPr/>
        </p:nvSpPr>
        <p:spPr>
          <a:xfrm>
            <a:off x="375658" y="-4533"/>
            <a:ext cx="130351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rPr>
              <a:t>Datos</a:t>
            </a:r>
            <a:endParaRPr kumimoji="0" lang="es-ES" sz="4000" b="1" i="0" u="none" strike="noStrike" kern="1200" cap="none" spc="0" normalizeH="0" baseline="0" noProof="0" dirty="0">
              <a:ln w="10160">
                <a:solidFill>
                  <a:prstClr val="white"/>
                </a:solidFill>
                <a:prstDash val="solid"/>
              </a:ln>
              <a:solidFill>
                <a:prstClr val="black"/>
              </a:solidFill>
              <a:effectLst>
                <a:outerShdw blurRad="38100" dist="22860" dir="5400000" algn="tl" rotWithShape="0">
                  <a:srgbClr val="000000">
                    <a:alpha val="30000"/>
                  </a:srgbClr>
                </a:outerShdw>
              </a:effectLst>
              <a:uLnTx/>
              <a:uFillTx/>
              <a:latin typeface="Colorado" pitchFamily="50" charset="0"/>
              <a:ea typeface="+mn-ea"/>
              <a:cs typeface="+mn-cs"/>
            </a:endParaRPr>
          </a:p>
        </p:txBody>
      </p:sp>
      <p:sp>
        <p:nvSpPr>
          <p:cNvPr id="10" name="Rectángulo 9"/>
          <p:cNvSpPr/>
          <p:nvPr/>
        </p:nvSpPr>
        <p:spPr>
          <a:xfrm rot="21150880">
            <a:off x="5075523" y="275688"/>
            <a:ext cx="1471583" cy="45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smtClean="0">
                <a:solidFill>
                  <a:prstClr val="black"/>
                </a:solidFill>
                <a:latin typeface="Berlin Sans FB" panose="020E0602020502020306" pitchFamily="34" charset="0"/>
              </a:rPr>
              <a:t>14</a:t>
            </a:r>
            <a:r>
              <a:rPr kumimoji="0" lang="es-MX"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/01/2021</a:t>
            </a:r>
            <a:endParaRPr kumimoji="0" lang="es-MX"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2" name="CuadroTexto 11"/>
          <p:cNvSpPr txBox="1"/>
          <p:nvPr/>
        </p:nvSpPr>
        <p:spPr>
          <a:xfrm>
            <a:off x="445004" y="6472859"/>
            <a:ext cx="5967992"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El día de hoy tuve clase con mis alumnos por medio de video llamada que se realizo en la plataforma google </a:t>
            </a:r>
            <a:r>
              <a:rPr kumimoji="0" lang="es-MX" sz="1800" b="0" i="0" u="none" strike="noStrike" kern="1200" cap="none" spc="0" normalizeH="0" baseline="0" noProof="0" dirty="0" err="1">
                <a:ln>
                  <a:noFill/>
                </a:ln>
                <a:solidFill>
                  <a:prstClr val="black"/>
                </a:solidFill>
                <a:effectLst/>
                <a:uLnTx/>
                <a:uFillTx/>
                <a:latin typeface="Berlin Sans FB" panose="020E0602020502020306" pitchFamily="34" charset="0"/>
                <a:ea typeface="+mn-ea"/>
                <a:cs typeface="+mn-cs"/>
              </a:rPr>
              <a:t>meet</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 se les invito a todos los alumnos.</a:t>
            </a:r>
          </a:p>
          <a:p>
            <a:pPr marL="0" marR="0" lvl="0" indent="0" algn="l" defTabSz="457200" rtl="0" eaLnBrk="1" fontAlgn="auto" latinLnBrk="0" hangingPunct="1">
              <a:lnSpc>
                <a:spcPct val="100000"/>
              </a:lnSpc>
              <a:spcBef>
                <a:spcPts val="0"/>
              </a:spcBef>
              <a:spcAft>
                <a:spcPts val="0"/>
              </a:spcAft>
              <a:buClrTx/>
              <a:buSzTx/>
              <a:buFontTx/>
              <a:buNone/>
              <a:tabLst/>
              <a:defRPr/>
            </a:pPr>
            <a:r>
              <a:rPr lang="es-MX" dirty="0" smtClean="0">
                <a:solidFill>
                  <a:prstClr val="black"/>
                </a:solidFill>
                <a:latin typeface="Berlin Sans FB" panose="020E0602020502020306" pitchFamily="34" charset="0"/>
              </a:rPr>
              <a:t>Comenzamos a saludarnos mientras se unían a la video llamada y comencé a hacerles preguntas de que habían hecho en estas fechas mientras se integraban mas también lo hacían a la platica. Cuando ya fueron las 10:05 am comenzamos la clase dándonos los buenos días y pasamos lista para poder comenzar de una mejor manera. </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3" name="Elipse 12"/>
          <p:cNvSpPr/>
          <p:nvPr/>
        </p:nvSpPr>
        <p:spPr>
          <a:xfrm>
            <a:off x="6165278" y="3638550"/>
            <a:ext cx="257353" cy="257589"/>
          </a:xfrm>
          <a:prstGeom prst="ellipse">
            <a:avLst/>
          </a:prstGeom>
          <a:solidFill>
            <a:srgbClr val="FF0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5940416" y="4067798"/>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6</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4" name="CuadroTexto 13"/>
          <p:cNvSpPr txBox="1"/>
          <p:nvPr/>
        </p:nvSpPr>
        <p:spPr>
          <a:xfrm>
            <a:off x="5924170" y="4612600"/>
            <a:ext cx="482215" cy="376015"/>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7</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5" name="CuadroTexto 14"/>
          <p:cNvSpPr txBox="1"/>
          <p:nvPr/>
        </p:nvSpPr>
        <p:spPr>
          <a:xfrm>
            <a:off x="2864023" y="5491291"/>
            <a:ext cx="404270" cy="369332"/>
          </a:xfrm>
          <a:prstGeom prst="rect">
            <a:avLst/>
          </a:prstGeom>
          <a:solidFill>
            <a:srgbClr val="DC97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smtClean="0">
                <a:ln>
                  <a:noFill/>
                </a:ln>
                <a:solidFill>
                  <a:prstClr val="black"/>
                </a:solidFill>
                <a:effectLst/>
                <a:uLnTx/>
                <a:uFillTx/>
                <a:latin typeface="Berlin Sans FB" panose="020E0602020502020306" pitchFamily="34" charset="0"/>
                <a:ea typeface="+mn-ea"/>
                <a:cs typeface="+mn-cs"/>
              </a:rPr>
              <a:t>7</a:t>
            </a: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7" name="Elipse 16"/>
          <p:cNvSpPr/>
          <p:nvPr/>
        </p:nvSpPr>
        <p:spPr>
          <a:xfrm>
            <a:off x="5534552" y="1458457"/>
            <a:ext cx="264405" cy="253388"/>
          </a:xfrm>
          <a:prstGeom prst="ellipse">
            <a:avLst/>
          </a:prstGeom>
          <a:solidFill>
            <a:srgbClr val="FF9966"/>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197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eta rayada ilustración del vector. Ilustración de rayada - 1384875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533" t="13287" r="7770" b="6772"/>
          <a:stretch/>
        </p:blipFill>
        <p:spPr bwMode="auto">
          <a:xfrm>
            <a:off x="228732" y="295275"/>
            <a:ext cx="6400536" cy="855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361950" y="419100"/>
            <a:ext cx="6076950" cy="8286750"/>
          </a:xfrm>
          <a:prstGeom prst="roundRect">
            <a:avLst/>
          </a:prstGeom>
          <a:solidFill>
            <a:schemeClr val="bg1"/>
          </a:solidFill>
          <a:ln>
            <a:solidFill>
              <a:srgbClr val="009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669757" y="651986"/>
            <a:ext cx="5518485" cy="81253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Realizamos</a:t>
            </a:r>
            <a:r>
              <a:rPr kumimoji="0" lang="es-MX" sz="18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un ejercicio de gimnasia cerebral para activar nuestra mente y poder trabajar de mejor manera</a:t>
            </a:r>
            <a:r>
              <a:rPr lang="es-MX" dirty="0" smtClean="0">
                <a:solidFill>
                  <a:prstClr val="black"/>
                </a:solidFill>
                <a:latin typeface="Berlin Sans FB" panose="020E0602020502020306" pitchFamily="34" charset="0"/>
              </a:rPr>
              <a:t>a.</a:t>
            </a:r>
            <a:r>
              <a:rPr lang="es-MX" dirty="0">
                <a:solidFill>
                  <a:prstClr val="black"/>
                </a:solidFill>
                <a:latin typeface="Berlin Sans FB" panose="020E0602020502020306" pitchFamily="34" charset="0"/>
              </a:rPr>
              <a:t> </a:t>
            </a:r>
            <a:r>
              <a:rPr lang="es-MX" dirty="0" smtClean="0">
                <a:solidFill>
                  <a:prstClr val="black"/>
                </a:solidFill>
                <a:latin typeface="Berlin Sans FB" panose="020E0602020502020306" pitchFamily="34" charset="0"/>
              </a:rPr>
              <a:t>Luego recordamos </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las </a:t>
            </a:r>
            <a:r>
              <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actividades de la programación por medio de preguntas (¿Que fue lo que vieron? ¿Que te gusto mas? ¿Que no te gusto</a:t>
            </a:r>
            <a:r>
              <a:rPr kumimoji="0" lang="es-MX" sz="1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p>
          <a:p>
            <a:pPr lvl="0"/>
            <a:r>
              <a:rPr lang="es-MX" dirty="0" smtClean="0">
                <a:solidFill>
                  <a:prstClr val="black"/>
                </a:solidFill>
                <a:latin typeface="Berlin Sans FB" panose="020E0602020502020306" pitchFamily="34" charset="0"/>
              </a:rPr>
              <a:t>Les mencione que íbamos a </a:t>
            </a:r>
            <a:r>
              <a:rPr lang="es-MX" dirty="0">
                <a:solidFill>
                  <a:prstClr val="black"/>
                </a:solidFill>
                <a:latin typeface="Berlin Sans FB" panose="020E0602020502020306" pitchFamily="34" charset="0"/>
              </a:rPr>
              <a:t>trabajar con pensamiento matemático para reforzar algunos aprendizajes y el día </a:t>
            </a:r>
            <a:r>
              <a:rPr lang="es-MX" dirty="0" smtClean="0">
                <a:solidFill>
                  <a:prstClr val="black"/>
                </a:solidFill>
                <a:latin typeface="Berlin Sans FB" panose="020E0602020502020306" pitchFamily="34" charset="0"/>
              </a:rPr>
              <a:t>hoy resolveríamos algunos problemas. Pero </a:t>
            </a:r>
            <a:r>
              <a:rPr lang="es-MX" dirty="0">
                <a:solidFill>
                  <a:prstClr val="black"/>
                </a:solidFill>
                <a:latin typeface="Berlin Sans FB" panose="020E0602020502020306" pitchFamily="34" charset="0"/>
              </a:rPr>
              <a:t>esta vez </a:t>
            </a:r>
            <a:r>
              <a:rPr lang="es-MX" dirty="0" smtClean="0">
                <a:solidFill>
                  <a:prstClr val="black"/>
                </a:solidFill>
                <a:latin typeface="Berlin Sans FB" panose="020E0602020502020306" pitchFamily="34" charset="0"/>
              </a:rPr>
              <a:t>los resolveríamos de una manera distinta con una maquina de sumar y les cuestione “¿</a:t>
            </a:r>
            <a:r>
              <a:rPr lang="es-MX" dirty="0">
                <a:solidFill>
                  <a:prstClr val="black"/>
                </a:solidFill>
                <a:latin typeface="Berlin Sans FB" panose="020E0602020502020306" pitchFamily="34" charset="0"/>
              </a:rPr>
              <a:t>Saben que es una suma</a:t>
            </a:r>
            <a:r>
              <a:rPr lang="es-MX" dirty="0" smtClean="0">
                <a:solidFill>
                  <a:prstClr val="black"/>
                </a:solidFill>
                <a:latin typeface="Berlin Sans FB" panose="020E0602020502020306" pitchFamily="34" charset="0"/>
              </a:rPr>
              <a:t>?” para después de explicar que es lo que es una suma. El primer problema lo realice en ella para que todos pudieran observar. Explique que íbamos a ir haciéndolos juntos pero ellos en </a:t>
            </a:r>
            <a:r>
              <a:rPr lang="es-MX" dirty="0">
                <a:solidFill>
                  <a:prstClr val="black"/>
                </a:solidFill>
                <a:latin typeface="Berlin Sans FB" panose="020E0602020502020306" pitchFamily="34" charset="0"/>
              </a:rPr>
              <a:t>su cuaderno </a:t>
            </a:r>
            <a:r>
              <a:rPr lang="es-MX" dirty="0" smtClean="0">
                <a:solidFill>
                  <a:prstClr val="black"/>
                </a:solidFill>
                <a:latin typeface="Berlin Sans FB" panose="020E0602020502020306" pitchFamily="34" charset="0"/>
              </a:rPr>
              <a:t>lo iban a representar con palitos </a:t>
            </a:r>
            <a:r>
              <a:rPr lang="es-MX" dirty="0">
                <a:solidFill>
                  <a:prstClr val="black"/>
                </a:solidFill>
                <a:latin typeface="Berlin Sans FB" panose="020E0602020502020306" pitchFamily="34" charset="0"/>
              </a:rPr>
              <a:t>o </a:t>
            </a:r>
            <a:r>
              <a:rPr lang="es-MX" dirty="0" smtClean="0">
                <a:solidFill>
                  <a:prstClr val="black"/>
                </a:solidFill>
                <a:latin typeface="Berlin Sans FB" panose="020E0602020502020306" pitchFamily="34" charset="0"/>
              </a:rPr>
              <a:t>bolitas sin necesidad se usar el material en concentro y adentrarlos un poco mas a las sumas.</a:t>
            </a:r>
          </a:p>
          <a:p>
            <a:pPr lvl="0" algn="ctr"/>
            <a:r>
              <a:rPr lang="es-MX" dirty="0" smtClean="0">
                <a:solidFill>
                  <a:prstClr val="black"/>
                </a:solidFill>
                <a:latin typeface="Berlin Sans FB" panose="020E0602020502020306" pitchFamily="34" charset="0"/>
              </a:rPr>
              <a:t>Problemas a resolver</a:t>
            </a:r>
          </a:p>
          <a:p>
            <a:pPr lvl="0"/>
            <a:r>
              <a:rPr lang="es-MX" dirty="0" smtClean="0">
                <a:solidFill>
                  <a:prstClr val="black"/>
                </a:solidFill>
                <a:latin typeface="Berlin Sans FB" panose="020E0602020502020306" pitchFamily="34" charset="0"/>
              </a:rPr>
              <a:t>1</a:t>
            </a:r>
            <a:r>
              <a:rPr lang="es-MX" dirty="0">
                <a:solidFill>
                  <a:prstClr val="black"/>
                </a:solidFill>
                <a:latin typeface="Berlin Sans FB" panose="020E0602020502020306" pitchFamily="34" charset="0"/>
              </a:rPr>
              <a:t>.- Mi mamá compro 4 manzanas pero mi papá compro 2 mas ¿cuantas manzanas hay en total?</a:t>
            </a:r>
          </a:p>
          <a:p>
            <a:pPr defTabSz="914400">
              <a:defRPr/>
            </a:pPr>
            <a:r>
              <a:rPr lang="es-MX" dirty="0">
                <a:solidFill>
                  <a:prstClr val="black"/>
                </a:solidFill>
                <a:latin typeface="Berlin Sans FB" panose="020E0602020502020306" pitchFamily="34" charset="0"/>
              </a:rPr>
              <a:t>2.- Andrea tiene 6 lápices y le regalaron otros 5 ¿cuantos lápices tiene en total?</a:t>
            </a:r>
          </a:p>
          <a:p>
            <a:pPr defTabSz="914400">
              <a:defRPr/>
            </a:pPr>
            <a:r>
              <a:rPr lang="es-MX" dirty="0">
                <a:solidFill>
                  <a:prstClr val="black"/>
                </a:solidFill>
                <a:latin typeface="Berlin Sans FB" panose="020E0602020502020306" pitchFamily="34" charset="0"/>
              </a:rPr>
              <a:t>3.- Si en la granja hay 6 pollitos y 14 gallinas ¿cuantos animales hay en total?</a:t>
            </a:r>
          </a:p>
          <a:p>
            <a:pPr defTabSz="914400">
              <a:defRPr/>
            </a:pPr>
            <a:r>
              <a:rPr lang="es-MX" dirty="0">
                <a:solidFill>
                  <a:prstClr val="black"/>
                </a:solidFill>
                <a:latin typeface="Berlin Sans FB" panose="020E0602020502020306" pitchFamily="34" charset="0"/>
              </a:rPr>
              <a:t>4.-En mi fiesta vinieron 7 niñas y 9 niños ¿cuantos vinieron en total?</a:t>
            </a:r>
          </a:p>
          <a:p>
            <a:pPr defTabSz="914400">
              <a:defRPr/>
            </a:pPr>
            <a:r>
              <a:rPr lang="es-MX" dirty="0">
                <a:solidFill>
                  <a:prstClr val="black"/>
                </a:solidFill>
                <a:latin typeface="Berlin Sans FB" panose="020E0602020502020306" pitchFamily="34" charset="0"/>
              </a:rPr>
              <a:t>5.- En la escuela hay 11 pelotas de futbol y 12 de basquetbol ¿cuantas pelotas hay en total?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135345246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8635</TotalTime>
  <Words>8148</Words>
  <Application>Microsoft Office PowerPoint</Application>
  <PresentationFormat>Carta (216 x 279 mm)</PresentationFormat>
  <Paragraphs>311</Paragraphs>
  <Slides>61</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61</vt:i4>
      </vt:variant>
    </vt:vector>
  </HeadingPairs>
  <TitlesOfParts>
    <vt:vector size="70" baseType="lpstr">
      <vt:lpstr>Arial</vt:lpstr>
      <vt:lpstr>Berlin Sans FB</vt:lpstr>
      <vt:lpstr>Berlin Sans FB Demi</vt:lpstr>
      <vt:lpstr>Calibri</vt:lpstr>
      <vt:lpstr>Calibri Light</vt:lpstr>
      <vt:lpstr>Century Gothic</vt:lpstr>
      <vt:lpstr>Colorado</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Fátima García</dc:creator>
  <cp:lastModifiedBy>Fátima García</cp:lastModifiedBy>
  <cp:revision>118</cp:revision>
  <dcterms:created xsi:type="dcterms:W3CDTF">2021-01-11T15:37:31Z</dcterms:created>
  <dcterms:modified xsi:type="dcterms:W3CDTF">2021-02-05T19:04:27Z</dcterms:modified>
</cp:coreProperties>
</file>