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920038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9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1649770"/>
            <a:ext cx="6732032" cy="3509551"/>
          </a:xfrm>
        </p:spPr>
        <p:txBody>
          <a:bodyPr anchor="b"/>
          <a:lstStyle>
            <a:lvl1pPr algn="ctr"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5294662"/>
            <a:ext cx="5940029" cy="2433817"/>
          </a:xfrm>
        </p:spPr>
        <p:txBody>
          <a:bodyPr/>
          <a:lstStyle>
            <a:lvl1pPr marL="0" indent="0" algn="ctr">
              <a:buNone/>
              <a:defRPr sz="2079"/>
            </a:lvl1pPr>
            <a:lvl2pPr marL="395981" indent="0" algn="ctr">
              <a:buNone/>
              <a:defRPr sz="1732"/>
            </a:lvl2pPr>
            <a:lvl3pPr marL="791962" indent="0" algn="ctr">
              <a:buNone/>
              <a:defRPr sz="1559"/>
            </a:lvl3pPr>
            <a:lvl4pPr marL="1187943" indent="0" algn="ctr">
              <a:buNone/>
              <a:defRPr sz="1386"/>
            </a:lvl4pPr>
            <a:lvl5pPr marL="1583924" indent="0" algn="ctr">
              <a:buNone/>
              <a:defRPr sz="1386"/>
            </a:lvl5pPr>
            <a:lvl6pPr marL="1979905" indent="0" algn="ctr">
              <a:buNone/>
              <a:defRPr sz="1386"/>
            </a:lvl6pPr>
            <a:lvl7pPr marL="2375886" indent="0" algn="ctr">
              <a:buNone/>
              <a:defRPr sz="1386"/>
            </a:lvl7pPr>
            <a:lvl8pPr marL="2771866" indent="0" algn="ctr">
              <a:buNone/>
              <a:defRPr sz="1386"/>
            </a:lvl8pPr>
            <a:lvl9pPr marL="3167847" indent="0" algn="ctr">
              <a:buNone/>
              <a:defRPr sz="138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5960-38C6-490B-8609-34D5CDAAB58B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3D62-8EC5-4D81-A6CB-BBB1142C77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6991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5960-38C6-490B-8609-34D5CDAAB58B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3D62-8EC5-4D81-A6CB-BBB1142C77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511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8" y="536700"/>
            <a:ext cx="1707758" cy="854286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536700"/>
            <a:ext cx="5024274" cy="854286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5960-38C6-490B-8609-34D5CDAAB58B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3D62-8EC5-4D81-A6CB-BBB1142C77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990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5960-38C6-490B-8609-34D5CDAAB58B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3D62-8EC5-4D81-A6CB-BBB1142C77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3434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8" y="2513159"/>
            <a:ext cx="6831033" cy="4193259"/>
          </a:xfrm>
        </p:spPr>
        <p:txBody>
          <a:bodyPr anchor="b"/>
          <a:lstStyle>
            <a:lvl1pPr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8" y="6746088"/>
            <a:ext cx="6831033" cy="2205136"/>
          </a:xfrm>
        </p:spPr>
        <p:txBody>
          <a:bodyPr/>
          <a:lstStyle>
            <a:lvl1pPr marL="0" indent="0">
              <a:buNone/>
              <a:defRPr sz="2079">
                <a:solidFill>
                  <a:schemeClr val="tx1"/>
                </a:solidFill>
              </a:defRPr>
            </a:lvl1pPr>
            <a:lvl2pPr marL="395981" indent="0">
              <a:buNone/>
              <a:defRPr sz="1732">
                <a:solidFill>
                  <a:schemeClr val="tx1">
                    <a:tint val="75000"/>
                  </a:schemeClr>
                </a:solidFill>
              </a:defRPr>
            </a:lvl2pPr>
            <a:lvl3pPr marL="791962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3pPr>
            <a:lvl4pPr marL="1187943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4pPr>
            <a:lvl5pPr marL="1583924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5pPr>
            <a:lvl6pPr marL="1979905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6pPr>
            <a:lvl7pPr marL="237588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7pPr>
            <a:lvl8pPr marL="277186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8pPr>
            <a:lvl9pPr marL="3167847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5960-38C6-490B-8609-34D5CDAAB58B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3D62-8EC5-4D81-A6CB-BBB1142C77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134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5960-38C6-490B-8609-34D5CDAAB58B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3D62-8EC5-4D81-A6CB-BBB1142C77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1005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536702"/>
            <a:ext cx="6831033" cy="194845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2471154"/>
            <a:ext cx="3350547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3682228"/>
            <a:ext cx="3350547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20" y="2471154"/>
            <a:ext cx="3367048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20" y="3682228"/>
            <a:ext cx="3367048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5960-38C6-490B-8609-34D5CDAAB58B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3D62-8EC5-4D81-A6CB-BBB1142C77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7024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5960-38C6-490B-8609-34D5CDAAB58B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3D62-8EC5-4D81-A6CB-BBB1142C77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0787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5960-38C6-490B-8609-34D5CDAAB58B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3D62-8EC5-4D81-A6CB-BBB1142C77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6225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1451426"/>
            <a:ext cx="4009519" cy="7163777"/>
          </a:xfrm>
        </p:spPr>
        <p:txBody>
          <a:bodyPr/>
          <a:lstStyle>
            <a:lvl1pPr>
              <a:defRPr sz="2772"/>
            </a:lvl1pPr>
            <a:lvl2pPr>
              <a:defRPr sz="2425"/>
            </a:lvl2pPr>
            <a:lvl3pPr>
              <a:defRPr sz="2079"/>
            </a:lvl3pPr>
            <a:lvl4pPr>
              <a:defRPr sz="1732"/>
            </a:lvl4pPr>
            <a:lvl5pPr>
              <a:defRPr sz="1732"/>
            </a:lvl5pPr>
            <a:lvl6pPr>
              <a:defRPr sz="1732"/>
            </a:lvl6pPr>
            <a:lvl7pPr>
              <a:defRPr sz="1732"/>
            </a:lvl7pPr>
            <a:lvl8pPr>
              <a:defRPr sz="1732"/>
            </a:lvl8pPr>
            <a:lvl9pPr>
              <a:defRPr sz="173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5960-38C6-490B-8609-34D5CDAAB58B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3D62-8EC5-4D81-A6CB-BBB1142C77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6730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1451426"/>
            <a:ext cx="4009519" cy="7163777"/>
          </a:xfrm>
        </p:spPr>
        <p:txBody>
          <a:bodyPr anchor="t"/>
          <a:lstStyle>
            <a:lvl1pPr marL="0" indent="0">
              <a:buNone/>
              <a:defRPr sz="2772"/>
            </a:lvl1pPr>
            <a:lvl2pPr marL="395981" indent="0">
              <a:buNone/>
              <a:defRPr sz="2425"/>
            </a:lvl2pPr>
            <a:lvl3pPr marL="791962" indent="0">
              <a:buNone/>
              <a:defRPr sz="2079"/>
            </a:lvl3pPr>
            <a:lvl4pPr marL="1187943" indent="0">
              <a:buNone/>
              <a:defRPr sz="1732"/>
            </a:lvl4pPr>
            <a:lvl5pPr marL="1583924" indent="0">
              <a:buNone/>
              <a:defRPr sz="1732"/>
            </a:lvl5pPr>
            <a:lvl6pPr marL="1979905" indent="0">
              <a:buNone/>
              <a:defRPr sz="1732"/>
            </a:lvl6pPr>
            <a:lvl7pPr marL="2375886" indent="0">
              <a:buNone/>
              <a:defRPr sz="1732"/>
            </a:lvl7pPr>
            <a:lvl8pPr marL="2771866" indent="0">
              <a:buNone/>
              <a:defRPr sz="1732"/>
            </a:lvl8pPr>
            <a:lvl9pPr marL="3167847" indent="0">
              <a:buNone/>
              <a:defRPr sz="1732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5960-38C6-490B-8609-34D5CDAAB58B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3D62-8EC5-4D81-A6CB-BBB1142C77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4149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536702"/>
            <a:ext cx="6831033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2683500"/>
            <a:ext cx="6831033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35960-38C6-490B-8609-34D5CDAAB58B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9343248"/>
            <a:ext cx="2673013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73D62-8EC5-4D81-A6CB-BBB1142C77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3810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91962" rtl="0" eaLnBrk="1" latinLnBrk="0" hangingPunct="1">
        <a:lnSpc>
          <a:spcPct val="90000"/>
        </a:lnSpc>
        <a:spcBef>
          <a:spcPct val="0"/>
        </a:spcBef>
        <a:buNone/>
        <a:defRPr sz="3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990" indent="-197990" algn="l" defTabSz="791962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sz="2425" kern="1200">
          <a:solidFill>
            <a:schemeClr val="tx1"/>
          </a:solidFill>
          <a:latin typeface="+mn-lt"/>
          <a:ea typeface="+mn-ea"/>
          <a:cs typeface="+mn-cs"/>
        </a:defRPr>
      </a:lvl1pPr>
      <a:lvl2pPr marL="593971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989952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732" kern="1200">
          <a:solidFill>
            <a:schemeClr val="tx1"/>
          </a:solidFill>
          <a:latin typeface="+mn-lt"/>
          <a:ea typeface="+mn-ea"/>
          <a:cs typeface="+mn-cs"/>
        </a:defRPr>
      </a:lvl3pPr>
      <a:lvl4pPr marL="1385933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781914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2177895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573876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969857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365838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1pPr>
      <a:lvl2pPr marL="395981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91962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3pPr>
      <a:lvl4pPr marL="1187943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583924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1979905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37588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77186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167847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ABE09B5D-7F18-4D19-B70F-C6627686FBF6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282270" y="1168073"/>
            <a:ext cx="6457586" cy="68505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5B9C30BC-CCCC-4290-ACF0-431CB48E73BA}"/>
              </a:ext>
            </a:extLst>
          </p:cNvPr>
          <p:cNvSpPr/>
          <p:nvPr/>
        </p:nvSpPr>
        <p:spPr>
          <a:xfrm>
            <a:off x="312131" y="194698"/>
            <a:ext cx="3654205" cy="567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14982" indent="-314982">
              <a:buFont typeface="Wingdings" panose="05000000000000000000" pitchFamily="2" charset="2"/>
              <a:buChar char="Ø"/>
            </a:pPr>
            <a:r>
              <a:rPr lang="es-MX" sz="3086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3086" dirty="0">
              <a:solidFill>
                <a:schemeClr val="accent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D43F369-D60B-4AE7-88F0-3D83081878B1}"/>
              </a:ext>
            </a:extLst>
          </p:cNvPr>
          <p:cNvSpPr txBox="1"/>
          <p:nvPr/>
        </p:nvSpPr>
        <p:spPr>
          <a:xfrm>
            <a:off x="312130" y="717371"/>
            <a:ext cx="3622402" cy="131369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2854FBE-E1BF-44A6-BDFA-C77BE04A49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417" y="7084994"/>
            <a:ext cx="1186019" cy="2896292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0ABAF470-EBE7-4F95-849B-9836BDFBF13C}"/>
              </a:ext>
            </a:extLst>
          </p:cNvPr>
          <p:cNvSpPr txBox="1"/>
          <p:nvPr/>
        </p:nvSpPr>
        <p:spPr>
          <a:xfrm>
            <a:off x="4307085" y="109881"/>
            <a:ext cx="3518009" cy="1313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984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19833260-98E6-4431-93A6-E6E4DF403AF3}"/>
              </a:ext>
            </a:extLst>
          </p:cNvPr>
          <p:cNvSpPr/>
          <p:nvPr/>
        </p:nvSpPr>
        <p:spPr>
          <a:xfrm>
            <a:off x="1542258" y="5914519"/>
            <a:ext cx="5922781" cy="3796257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984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C80BDA09-05CA-4211-BB54-B3B340600D8D}"/>
              </a:ext>
            </a:extLst>
          </p:cNvPr>
          <p:cNvSpPr/>
          <p:nvPr/>
        </p:nvSpPr>
        <p:spPr>
          <a:xfrm>
            <a:off x="179575" y="772900"/>
            <a:ext cx="377825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Jardín de niños Ramón G. Bonfil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2° y 3° B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Educadora practicante: Belén Zapata Castillo 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53703C5-B76B-4DF3-9A16-7187DB113417}"/>
              </a:ext>
            </a:extLst>
          </p:cNvPr>
          <p:cNvSpPr/>
          <p:nvPr/>
        </p:nvSpPr>
        <p:spPr>
          <a:xfrm rot="21416216">
            <a:off x="5772559" y="1351440"/>
            <a:ext cx="23074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>
                <a:latin typeface="Berlin Sans FB" panose="020E0602020502020306" pitchFamily="34" charset="0"/>
              </a:rPr>
              <a:t>01/03/2021</a:t>
            </a:r>
            <a:endParaRPr lang="es-MX" sz="2400" dirty="0">
              <a:latin typeface="Berlin Sans FB" panose="020E0602020502020306" pitchFamily="34" charset="0"/>
            </a:endParaRPr>
          </a:p>
        </p:txBody>
      </p:sp>
      <p:sp>
        <p:nvSpPr>
          <p:cNvPr id="12" name="Signo de multiplicación 11">
            <a:extLst>
              <a:ext uri="{FF2B5EF4-FFF2-40B4-BE49-F238E27FC236}">
                <a16:creationId xmlns:a16="http://schemas.microsoft.com/office/drawing/2014/main" id="{876E469B-EB2D-4530-8F09-F0BAEC74953E}"/>
              </a:ext>
            </a:extLst>
          </p:cNvPr>
          <p:cNvSpPr/>
          <p:nvPr/>
        </p:nvSpPr>
        <p:spPr>
          <a:xfrm>
            <a:off x="3347708" y="2611202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3" name="Signo de multiplicación 12">
            <a:extLst>
              <a:ext uri="{FF2B5EF4-FFF2-40B4-BE49-F238E27FC236}">
                <a16:creationId xmlns:a16="http://schemas.microsoft.com/office/drawing/2014/main" id="{BCA28CDB-1353-49D4-98F0-EF918B2E4BC7}"/>
              </a:ext>
            </a:extLst>
          </p:cNvPr>
          <p:cNvSpPr/>
          <p:nvPr/>
        </p:nvSpPr>
        <p:spPr>
          <a:xfrm>
            <a:off x="5425220" y="3257625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A9CED5D-C3E3-44CB-AB03-F2786289B831}"/>
              </a:ext>
            </a:extLst>
          </p:cNvPr>
          <p:cNvSpPr txBox="1"/>
          <p:nvPr/>
        </p:nvSpPr>
        <p:spPr>
          <a:xfrm>
            <a:off x="6707826" y="4902502"/>
            <a:ext cx="757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>
                <a:latin typeface="Berlin Sans FB" panose="020E0602020502020306" pitchFamily="34" charset="0"/>
              </a:rPr>
              <a:t>29</a:t>
            </a:r>
            <a:endParaRPr lang="es-MX" sz="3200" dirty="0">
              <a:latin typeface="Berlin Sans FB" panose="020E0602020502020306" pitchFamily="34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FC979DB-1365-4D96-9E62-ABFA2CEA2D5C}"/>
              </a:ext>
            </a:extLst>
          </p:cNvPr>
          <p:cNvSpPr/>
          <p:nvPr/>
        </p:nvSpPr>
        <p:spPr>
          <a:xfrm>
            <a:off x="6896318" y="4008575"/>
            <a:ext cx="3802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5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ABC75596-D17C-4F89-AC63-C6EC28001038}"/>
              </a:ext>
            </a:extLst>
          </p:cNvPr>
          <p:cNvSpPr/>
          <p:nvPr/>
        </p:nvSpPr>
        <p:spPr>
          <a:xfrm>
            <a:off x="6871470" y="4403748"/>
            <a:ext cx="4299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0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5E890D22-A381-40EB-8631-1CBF3D2AE29D}"/>
              </a:ext>
            </a:extLst>
          </p:cNvPr>
          <p:cNvSpPr/>
          <p:nvPr/>
        </p:nvSpPr>
        <p:spPr>
          <a:xfrm>
            <a:off x="1660196" y="5986031"/>
            <a:ext cx="5883840" cy="2177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000">
                <a:solidFill>
                  <a:srgbClr val="00B050"/>
                </a:solidFill>
                <a:latin typeface="Berlin Sans FB" panose="020E0602020502020306" pitchFamily="34" charset="0"/>
              </a:rPr>
              <a:t>Educacion socioemocional</a:t>
            </a:r>
            <a:endParaRPr lang="es-MX" sz="1000" dirty="0">
              <a:solidFill>
                <a:srgbClr val="00B050"/>
              </a:solidFill>
              <a:latin typeface="Berlin Sans FB" panose="020E0602020502020306" pitchFamily="34" charset="0"/>
            </a:endParaRPr>
          </a:p>
          <a:p>
            <a:pPr algn="ctr"/>
            <a:r>
              <a:rPr lang="es-MX" sz="1000">
                <a:solidFill>
                  <a:srgbClr val="00B050"/>
                </a:solidFill>
                <a:latin typeface="Berlin Sans FB" panose="020E0602020502020306" pitchFamily="34" charset="0"/>
              </a:rPr>
              <a:t>Acuerdos en familia </a:t>
            </a:r>
            <a:endParaRPr lang="es-MX" sz="10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50">
                <a:latin typeface="Berlin Sans FB" panose="020E0602020502020306" pitchFamily="34" charset="0"/>
              </a:rPr>
              <a:t>	Se dificulta la convivencia por la falta de acerdos y de su cumplimiento.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50">
                <a:latin typeface="Berlin Sans FB" panose="020E0602020502020306" pitchFamily="34" charset="0"/>
              </a:rPr>
              <a:t>¿Qué es un acuerdo?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50">
                <a:latin typeface="Berlin Sans FB" panose="020E0602020502020306" pitchFamily="34" charset="0"/>
              </a:rPr>
              <a:t>El túnel. Solucion de conflictos. </a:t>
            </a:r>
          </a:p>
          <a:p>
            <a:r>
              <a:rPr lang="es-MX" sz="1050">
                <a:latin typeface="Berlin Sans FB" panose="020E0602020502020306" pitchFamily="34" charset="0"/>
              </a:rPr>
              <a:t>-Anthony Browne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50">
                <a:latin typeface="Berlin Sans FB" panose="020E0602020502020306" pitchFamily="34" charset="0"/>
              </a:rPr>
              <a:t> Todos los miembros de ka failia deben de involucrarse en el establecimiento de los acuerdos, cada quien puede proponer algo.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50">
                <a:latin typeface="Berlin Sans FB" panose="020E0602020502020306" pitchFamily="34" charset="0"/>
              </a:rPr>
              <a:t>Escuchar con atención, resptar opiniones y puntos de vista diferentes, colaborar en familia, ser empáticos.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50">
                <a:latin typeface="Berlin Sans FB" panose="020E0602020502020306" pitchFamily="34" charset="0"/>
              </a:rPr>
              <a:t>Es importante que los acuerdos se respeten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50">
                <a:latin typeface="Berlin Sans FB" panose="020E0602020502020306" pitchFamily="34" charset="0"/>
              </a:rPr>
              <a:t>Se pueden modificar los acuerdos, siempre y cuado todos los integrantes estén de acuerdo.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50">
                <a:latin typeface="Berlin Sans FB" panose="020E0602020502020306" pitchFamily="34" charset="0"/>
              </a:rPr>
              <a:t>Los acuerdos nos ayudan a convivir mejor.  </a:t>
            </a:r>
            <a:endParaRPr lang="es-MX" sz="1050" dirty="0">
              <a:latin typeface="Berlin Sans FB" panose="020E0602020502020306" pitchFamily="34" charset="0"/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9A9A8E60-4D8A-42A4-B323-7E5B1CDFEB3B}"/>
              </a:ext>
            </a:extLst>
          </p:cNvPr>
          <p:cNvSpPr/>
          <p:nvPr/>
        </p:nvSpPr>
        <p:spPr>
          <a:xfrm>
            <a:off x="1660196" y="8232904"/>
            <a:ext cx="594225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000">
                <a:solidFill>
                  <a:srgbClr val="FFC000"/>
                </a:solidFill>
                <a:latin typeface="Berlin Sans FB" panose="020E0602020502020306" pitchFamily="34" charset="0"/>
              </a:rPr>
              <a:t>Artes </a:t>
            </a:r>
          </a:p>
          <a:p>
            <a:pPr algn="ctr"/>
            <a:r>
              <a:rPr lang="es-MX" sz="1000">
                <a:solidFill>
                  <a:srgbClr val="FFC000"/>
                </a:solidFill>
                <a:latin typeface="Berlin Sans FB" panose="020E0602020502020306" pitchFamily="34" charset="0"/>
              </a:rPr>
              <a:t>Sombra Sombrita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>
                <a:latin typeface="Berlin Sans FB" panose="020E0602020502020306" pitchFamily="34" charset="0"/>
              </a:rPr>
              <a:t>Representar historias de cuentos y los personajes mediante sombras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>
                <a:latin typeface="Berlin Sans FB" panose="020E0602020502020306" pitchFamily="34" charset="0"/>
              </a:rPr>
              <a:t>Observar siluetas y comentar que creen que sea.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>
                <a:latin typeface="Berlin Sans FB" panose="020E0602020502020306" pitchFamily="34" charset="0"/>
              </a:rPr>
              <a:t>Intenta hacer algun animal con tus manos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000">
              <a:latin typeface="Berlin Sans FB" panose="020E0602020502020306" pitchFamily="34" charset="0"/>
            </a:endParaRPr>
          </a:p>
          <a:p>
            <a:pPr algn="ctr"/>
            <a:endParaRPr lang="es-MX" sz="1000" dirty="0">
              <a:latin typeface="Berlin Sans FB" panose="020E0602020502020306" pitchFamily="34" charset="0"/>
            </a:endParaRPr>
          </a:p>
        </p:txBody>
      </p:sp>
      <p:sp>
        <p:nvSpPr>
          <p:cNvPr id="19" name="Signo de multiplicación 18">
            <a:extLst>
              <a:ext uri="{FF2B5EF4-FFF2-40B4-BE49-F238E27FC236}">
                <a16:creationId xmlns:a16="http://schemas.microsoft.com/office/drawing/2014/main" id="{63288811-92B4-4D5A-B99C-A266064CD413}"/>
              </a:ext>
            </a:extLst>
          </p:cNvPr>
          <p:cNvSpPr/>
          <p:nvPr/>
        </p:nvSpPr>
        <p:spPr>
          <a:xfrm>
            <a:off x="4046559" y="2746687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</p:spTree>
    <p:extLst>
      <p:ext uri="{BB962C8B-B14F-4D97-AF65-F5344CB8AC3E}">
        <p14:creationId xmlns:p14="http://schemas.microsoft.com/office/powerpoint/2010/main" val="9914684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186</Words>
  <Application>Microsoft Office PowerPoint</Application>
  <PresentationFormat>Personalizado</PresentationFormat>
  <Paragraphs>27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BELEN ZAPATA CASTILLO</dc:creator>
  <cp:lastModifiedBy>BELEN ZAPATA CASTILLO</cp:lastModifiedBy>
  <cp:revision>5</cp:revision>
  <dcterms:created xsi:type="dcterms:W3CDTF">2021-03-02T04:21:18Z</dcterms:created>
  <dcterms:modified xsi:type="dcterms:W3CDTF">2021-03-02T04:55:22Z</dcterms:modified>
</cp:coreProperties>
</file>