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5" d="100"/>
          <a:sy n="55" d="100"/>
        </p:scale>
        <p:origin x="225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703927B-90EB-45DA-B7F3-58797FED96C7}" type="datetimeFigureOut">
              <a:rPr lang="es-MX" smtClean="0"/>
              <a:t>01/03/2021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506523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703927B-90EB-45DA-B7F3-58797FED96C7}" type="datetimeFigureOut">
              <a:rPr lang="es-MX" smtClean="0"/>
              <a:t>01/03/2021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73640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703927B-90EB-45DA-B7F3-58797FED96C7}" type="datetimeFigureOut">
              <a:rPr lang="es-MX" smtClean="0"/>
              <a:t>01/03/2021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382339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703927B-90EB-45DA-B7F3-58797FED96C7}" type="datetimeFigureOut">
              <a:rPr lang="es-MX" smtClean="0"/>
              <a:t>01/03/2021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3634986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703927B-90EB-45DA-B7F3-58797FED96C7}" type="datetimeFigureOut">
              <a:rPr lang="es-MX" smtClean="0"/>
              <a:t>01/03/2021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202655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703927B-90EB-45DA-B7F3-58797FED96C7}" type="datetimeFigureOut">
              <a:rPr lang="es-MX" smtClean="0"/>
              <a:t>01/03/2021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209632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703927B-90EB-45DA-B7F3-58797FED96C7}" type="datetimeFigureOut">
              <a:rPr lang="es-MX" smtClean="0"/>
              <a:t>01/03/2021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16725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703927B-90EB-45DA-B7F3-58797FED96C7}" type="datetimeFigureOut">
              <a:rPr lang="es-MX" smtClean="0"/>
              <a:t>01/03/2021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49370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927B-90EB-45DA-B7F3-58797FED96C7}" type="datetimeFigureOut">
              <a:rPr lang="es-MX" smtClean="0"/>
              <a:t>01/03/2021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313155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703927B-90EB-45DA-B7F3-58797FED96C7}" type="datetimeFigureOut">
              <a:rPr lang="es-MX" smtClean="0"/>
              <a:t>01/03/2021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3790702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703927B-90EB-45DA-B7F3-58797FED96C7}" type="datetimeFigureOut">
              <a:rPr lang="es-MX" smtClean="0"/>
              <a:t>01/03/2021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97493D3-6140-48FF-A623-CDDA625EC433}" type="slidenum">
              <a:rPr lang="es-MX" smtClean="0"/>
              <a:t>‹Nº›</a:t>
            </a:fld>
            <a:endParaRPr lang="es-MX"/>
          </a:p>
        </p:txBody>
      </p:sp>
    </p:spTree>
    <p:extLst>
      <p:ext uri="{BB962C8B-B14F-4D97-AF65-F5344CB8AC3E}">
        <p14:creationId xmlns:p14="http://schemas.microsoft.com/office/powerpoint/2010/main" val="222325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03927B-90EB-45DA-B7F3-58797FED96C7}" type="datetimeFigureOut">
              <a:rPr lang="es-MX" smtClean="0"/>
              <a:t>01/03/2021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97493D3-6140-48FF-A623-CDDA625EC433}" type="slidenum">
              <a:rPr lang="es-MX" smtClean="0"/>
              <a:t>‹Nº›</a:t>
            </a:fld>
            <a:endParaRPr lang="es-MX"/>
          </a:p>
        </p:txBody>
      </p:sp>
    </p:spTree>
    <p:extLst>
      <p:ext uri="{BB962C8B-B14F-4D97-AF65-F5344CB8AC3E}">
        <p14:creationId xmlns:p14="http://schemas.microsoft.com/office/powerpoint/2010/main" val="3302165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0" y="0"/>
            <a:ext cx="6858000" cy="9144000"/>
            <a:chOff x="0" y="0"/>
            <a:chExt cx="6858000" cy="9144000"/>
          </a:xfrm>
        </p:grpSpPr>
        <p:pic>
          <p:nvPicPr>
            <p:cNvPr id="4098"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ángulo redondeado 3"/>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ángulo 4"/>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8" name="CuadroTexto 7"/>
          <p:cNvSpPr txBox="1"/>
          <p:nvPr/>
        </p:nvSpPr>
        <p:spPr>
          <a:xfrm>
            <a:off x="613609" y="3002340"/>
            <a:ext cx="5630781"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9600" b="0" i="0" u="none" strike="noStrike" kern="1200" cap="none" spc="0" normalizeH="0" baseline="0" noProof="0" dirty="0">
                <a:ln>
                  <a:noFill/>
                </a:ln>
                <a:solidFill>
                  <a:srgbClr val="FF0066"/>
                </a:solidFill>
                <a:effectLst/>
                <a:uLnTx/>
                <a:uFillTx/>
                <a:latin typeface="Berlin Sans FB Demi" panose="020E0802020502020306" pitchFamily="34" charset="0"/>
                <a:ea typeface="+mn-ea"/>
                <a:cs typeface="+mn-cs"/>
              </a:rPr>
              <a:t>t</a:t>
            </a:r>
            <a:r>
              <a:rPr kumimoji="0" lang="es-MX" sz="9600" b="0" i="0" u="none" strike="noStrike" kern="1200" cap="none" spc="0" normalizeH="0" baseline="0" noProof="0" dirty="0">
                <a:ln>
                  <a:noFill/>
                </a:ln>
                <a:solidFill>
                  <a:srgbClr val="CC66FF"/>
                </a:solidFill>
                <a:effectLst/>
                <a:uLnTx/>
                <a:uFillTx/>
                <a:latin typeface="Berlin Sans FB Demi" panose="020E0802020502020306" pitchFamily="34" charset="0"/>
                <a:ea typeface="+mn-ea"/>
                <a:cs typeface="+mn-cs"/>
              </a:rPr>
              <a:t>r</a:t>
            </a:r>
            <a:r>
              <a:rPr kumimoji="0" lang="es-MX" sz="9600" b="0" i="0" u="none" strike="noStrike" kern="1200" cap="none" spc="0" normalizeH="0" baseline="0" noProof="0" dirty="0">
                <a:ln>
                  <a:noFill/>
                </a:ln>
                <a:solidFill>
                  <a:srgbClr val="FF9933"/>
                </a:solidFill>
                <a:effectLst/>
                <a:uLnTx/>
                <a:uFillTx/>
                <a:latin typeface="Berlin Sans FB Demi" panose="020E0802020502020306" pitchFamily="34" charset="0"/>
                <a:ea typeface="+mn-ea"/>
                <a:cs typeface="+mn-cs"/>
              </a:rPr>
              <a:t>a</a:t>
            </a:r>
            <a:r>
              <a:rPr kumimoji="0" lang="es-MX" sz="9600" b="0" i="0" u="none" strike="noStrike" kern="1200" cap="none" spc="0" normalizeH="0" baseline="0" noProof="0" dirty="0">
                <a:ln>
                  <a:noFill/>
                </a:ln>
                <a:solidFill>
                  <a:srgbClr val="92D050"/>
                </a:solidFill>
                <a:effectLst/>
                <a:uLnTx/>
                <a:uFillTx/>
                <a:latin typeface="Berlin Sans FB Demi" panose="020E0802020502020306" pitchFamily="34" charset="0"/>
                <a:ea typeface="+mn-ea"/>
                <a:cs typeface="+mn-cs"/>
              </a:rPr>
              <a:t>b</a:t>
            </a:r>
            <a:r>
              <a:rPr kumimoji="0" lang="es-MX" sz="9600" b="0" i="0" u="none" strike="noStrike" kern="1200" cap="none" spc="0" normalizeH="0" baseline="0" noProof="0" dirty="0">
                <a:ln>
                  <a:noFill/>
                </a:ln>
                <a:solidFill>
                  <a:srgbClr val="00B0F0"/>
                </a:solidFill>
                <a:effectLst/>
                <a:uLnTx/>
                <a:uFillTx/>
                <a:latin typeface="Berlin Sans FB Demi" panose="020E0802020502020306" pitchFamily="34" charset="0"/>
                <a:ea typeface="+mn-ea"/>
                <a:cs typeface="+mn-cs"/>
              </a:rPr>
              <a:t>a</a:t>
            </a:r>
            <a:r>
              <a:rPr kumimoji="0" lang="es-MX" sz="9600" b="0" i="0" u="none" strike="noStrike" kern="1200" cap="none" spc="0" normalizeH="0" baseline="0" noProof="0" dirty="0">
                <a:ln>
                  <a:noFill/>
                </a:ln>
                <a:solidFill>
                  <a:srgbClr val="C00000"/>
                </a:solidFill>
                <a:effectLst/>
                <a:uLnTx/>
                <a:uFillTx/>
                <a:latin typeface="Berlin Sans FB Demi" panose="020E0802020502020306" pitchFamily="34" charset="0"/>
                <a:ea typeface="+mn-ea"/>
                <a:cs typeface="+mn-cs"/>
              </a:rPr>
              <a:t>j</a:t>
            </a:r>
            <a:r>
              <a:rPr kumimoji="0" lang="es-MX" sz="9600" b="0" i="0" u="none" strike="noStrike" kern="1200" cap="none" spc="0" normalizeH="0" baseline="0" noProof="0" dirty="0">
                <a:ln>
                  <a:noFill/>
                </a:ln>
                <a:solidFill>
                  <a:srgbClr val="FF66FF"/>
                </a:solidFill>
                <a:effectLst/>
                <a:uLnTx/>
                <a:uFillTx/>
                <a:latin typeface="Berlin Sans FB Demi" panose="020E0802020502020306" pitchFamily="34" charset="0"/>
                <a:ea typeface="+mn-ea"/>
                <a:cs typeface="+mn-cs"/>
              </a:rPr>
              <a:t>o</a:t>
            </a:r>
          </a:p>
        </p:txBody>
      </p:sp>
      <p:sp>
        <p:nvSpPr>
          <p:cNvPr id="2" name="CuadroTexto 1"/>
          <p:cNvSpPr txBox="1"/>
          <p:nvPr/>
        </p:nvSpPr>
        <p:spPr>
          <a:xfrm>
            <a:off x="613609" y="4627983"/>
            <a:ext cx="4012653" cy="40011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Marzo</a:t>
            </a:r>
            <a:r>
              <a:rPr kumimoji="0" lang="es-MX" sz="2000" b="1" i="0" u="none" strike="noStrike" kern="1200" cap="none" spc="0" normalizeH="0" noProof="0" dirty="0" smtClean="0">
                <a:ln>
                  <a:noFill/>
                </a:ln>
                <a:solidFill>
                  <a:prstClr val="black"/>
                </a:solidFill>
                <a:effectLst/>
                <a:uLnTx/>
                <a:uFillTx/>
                <a:latin typeface="Century Gothic" panose="020B0502020202020204" pitchFamily="34" charset="0"/>
                <a:ea typeface="+mn-ea"/>
                <a:cs typeface="+mn-cs"/>
              </a:rPr>
              <a:t> 2021</a:t>
            </a:r>
            <a:endParaRPr kumimoji="0" lang="es-MX" sz="2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08651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1"/>
            <a:ext cx="6858000" cy="9274630"/>
          </a:xfrm>
          <a:prstGeom prst="rect">
            <a:avLst/>
          </a:prstGeom>
          <a:ln>
            <a:noFill/>
          </a:ln>
          <a:extLst>
            <a:ext uri="{53640926-AAD7-44D8-BBD7-CCE9431645EC}">
              <a14:shadowObscured xmlns:a14="http://schemas.microsoft.com/office/drawing/2010/main"/>
            </a:ext>
          </a:extLst>
        </p:spPr>
      </p:pic>
      <p:sp>
        <p:nvSpPr>
          <p:cNvPr id="7" name="Rectángulo redondeado 6"/>
          <p:cNvSpPr/>
          <p:nvPr/>
        </p:nvSpPr>
        <p:spPr>
          <a:xfrm>
            <a:off x="184934" y="692294"/>
            <a:ext cx="2948683" cy="277403"/>
          </a:xfrm>
          <a:prstGeom prst="roundRect">
            <a:avLst/>
          </a:prstGeom>
          <a:solidFill>
            <a:srgbClr val="FFD9D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Jardín de niños Diego Rivera T.M</a:t>
            </a:r>
          </a:p>
        </p:txBody>
      </p:sp>
      <p:sp>
        <p:nvSpPr>
          <p:cNvPr id="8" name="Rectángulo redondeado 7"/>
          <p:cNvSpPr/>
          <p:nvPr/>
        </p:nvSpPr>
        <p:spPr>
          <a:xfrm>
            <a:off x="3318551" y="714277"/>
            <a:ext cx="682434" cy="224373"/>
          </a:xfrm>
          <a:prstGeom prst="roundRect">
            <a:avLst/>
          </a:prstGeom>
          <a:solidFill>
            <a:srgbClr val="CCFFFF"/>
          </a:solidFill>
          <a:ln>
            <a:solidFill>
              <a:srgbClr val="CC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3</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 A</a:t>
            </a:r>
          </a:p>
        </p:txBody>
      </p:sp>
      <p:sp>
        <p:nvSpPr>
          <p:cNvPr id="9" name="Rectángulo 8"/>
          <p:cNvSpPr/>
          <p:nvPr/>
        </p:nvSpPr>
        <p:spPr>
          <a:xfrm>
            <a:off x="1679173" y="163555"/>
            <a:ext cx="2684775" cy="494819"/>
          </a:xfrm>
          <a:prstGeom prst="rect">
            <a:avLst/>
          </a:prstGeom>
          <a:solidFill>
            <a:srgbClr val="D4F4E0"/>
          </a:solidFill>
          <a:ln>
            <a:solidFill>
              <a:srgbClr val="D4F4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Fátima Araminda García Samaniego </a:t>
            </a:r>
          </a:p>
        </p:txBody>
      </p:sp>
      <p:sp>
        <p:nvSpPr>
          <p:cNvPr id="5" name="Doble onda 4"/>
          <p:cNvSpPr/>
          <p:nvPr/>
        </p:nvSpPr>
        <p:spPr>
          <a:xfrm>
            <a:off x="184934" y="148368"/>
            <a:ext cx="1684962" cy="554804"/>
          </a:xfrm>
          <a:prstGeom prst="doubleWave">
            <a:avLst/>
          </a:prstGeom>
          <a:solidFill>
            <a:srgbClr val="FFFF99"/>
          </a:solidFill>
          <a:ln>
            <a:solidFill>
              <a:srgbClr val="FFFF99"/>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3200" b="0" i="0" u="none" strike="noStrike" kern="1200" cap="none" spc="0" normalizeH="0" baseline="0" noProof="0" dirty="0">
                <a:ln>
                  <a:noFill/>
                </a:ln>
                <a:solidFill>
                  <a:prstClr val="black"/>
                </a:solidFill>
                <a:effectLst/>
                <a:uLnTx/>
                <a:uFillTx/>
                <a:latin typeface="Colorado" pitchFamily="50" charset="0"/>
                <a:ea typeface="+mn-ea"/>
                <a:cs typeface="+mn-cs"/>
              </a:rPr>
              <a:t> </a:t>
            </a:r>
          </a:p>
        </p:txBody>
      </p:sp>
      <p:sp>
        <p:nvSpPr>
          <p:cNvPr id="6" name="Rectángulo 5"/>
          <p:cNvSpPr/>
          <p:nvPr/>
        </p:nvSpPr>
        <p:spPr>
          <a:xfrm>
            <a:off x="375657" y="87798"/>
            <a:ext cx="1303515" cy="646331"/>
          </a:xfrm>
          <a:prstGeom prst="rect">
            <a:avLst/>
          </a:prstGeom>
          <a:noFill/>
        </p:spPr>
        <p:txBody>
          <a:bodyPr wrap="squar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3600" b="1" i="0" u="none" strike="noStrike" kern="1200" cap="none" spc="0" normalizeH="0" baseline="0" noProof="0" dirty="0">
                <a:ln w="10160">
                  <a:solidFill>
                    <a:prstClr val="white"/>
                  </a:solidFill>
                  <a:prstDash val="solid"/>
                </a:ln>
                <a:solidFill>
                  <a:prstClr val="black"/>
                </a:solidFill>
                <a:effectLst>
                  <a:outerShdw blurRad="38100" dist="22860" dir="5400000" algn="tl" rotWithShape="0">
                    <a:srgbClr val="000000">
                      <a:alpha val="30000"/>
                    </a:srgbClr>
                  </a:outerShdw>
                </a:effectLst>
                <a:uLnTx/>
                <a:uFillTx/>
                <a:latin typeface="Colorado" pitchFamily="50" charset="0"/>
                <a:ea typeface="+mn-ea"/>
                <a:cs typeface="+mn-cs"/>
              </a:rPr>
              <a:t>Datos</a:t>
            </a:r>
            <a:endParaRPr kumimoji="0" lang="es-ES" sz="4000" b="1" i="0" u="none" strike="noStrike" kern="1200" cap="none" spc="0" normalizeH="0" baseline="0" noProof="0" dirty="0">
              <a:ln w="10160">
                <a:solidFill>
                  <a:prstClr val="white"/>
                </a:solidFill>
                <a:prstDash val="solid"/>
              </a:ln>
              <a:solidFill>
                <a:prstClr val="black"/>
              </a:solidFill>
              <a:effectLst>
                <a:outerShdw blurRad="38100" dist="22860" dir="5400000" algn="tl" rotWithShape="0">
                  <a:srgbClr val="000000">
                    <a:alpha val="30000"/>
                  </a:srgbClr>
                </a:outerShdw>
              </a:effectLst>
              <a:uLnTx/>
              <a:uFillTx/>
              <a:latin typeface="Colorado" pitchFamily="50" charset="0"/>
              <a:ea typeface="+mn-ea"/>
              <a:cs typeface="+mn-cs"/>
            </a:endParaRPr>
          </a:p>
        </p:txBody>
      </p:sp>
      <p:sp>
        <p:nvSpPr>
          <p:cNvPr id="10" name="Rectángulo 9"/>
          <p:cNvSpPr/>
          <p:nvPr/>
        </p:nvSpPr>
        <p:spPr>
          <a:xfrm rot="21150880">
            <a:off x="5056665" y="257483"/>
            <a:ext cx="1471583" cy="451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2000" dirty="0" smtClean="0">
                <a:solidFill>
                  <a:prstClr val="black"/>
                </a:solidFill>
                <a:latin typeface="Berlin Sans FB" panose="020E0602020502020306" pitchFamily="34" charset="0"/>
              </a:rPr>
              <a:t>01</a:t>
            </a:r>
            <a:r>
              <a:rPr kumimoji="0" lang="es-MX" sz="20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/03/2021</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12" name="CuadroTexto 11"/>
          <p:cNvSpPr txBox="1"/>
          <p:nvPr/>
        </p:nvSpPr>
        <p:spPr>
          <a:xfrm>
            <a:off x="445004" y="6472859"/>
            <a:ext cx="5967992" cy="258532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Hoy no tuve clase con los alumnos por medio de video llamada.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En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la transmisión de aprende casa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III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se estuvieron trabajando dos áreas, las cuales fueron </a:t>
            </a:r>
            <a:r>
              <a:rPr kumimoji="0" lang="es-MX" sz="1800" b="0" i="0" u="none" strike="noStrike" kern="1200" cap="none" spc="0" normalizeH="0" baseline="0" noProof="0" dirty="0">
                <a:ln>
                  <a:noFill/>
                </a:ln>
                <a:solidFill>
                  <a:srgbClr val="CC66FF"/>
                </a:solidFill>
                <a:effectLst/>
                <a:uLnTx/>
                <a:uFillTx/>
                <a:latin typeface="Berlin Sans FB" panose="020E0602020502020306" pitchFamily="34" charset="0"/>
                <a:ea typeface="+mn-ea"/>
                <a:cs typeface="+mn-cs"/>
              </a:rPr>
              <a:t>educación socioemocional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y </a:t>
            </a:r>
            <a:r>
              <a:rPr kumimoji="0" lang="es-MX" sz="1800" b="0" i="0" u="none" strike="noStrike" kern="1200" cap="none" spc="0" normalizeH="0" baseline="0" noProof="0" dirty="0">
                <a:ln>
                  <a:noFill/>
                </a:ln>
                <a:solidFill>
                  <a:srgbClr val="009999"/>
                </a:solidFill>
                <a:effectLst/>
                <a:uLnTx/>
                <a:uFillTx/>
                <a:latin typeface="Berlin Sans FB" panose="020E0602020502020306" pitchFamily="34" charset="0"/>
                <a:ea typeface="+mn-ea"/>
                <a:cs typeface="+mn-cs"/>
              </a:rPr>
              <a:t>artes</a:t>
            </a:r>
            <a:r>
              <a:rPr kumimoji="0" lang="es-MX" sz="1800" b="0" i="0" u="none" strike="noStrike" kern="1200" cap="none" spc="0" normalizeH="0" baseline="0" noProof="0" dirty="0" smtClean="0">
                <a:ln>
                  <a:noFill/>
                </a:ln>
                <a:solidFill>
                  <a:srgbClr val="009999"/>
                </a:solidFill>
                <a:effectLst/>
                <a:uLnTx/>
                <a:uFillTx/>
                <a:latin typeface="Berlin Sans FB" panose="020E0602020502020306" pitchFamily="34" charset="0"/>
                <a:ea typeface="+mn-ea"/>
                <a:cs typeface="+mn-cs"/>
              </a:rPr>
              <a:t>.</a:t>
            </a:r>
            <a:endParaRPr kumimoji="0" lang="es-MX" sz="1800" b="0" i="0" u="none" strike="noStrike" kern="1200" cap="none" spc="0" normalizeH="0" baseline="0" noProof="0" dirty="0">
              <a:ln>
                <a:noFill/>
              </a:ln>
              <a:solidFill>
                <a:srgbClr val="009999"/>
              </a:solidFill>
              <a:effectLst/>
              <a:uLnTx/>
              <a:uFillTx/>
              <a:latin typeface="Berlin Sans FB" panose="020E0602020502020306"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En el caso de </a:t>
            </a:r>
            <a:r>
              <a:rPr kumimoji="0" lang="es-MX" sz="1800" b="0" i="0" u="none" strike="noStrike" kern="1200" cap="none" spc="0" normalizeH="0" baseline="0" noProof="0" dirty="0">
                <a:ln>
                  <a:noFill/>
                </a:ln>
                <a:solidFill>
                  <a:srgbClr val="CC66FF"/>
                </a:solidFill>
                <a:effectLst/>
                <a:uLnTx/>
                <a:uFillTx/>
                <a:latin typeface="Berlin Sans FB" panose="020E0602020502020306" pitchFamily="34" charset="0"/>
                <a:ea typeface="+mn-ea"/>
                <a:cs typeface="+mn-cs"/>
              </a:rPr>
              <a:t>educación socioemocional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comenzó</a:t>
            </a:r>
            <a:r>
              <a:rPr kumimoji="0" lang="es-MX" sz="18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con ella hablando al teléfono con su hermana discutiendo un poco, haciendo énfasis que es complicado tener una convivencia sana debido a que pasamos mucho tiempo juntos en un mismo ligar (casa). Recordaron que es un acuerdo y sacaron </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13" name="Elipse 12"/>
          <p:cNvSpPr/>
          <p:nvPr/>
        </p:nvSpPr>
        <p:spPr>
          <a:xfrm>
            <a:off x="4432129" y="3260800"/>
            <a:ext cx="257353" cy="257589"/>
          </a:xfrm>
          <a:prstGeom prst="ellipse">
            <a:avLst/>
          </a:prstGeom>
          <a:solidFill>
            <a:srgbClr val="FF0066"/>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uadroTexto 2"/>
          <p:cNvSpPr txBox="1"/>
          <p:nvPr/>
        </p:nvSpPr>
        <p:spPr>
          <a:xfrm>
            <a:off x="5959077" y="4067798"/>
            <a:ext cx="482215" cy="376015"/>
          </a:xfrm>
          <a:prstGeom prst="rect">
            <a:avLst/>
          </a:prstGeom>
          <a:solidFill>
            <a:srgbClr val="DC97FF"/>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dirty="0">
                <a:solidFill>
                  <a:prstClr val="black"/>
                </a:solidFill>
                <a:latin typeface="Berlin Sans FB" panose="020E0602020502020306" pitchFamily="34" charset="0"/>
              </a:rPr>
              <a:t>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14" name="Elipse 13"/>
          <p:cNvSpPr/>
          <p:nvPr/>
        </p:nvSpPr>
        <p:spPr>
          <a:xfrm>
            <a:off x="2225408" y="2035278"/>
            <a:ext cx="264405" cy="253388"/>
          </a:xfrm>
          <a:prstGeom prst="ellipse">
            <a:avLst/>
          </a:prstGeom>
          <a:solidFill>
            <a:srgbClr val="FF9966"/>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Elipse 14"/>
          <p:cNvSpPr/>
          <p:nvPr/>
        </p:nvSpPr>
        <p:spPr>
          <a:xfrm>
            <a:off x="2987371" y="2263340"/>
            <a:ext cx="264405" cy="253388"/>
          </a:xfrm>
          <a:prstGeom prst="ellipse">
            <a:avLst/>
          </a:prstGeom>
          <a:solidFill>
            <a:srgbClr val="FF9966"/>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CuadroTexto 15"/>
          <p:cNvSpPr txBox="1"/>
          <p:nvPr/>
        </p:nvSpPr>
        <p:spPr>
          <a:xfrm>
            <a:off x="5930781" y="4611480"/>
            <a:ext cx="482215" cy="376015"/>
          </a:xfrm>
          <a:prstGeom prst="rect">
            <a:avLst/>
          </a:prstGeom>
          <a:solidFill>
            <a:srgbClr val="DC97FF"/>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dirty="0" smtClean="0">
                <a:solidFill>
                  <a:prstClr val="black"/>
                </a:solidFill>
                <a:latin typeface="Berlin Sans FB" panose="020E0602020502020306" pitchFamily="34" charset="0"/>
              </a:rPr>
              <a:t>16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17" name="CuadroTexto 16"/>
          <p:cNvSpPr txBox="1"/>
          <p:nvPr/>
        </p:nvSpPr>
        <p:spPr>
          <a:xfrm>
            <a:off x="5891263" y="5454638"/>
            <a:ext cx="482215" cy="376015"/>
          </a:xfrm>
          <a:prstGeom prst="rect">
            <a:avLst/>
          </a:prstGeom>
          <a:solidFill>
            <a:srgbClr val="DC97FF"/>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smtClean="0">
                <a:ln>
                  <a:noFill/>
                </a:ln>
                <a:solidFill>
                  <a:prstClr val="black"/>
                </a:solidFill>
                <a:effectLst/>
                <a:uLnTx/>
                <a:uFillTx/>
                <a:latin typeface="Berlin Sans FB" panose="020E0602020502020306" pitchFamily="34" charset="0"/>
                <a:ea typeface="+mn-ea"/>
                <a:cs typeface="+mn-cs"/>
              </a:rPr>
              <a:t>13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751813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ibreta rayada ilustración del vector. Ilustración de rayada - 13848753"/>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l="14533" t="13287" r="7770" b="6772"/>
          <a:stretch/>
        </p:blipFill>
        <p:spPr bwMode="auto">
          <a:xfrm>
            <a:off x="228732" y="295275"/>
            <a:ext cx="6400536" cy="855345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redondeado 1"/>
          <p:cNvSpPr/>
          <p:nvPr/>
        </p:nvSpPr>
        <p:spPr>
          <a:xfrm>
            <a:off x="361950" y="419100"/>
            <a:ext cx="6076950" cy="8286750"/>
          </a:xfrm>
          <a:prstGeom prst="roundRect">
            <a:avLst/>
          </a:prstGeom>
          <a:solidFill>
            <a:schemeClr val="bg1"/>
          </a:solidFill>
          <a:ln>
            <a:solidFill>
              <a:srgbClr val="0094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CuadroTexto 4"/>
          <p:cNvSpPr txBox="1"/>
          <p:nvPr/>
        </p:nvSpPr>
        <p:spPr>
          <a:xfrm>
            <a:off x="641182" y="711703"/>
            <a:ext cx="5518485" cy="729430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el buzón de comentarios,</a:t>
            </a:r>
            <a:r>
              <a:rPr kumimoji="0" lang="es-MX" sz="1800" b="0" i="0" u="none" strike="noStrike" kern="1200" cap="none" spc="0" normalizeH="0" noProof="0" dirty="0" smtClean="0">
                <a:ln>
                  <a:noFill/>
                </a:ln>
                <a:solidFill>
                  <a:prstClr val="black"/>
                </a:solidFill>
                <a:effectLst/>
                <a:uLnTx/>
                <a:uFillTx/>
                <a:latin typeface="Berlin Sans FB" panose="020E0602020502020306" pitchFamily="34" charset="0"/>
                <a:ea typeface="+mn-ea"/>
                <a:cs typeface="+mn-cs"/>
              </a:rPr>
              <a:t> donde distintos niños mencionaron que era. Después leyeron un cuento llamado “el túnel” pero este cuento lo leerían de manera distintas porque en el se verían distintas situaciones de conflicto</a:t>
            </a:r>
            <a:r>
              <a:rPr lang="es-MX" dirty="0" smtClean="0">
                <a:solidFill>
                  <a:prstClr val="black"/>
                </a:solidFill>
                <a:latin typeface="Berlin Sans FB" panose="020E0602020502020306" pitchFamily="34" charset="0"/>
              </a:rPr>
              <a:t>to en donde harían pausas para ayudar a los hermanos de la historia a solucionarlos de la mejor manera. Mientras se leían los conflictos pasaban videos de ellas actuando y también las posibles soluciones que ellas sugerían, de igual manera pasaban video de niños mencionando como ellos solucionarían el problema. </a:t>
            </a:r>
            <a:r>
              <a:rPr lang="es-MX" dirty="0">
                <a:solidFill>
                  <a:prstClr val="black"/>
                </a:solidFill>
                <a:latin typeface="Berlin Sans FB" panose="020E0602020502020306" pitchFamily="34" charset="0"/>
              </a:rPr>
              <a:t>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Hicieron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una pausa activa antes de comenzar con la otra clase.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En la clase de </a:t>
            </a:r>
            <a:r>
              <a:rPr kumimoji="0" lang="es-MX" sz="1800" b="0" i="0" u="none" strike="noStrike" kern="1200" cap="none" spc="0" normalizeH="0" baseline="0" noProof="0" dirty="0">
                <a:ln>
                  <a:noFill/>
                </a:ln>
                <a:solidFill>
                  <a:srgbClr val="009999"/>
                </a:solidFill>
                <a:effectLst/>
                <a:uLnTx/>
                <a:uFillTx/>
                <a:latin typeface="Berlin Sans FB" panose="020E0602020502020306" pitchFamily="34" charset="0"/>
                <a:ea typeface="+mn-ea"/>
                <a:cs typeface="+mn-cs"/>
              </a:rPr>
              <a:t>artes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comenzaron</a:t>
            </a:r>
            <a:r>
              <a:rPr kumimoji="0" lang="es-MX" sz="1800" b="0" i="0" u="none" strike="noStrike" kern="1200" cap="none" spc="0" normalizeH="0" baseline="0" noProof="0" dirty="0">
                <a:ln>
                  <a:noFill/>
                </a:ln>
                <a:solidFill>
                  <a:srgbClr val="009999"/>
                </a:solidFill>
                <a:effectLst/>
                <a:uLnTx/>
                <a:uFillTx/>
                <a:latin typeface="Berlin Sans FB" panose="020E0602020502020306" pitchFamily="34" charset="0"/>
                <a:ea typeface="+mn-ea"/>
                <a:cs typeface="+mn-cs"/>
              </a:rPr>
              <a:t> </a:t>
            </a:r>
            <a:r>
              <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rPr>
              <a:t>con la importancia de lavarnos las manos de manera constantemente. </a:t>
            </a:r>
            <a:r>
              <a:rPr lang="es-MX" dirty="0" smtClean="0">
                <a:solidFill>
                  <a:prstClr val="black"/>
                </a:solidFill>
                <a:latin typeface="Berlin Sans FB" panose="020E0602020502020306" pitchFamily="34" charset="0"/>
              </a:rPr>
              <a:t>Mencionaron que la clase de hoy seria distinta porque no las podríamos ver, solamente se vería su sombra. Cantaron una canción de las sombras pero en ella jugaron a hacer distintas figuras como de animales mientras la cantaban hicieron distintas de ellas. Después fueron mostraron distintas siluetas esperando que adivinaran que se estaba presentando, tomaron varios cuentos y los estuvieron representando con figuras para adivinar cual era. Para finalizar pasaron un video en donde explicaban como pueden jugar sombra sombrita desde casa con cosas de fácil alcance dando explicaciones</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409212451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847</TotalTime>
  <Words>317</Words>
  <Application>Microsoft Office PowerPoint</Application>
  <PresentationFormat>Carta (216 x 279 mm)</PresentationFormat>
  <Paragraphs>15</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Arial</vt:lpstr>
      <vt:lpstr>Berlin Sans FB</vt:lpstr>
      <vt:lpstr>Berlin Sans FB Demi</vt:lpstr>
      <vt:lpstr>Calibri</vt:lpstr>
      <vt:lpstr>Calibri Light</vt:lpstr>
      <vt:lpstr>Century Gothic</vt:lpstr>
      <vt:lpstr>Colorado</vt:lpstr>
      <vt:lpstr>Tema de Office</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6</cp:revision>
  <dcterms:created xsi:type="dcterms:W3CDTF">2021-02-28T18:15:37Z</dcterms:created>
  <dcterms:modified xsi:type="dcterms:W3CDTF">2021-03-02T04:37:55Z</dcterms:modified>
</cp:coreProperties>
</file>