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6858000" cy="9144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1" d="100"/>
          <a:sy n="41" d="100"/>
        </p:scale>
        <p:origin x="-1650" y="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712DC-F46A-4D76-AEBF-988FBD3ECADF}" type="datetimeFigureOut">
              <a:rPr lang="es-ES" smtClean="0"/>
              <a:t>04/03/2021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D3AD0-4F8A-42A9-8944-467A6B0E07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689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21DD5-2D22-4CE9-8E10-08F84766DF0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328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CCB8-69AB-457B-9751-65C96AEE963C}" type="datetimeFigureOut">
              <a:rPr lang="es-ES" smtClean="0"/>
              <a:t>04/03/2021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DAE5-2E66-4386-BEE1-D3BF202A75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350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CCB8-69AB-457B-9751-65C96AEE963C}" type="datetimeFigureOut">
              <a:rPr lang="es-ES" smtClean="0"/>
              <a:t>04/03/2021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DAE5-2E66-4386-BEE1-D3BF202A75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5177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CCB8-69AB-457B-9751-65C96AEE963C}" type="datetimeFigureOut">
              <a:rPr lang="es-ES" smtClean="0"/>
              <a:t>04/03/2021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DAE5-2E66-4386-BEE1-D3BF202A75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5339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CCB8-69AB-457B-9751-65C96AEE963C}" type="datetimeFigureOut">
              <a:rPr lang="es-ES" smtClean="0"/>
              <a:t>04/03/2021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DAE5-2E66-4386-BEE1-D3BF202A75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286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CCB8-69AB-457B-9751-65C96AEE963C}" type="datetimeFigureOut">
              <a:rPr lang="es-ES" smtClean="0"/>
              <a:t>04/03/2021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DAE5-2E66-4386-BEE1-D3BF202A75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6505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CCB8-69AB-457B-9751-65C96AEE963C}" type="datetimeFigureOut">
              <a:rPr lang="es-ES" smtClean="0"/>
              <a:t>04/03/2021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DAE5-2E66-4386-BEE1-D3BF202A75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8804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CCB8-69AB-457B-9751-65C96AEE963C}" type="datetimeFigureOut">
              <a:rPr lang="es-ES" smtClean="0"/>
              <a:t>04/03/2021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DAE5-2E66-4386-BEE1-D3BF202A75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3180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CCB8-69AB-457B-9751-65C96AEE963C}" type="datetimeFigureOut">
              <a:rPr lang="es-ES" smtClean="0"/>
              <a:t>04/03/2021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DAE5-2E66-4386-BEE1-D3BF202A75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357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CCB8-69AB-457B-9751-65C96AEE963C}" type="datetimeFigureOut">
              <a:rPr lang="es-ES" smtClean="0"/>
              <a:t>04/03/2021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DAE5-2E66-4386-BEE1-D3BF202A75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1532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CCB8-69AB-457B-9751-65C96AEE963C}" type="datetimeFigureOut">
              <a:rPr lang="es-ES" smtClean="0"/>
              <a:t>04/03/2021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DAE5-2E66-4386-BEE1-D3BF202A75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78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CCB8-69AB-457B-9751-65C96AEE963C}" type="datetimeFigureOut">
              <a:rPr lang="es-ES" smtClean="0"/>
              <a:t>04/03/2021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DAE5-2E66-4386-BEE1-D3BF202A75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7136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5CCB8-69AB-457B-9751-65C96AEE963C}" type="datetimeFigureOut">
              <a:rPr lang="es-ES" smtClean="0"/>
              <a:t>04/03/2021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2DAE5-2E66-4386-BEE1-D3BF202A75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655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399309" y="4433455"/>
            <a:ext cx="3380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latin typeface="Century Gothic" panose="020B0502020202020204" pitchFamily="34" charset="0"/>
              </a:rPr>
              <a:t>Practicante</a:t>
            </a:r>
            <a:endParaRPr lang="es-MX" sz="4000" b="1" dirty="0">
              <a:latin typeface="Century Gothic" panose="020B0502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36812" y="1976100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spc="300" dirty="0" smtClean="0">
                <a:solidFill>
                  <a:schemeClr val="accent4"/>
                </a:solidFill>
                <a:latin typeface="Lucida Handwriting" pitchFamily="66" charset="0"/>
              </a:rPr>
              <a:t>Octavo Semestre </a:t>
            </a:r>
            <a:endParaRPr lang="es-ES" sz="2000" b="1" spc="300" dirty="0">
              <a:solidFill>
                <a:schemeClr val="accent4"/>
              </a:solidFill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72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94703" y="21528"/>
            <a:ext cx="54409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3200" b="1" dirty="0" smtClean="0">
                <a:solidFill>
                  <a:schemeClr val="accent2"/>
                </a:solidFill>
                <a:latin typeface="Lucida Handwriting" pitchFamily="66" charset="0"/>
              </a:rPr>
              <a:t>D</a:t>
            </a:r>
            <a:r>
              <a:rPr lang="es-MX" sz="3200" b="1" dirty="0" smtClean="0">
                <a:solidFill>
                  <a:srgbClr val="00B0F0"/>
                </a:solidFill>
                <a:latin typeface="Lucida Handwriting" pitchFamily="66" charset="0"/>
              </a:rPr>
              <a:t>i</a:t>
            </a:r>
            <a:r>
              <a:rPr lang="es-MX" sz="3200" b="1" dirty="0" smtClean="0">
                <a:solidFill>
                  <a:schemeClr val="accent6"/>
                </a:solidFill>
                <a:latin typeface="Lucida Handwriting" pitchFamily="66" charset="0"/>
              </a:rPr>
              <a:t>a</a:t>
            </a:r>
            <a:r>
              <a:rPr lang="es-MX" sz="3200" b="1" dirty="0" smtClean="0">
                <a:solidFill>
                  <a:srgbClr val="7030A0"/>
                </a:solidFill>
                <a:latin typeface="Lucida Handwriting" pitchFamily="66" charset="0"/>
              </a:rPr>
              <a:t>r</a:t>
            </a:r>
            <a:r>
              <a:rPr lang="es-MX" sz="3200" b="1" dirty="0" smtClean="0">
                <a:solidFill>
                  <a:schemeClr val="accent4"/>
                </a:solidFill>
                <a:latin typeface="Lucida Handwriting" pitchFamily="66" charset="0"/>
              </a:rPr>
              <a:t>i</a:t>
            </a:r>
            <a:r>
              <a:rPr lang="es-MX" sz="3200" b="1" dirty="0" smtClean="0">
                <a:solidFill>
                  <a:srgbClr val="FF6699"/>
                </a:solidFill>
                <a:latin typeface="Lucida Handwriting" pitchFamily="66" charset="0"/>
              </a:rPr>
              <a:t>o</a:t>
            </a:r>
            <a:r>
              <a:rPr lang="es-MX" sz="3200" b="1" dirty="0" smtClean="0">
                <a:solidFill>
                  <a:schemeClr val="accent2"/>
                </a:solidFill>
                <a:latin typeface="Lucida Handwriting" pitchFamily="66" charset="0"/>
              </a:rPr>
              <a:t> </a:t>
            </a:r>
            <a:r>
              <a:rPr lang="es-MX" sz="3200" b="1" dirty="0" smtClean="0">
                <a:solidFill>
                  <a:srgbClr val="00B0F0"/>
                </a:solidFill>
                <a:latin typeface="Lucida Handwriting" pitchFamily="66" charset="0"/>
              </a:rPr>
              <a:t>d</a:t>
            </a:r>
            <a:r>
              <a:rPr lang="es-MX" sz="3200" b="1" dirty="0" smtClean="0">
                <a:solidFill>
                  <a:srgbClr val="FFC000"/>
                </a:solidFill>
                <a:latin typeface="Lucida Handwriting" pitchFamily="66" charset="0"/>
              </a:rPr>
              <a:t>e</a:t>
            </a:r>
            <a:r>
              <a:rPr lang="es-MX" sz="3200" b="1" dirty="0" smtClean="0">
                <a:solidFill>
                  <a:schemeClr val="accent2"/>
                </a:solidFill>
                <a:latin typeface="Lucida Handwriting" pitchFamily="66" charset="0"/>
              </a:rPr>
              <a:t> </a:t>
            </a:r>
            <a:r>
              <a:rPr lang="es-MX" sz="3200" b="1" dirty="0" smtClean="0">
                <a:solidFill>
                  <a:schemeClr val="accent6">
                    <a:lumMod val="75000"/>
                  </a:schemeClr>
                </a:solidFill>
                <a:latin typeface="Lucida Handwriting" pitchFamily="66" charset="0"/>
              </a:rPr>
              <a:t>l</a:t>
            </a:r>
            <a:r>
              <a:rPr lang="es-MX" sz="3200" b="1" dirty="0" smtClean="0">
                <a:solidFill>
                  <a:srgbClr val="7030A0"/>
                </a:solidFill>
                <a:latin typeface="Lucida Handwriting" pitchFamily="66" charset="0"/>
              </a:rPr>
              <a:t>a</a:t>
            </a:r>
            <a:r>
              <a:rPr lang="es-MX" sz="3200" b="1" dirty="0" smtClean="0">
                <a:solidFill>
                  <a:schemeClr val="accent2"/>
                </a:solidFill>
                <a:latin typeface="Lucida Handwriting" pitchFamily="66" charset="0"/>
              </a:rPr>
              <a:t> </a:t>
            </a:r>
            <a:r>
              <a:rPr lang="es-MX" sz="3200" b="1" dirty="0" smtClean="0">
                <a:solidFill>
                  <a:srgbClr val="66CCFF"/>
                </a:solidFill>
                <a:latin typeface="Lucida Handwriting" pitchFamily="66" charset="0"/>
              </a:rPr>
              <a:t>a</a:t>
            </a:r>
            <a:r>
              <a:rPr lang="es-MX" sz="3200" b="1" dirty="0" smtClean="0">
                <a:solidFill>
                  <a:srgbClr val="996633"/>
                </a:solidFill>
                <a:latin typeface="Lucida Handwriting" pitchFamily="66" charset="0"/>
              </a:rPr>
              <a:t>l</a:t>
            </a:r>
            <a:r>
              <a:rPr lang="es-MX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Lucida Handwriting" pitchFamily="66" charset="0"/>
              </a:rPr>
              <a:t>u</a:t>
            </a:r>
            <a:r>
              <a:rPr lang="es-MX" sz="3200" b="1" dirty="0" smtClean="0">
                <a:solidFill>
                  <a:srgbClr val="FF6699"/>
                </a:solidFill>
                <a:latin typeface="Lucida Handwriting" pitchFamily="66" charset="0"/>
              </a:rPr>
              <a:t>m</a:t>
            </a:r>
            <a:r>
              <a:rPr lang="es-MX" sz="3200" b="1" dirty="0" smtClean="0">
                <a:solidFill>
                  <a:schemeClr val="bg2">
                    <a:lumMod val="50000"/>
                  </a:schemeClr>
                </a:solidFill>
                <a:latin typeface="Lucida Handwriting" pitchFamily="66" charset="0"/>
              </a:rPr>
              <a:t>n</a:t>
            </a:r>
            <a:r>
              <a:rPr lang="es-MX" sz="3200" b="1" dirty="0" smtClean="0">
                <a:solidFill>
                  <a:schemeClr val="accent2"/>
                </a:solidFill>
                <a:latin typeface="Lucida Handwriting" pitchFamily="66" charset="0"/>
              </a:rPr>
              <a:t>a</a:t>
            </a:r>
            <a:endParaRPr lang="es-MX" sz="3200" b="1" dirty="0">
              <a:solidFill>
                <a:schemeClr val="accent2"/>
              </a:solidFill>
              <a:latin typeface="Lucida Handwriting" pitchFamily="66" charset="0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37" r="3327" b="3745"/>
          <a:stretch/>
        </p:blipFill>
        <p:spPr bwMode="auto">
          <a:xfrm>
            <a:off x="1" y="609495"/>
            <a:ext cx="6857999" cy="8480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0" y="584775"/>
            <a:ext cx="4156365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rgbClr val="996633"/>
                </a:solidFill>
                <a:latin typeface="Century Gothic" panose="020B0502020202020204" pitchFamily="34" charset="0"/>
              </a:rPr>
              <a:t>J.N. María L. Pérez de Arreola</a:t>
            </a:r>
          </a:p>
          <a:p>
            <a:pPr algn="ctr"/>
            <a:r>
              <a:rPr lang="es-MX" sz="1600" b="1" dirty="0" smtClean="0">
                <a:solidFill>
                  <a:srgbClr val="FF6699"/>
                </a:solidFill>
                <a:latin typeface="Century Gothic" panose="020B0502020202020204" pitchFamily="34" charset="0"/>
              </a:rPr>
              <a:t>2° C y 3° Sección B</a:t>
            </a:r>
          </a:p>
          <a:p>
            <a:pPr algn="ctr"/>
            <a:r>
              <a:rPr lang="es-MX" sz="16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Educadora practicante</a:t>
            </a:r>
            <a:r>
              <a:rPr lang="es-MX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: </a:t>
            </a:r>
            <a:r>
              <a:rPr lang="es-MX" sz="16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Jimena Guadalupe Charles H.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006359" y="1166265"/>
            <a:ext cx="270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04 </a:t>
            </a:r>
            <a:r>
              <a:rPr lang="es-MX" b="1" dirty="0" smtClean="0">
                <a:latin typeface="Century Gothic" panose="020B0502020202020204" pitchFamily="34" charset="0"/>
              </a:rPr>
              <a:t>de Marzo de 2021</a:t>
            </a:r>
            <a:endParaRPr lang="es-MX" b="1" dirty="0">
              <a:latin typeface="Century Gothic" panose="020B0502020202020204" pitchFamily="34" charset="0"/>
            </a:endParaRPr>
          </a:p>
        </p:txBody>
      </p:sp>
      <p:sp>
        <p:nvSpPr>
          <p:cNvPr id="12" name="Estrella de 5 puntas 11"/>
          <p:cNvSpPr/>
          <p:nvPr/>
        </p:nvSpPr>
        <p:spPr>
          <a:xfrm>
            <a:off x="4410174" y="3177306"/>
            <a:ext cx="318652" cy="29094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Estrella de 5 puntas 12"/>
          <p:cNvSpPr/>
          <p:nvPr/>
        </p:nvSpPr>
        <p:spPr>
          <a:xfrm>
            <a:off x="6159126" y="3177306"/>
            <a:ext cx="318652" cy="29094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/>
          <p:cNvSpPr txBox="1"/>
          <p:nvPr/>
        </p:nvSpPr>
        <p:spPr>
          <a:xfrm>
            <a:off x="306512" y="6615294"/>
            <a:ext cx="61824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200" dirty="0" smtClean="0">
                <a:latin typeface="Century Gothic" panose="020B0502020202020204" pitchFamily="34" charset="0"/>
              </a:rPr>
              <a:t>Antes de las sesiones virtuales, algunos alumnos se comunicaron para informar que no asistirían a la clase por problemas de salud, </a:t>
            </a:r>
            <a:r>
              <a:rPr lang="es-MX" sz="1200" dirty="0" smtClean="0">
                <a:latin typeface="Century Gothic" panose="020B0502020202020204" pitchFamily="34" charset="0"/>
              </a:rPr>
              <a:t> afortunadamente ya acudieron a revisión médica. </a:t>
            </a:r>
          </a:p>
          <a:p>
            <a:pPr algn="just">
              <a:lnSpc>
                <a:spcPct val="150000"/>
              </a:lnSpc>
            </a:pPr>
            <a:r>
              <a:rPr lang="es-MX" sz="1200" dirty="0" smtClean="0">
                <a:latin typeface="Century Gothic" panose="020B0502020202020204" pitchFamily="34" charset="0"/>
              </a:rPr>
              <a:t>La clase de hoy me pareció muy divertida, los niños estaban expectantes, y siguieron todas las indicaciones dadas. </a:t>
            </a:r>
          </a:p>
          <a:p>
            <a:pPr algn="just">
              <a:lnSpc>
                <a:spcPct val="150000"/>
              </a:lnSpc>
            </a:pPr>
            <a:r>
              <a:rPr lang="es-MX" sz="1200" dirty="0" smtClean="0">
                <a:latin typeface="Century Gothic" panose="020B0502020202020204" pitchFamily="34" charset="0"/>
              </a:rPr>
              <a:t>En la reunión de 3º volvimos a entrar al mismo link, para culminar el cierre de la actividad y dar las últimas indicaciones. </a:t>
            </a:r>
            <a:endParaRPr lang="es-MX" sz="1200" dirty="0" smtClean="0">
              <a:latin typeface="Century Gothic" panose="020B0502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913483" y="5595964"/>
            <a:ext cx="3794511" cy="492443"/>
          </a:xfrm>
          <a:prstGeom prst="rect">
            <a:avLst/>
          </a:prstGeom>
          <a:solidFill>
            <a:srgbClr val="E6B8D9"/>
          </a:solidFill>
          <a:ln>
            <a:solidFill>
              <a:srgbClr val="E6B8D9"/>
            </a:solidFill>
          </a:ln>
        </p:spPr>
        <p:txBody>
          <a:bodyPr wrap="square" rtlCol="0">
            <a:spAutoFit/>
          </a:bodyPr>
          <a:lstStyle/>
          <a:p>
            <a:r>
              <a:rPr lang="es-MX" sz="1000" dirty="0"/>
              <a:t> </a:t>
            </a:r>
            <a:r>
              <a:rPr lang="es-MX" sz="800" dirty="0" smtClean="0">
                <a:latin typeface="Century Gothic" pitchFamily="34" charset="0"/>
              </a:rPr>
              <a:t>8 a</a:t>
            </a:r>
            <a:r>
              <a:rPr lang="es-MX" sz="800" dirty="0" smtClean="0">
                <a:latin typeface="Century Gothic" pitchFamily="34" charset="0"/>
              </a:rPr>
              <a:t>lumnos </a:t>
            </a:r>
            <a:r>
              <a:rPr lang="es-MX" sz="800" dirty="0" smtClean="0">
                <a:latin typeface="Century Gothic" pitchFamily="34" charset="0"/>
              </a:rPr>
              <a:t>de 2º  y </a:t>
            </a:r>
            <a:r>
              <a:rPr lang="es-MX" sz="800" dirty="0">
                <a:latin typeface="Century Gothic" pitchFamily="34" charset="0"/>
              </a:rPr>
              <a:t>9</a:t>
            </a:r>
            <a:r>
              <a:rPr lang="es-MX" sz="800" dirty="0" smtClean="0">
                <a:latin typeface="Century Gothic" pitchFamily="34" charset="0"/>
              </a:rPr>
              <a:t> </a:t>
            </a:r>
            <a:r>
              <a:rPr lang="es-MX" sz="800" dirty="0" smtClean="0">
                <a:latin typeface="Century Gothic" pitchFamily="34" charset="0"/>
              </a:rPr>
              <a:t>alumnos de 3º(Conexión a través de Zoom).</a:t>
            </a:r>
          </a:p>
          <a:p>
            <a:r>
              <a:rPr lang="es-MX" sz="800" dirty="0" smtClean="0">
                <a:latin typeface="Century Gothic" pitchFamily="34" charset="0"/>
              </a:rPr>
              <a:t>21 </a:t>
            </a:r>
            <a:r>
              <a:rPr lang="es-MX" sz="800" dirty="0" smtClean="0">
                <a:latin typeface="Century Gothic" pitchFamily="34" charset="0"/>
              </a:rPr>
              <a:t>Asistencia </a:t>
            </a:r>
            <a:r>
              <a:rPr lang="es-MX" sz="800" dirty="0" smtClean="0">
                <a:latin typeface="Century Gothic" pitchFamily="34" charset="0"/>
              </a:rPr>
              <a:t>por medio de WhatsApp.</a:t>
            </a:r>
          </a:p>
          <a:p>
            <a:r>
              <a:rPr lang="es-MX" sz="800" dirty="0" smtClean="0">
                <a:latin typeface="Century Gothic" pitchFamily="34" charset="0"/>
              </a:rPr>
              <a:t>Las evidencias se envían los días viernes en la plataforma de Facebook. </a:t>
            </a:r>
            <a:endParaRPr lang="es-MX" sz="800" dirty="0">
              <a:latin typeface="Century Gothic" pitchFamily="34" charset="0"/>
            </a:endParaRPr>
          </a:p>
        </p:txBody>
      </p:sp>
      <p:cxnSp>
        <p:nvCxnSpPr>
          <p:cNvPr id="17" name="Conector curvado 16"/>
          <p:cNvCxnSpPr/>
          <p:nvPr/>
        </p:nvCxnSpPr>
        <p:spPr>
          <a:xfrm rot="16200000" flipH="1">
            <a:off x="5545422" y="4867081"/>
            <a:ext cx="1183530" cy="159328"/>
          </a:xfrm>
          <a:prstGeom prst="curved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15 Elipse"/>
          <p:cNvSpPr/>
          <p:nvPr/>
        </p:nvSpPr>
        <p:spPr>
          <a:xfrm>
            <a:off x="5511114" y="1717390"/>
            <a:ext cx="261557" cy="228584"/>
          </a:xfrm>
          <a:prstGeom prst="ellipse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686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39338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787679" y="4512025"/>
            <a:ext cx="208831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spc="300" dirty="0" smtClean="0">
                <a:latin typeface="Century Gothic" panose="020B0502020202020204" pitchFamily="34" charset="0"/>
              </a:rPr>
              <a:t>Fotografías </a:t>
            </a:r>
            <a:endParaRPr lang="es-MX" b="1" spc="300" dirty="0">
              <a:latin typeface="Century Gothic" panose="020B0502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3" b="89008" l="3355" r="95847">
                        <a14:foregroundMark x1="16933" y1="20375" x2="18690" y2="32976"/>
                        <a14:foregroundMark x1="48083" y1="22788" x2="48882" y2="36729"/>
                        <a14:foregroundMark x1="77796" y1="20107" x2="77796" y2="31635"/>
                      </a14:backgroundRemoval>
                    </a14:imgEffect>
                  </a14:imgLayer>
                </a14:imgProps>
              </a:ext>
            </a:extLst>
          </a:blip>
          <a:srcRect l="7131" t="12954" r="4806" b="12174"/>
          <a:stretch/>
        </p:blipFill>
        <p:spPr>
          <a:xfrm>
            <a:off x="420949" y="5004048"/>
            <a:ext cx="4821772" cy="371746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452302" y="683568"/>
            <a:ext cx="5713002" cy="4039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900" b="1" dirty="0" smtClean="0">
                <a:latin typeface="Century Gothic" pitchFamily="34" charset="0"/>
              </a:rPr>
              <a:t>De la intervención de la clase virtual reflexiona acerca de:</a:t>
            </a:r>
          </a:p>
          <a:p>
            <a:pPr>
              <a:lnSpc>
                <a:spcPct val="150000"/>
              </a:lnSpc>
            </a:pPr>
            <a:r>
              <a:rPr lang="es-MX" sz="900" b="1" dirty="0" smtClean="0">
                <a:solidFill>
                  <a:schemeClr val="accent2"/>
                </a:solidFill>
                <a:latin typeface="Century Gothic" pitchFamily="34" charset="0"/>
              </a:rPr>
              <a:t>¿Cómo desarrollé la clase?</a:t>
            </a:r>
          </a:p>
          <a:p>
            <a:pPr>
              <a:lnSpc>
                <a:spcPct val="150000"/>
              </a:lnSpc>
            </a:pPr>
            <a:r>
              <a:rPr lang="es-MX" sz="900" dirty="0" smtClean="0">
                <a:latin typeface="Century Gothic" pitchFamily="34" charset="0"/>
              </a:rPr>
              <a:t>Considero ambas clases  contaron con buena organización, he notado una diferencia en comparación con las prácticas anteriores,  ahora los niños de tercer grado han estado más participativos y curiosos,  de igual forma, se conectan puntualmente, los niños de segundo son activos, reaccionan de inmediato a los propuestas de actividades, sin embargo, su asistencia ha sido menor a los meses previos. Se desarrollaron los tres momentos de la actividad, me mantengo entusiasta, y trato de hacer variados tonos de voz, con el fin de motivar al grupo. </a:t>
            </a:r>
            <a:endParaRPr lang="es-MX" sz="900" dirty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900" b="1" dirty="0" smtClean="0">
                <a:solidFill>
                  <a:schemeClr val="accent2"/>
                </a:solidFill>
                <a:latin typeface="Century Gothic" pitchFamily="34" charset="0"/>
              </a:rPr>
              <a:t>¿Qué mejoras puedo realizar? </a:t>
            </a:r>
            <a:r>
              <a:rPr lang="es-MX" sz="900" dirty="0">
                <a:latin typeface="Century Gothic" pitchFamily="34" charset="0"/>
              </a:rPr>
              <a:t> </a:t>
            </a:r>
            <a:r>
              <a:rPr lang="es-MX" sz="900" dirty="0" smtClean="0">
                <a:latin typeface="Century Gothic" pitchFamily="34" charset="0"/>
              </a:rPr>
              <a:t>Implementar nuevas estrategias de participación, que involucren a padres de familia según la disponibilidad de su horario, y que de ésta manera no se generen alumnos en situaciones de rezago,  quizá no se logre abarcar la atención de todo el grupo, pero sí mantener a la población que ha estado desde un principio, agregué una actividad en la propuesta de planeación de la próxima semana, enfocada a ello. </a:t>
            </a:r>
            <a:endParaRPr lang="es-MX" sz="900" dirty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900" b="1" dirty="0" smtClean="0">
                <a:solidFill>
                  <a:schemeClr val="accent2"/>
                </a:solidFill>
                <a:latin typeface="Century Gothic" pitchFamily="34" charset="0"/>
              </a:rPr>
              <a:t>Señalar y describir cómo se realizó la evaluación del aprendizaje esperado: </a:t>
            </a:r>
            <a:r>
              <a:rPr lang="es-MX" sz="900" dirty="0">
                <a:latin typeface="Century Gothic" pitchFamily="34" charset="0"/>
              </a:rPr>
              <a:t> </a:t>
            </a:r>
            <a:r>
              <a:rPr lang="es-MX" sz="900" dirty="0" smtClean="0">
                <a:latin typeface="Century Gothic" pitchFamily="34" charset="0"/>
              </a:rPr>
              <a:t>La evaluación del aprendizaje esperado se realizó </a:t>
            </a:r>
            <a:r>
              <a:rPr lang="es-MX" sz="900" dirty="0" smtClean="0">
                <a:latin typeface="Century Gothic" pitchFamily="34" charset="0"/>
              </a:rPr>
              <a:t>con las respuestas de los alumnos a los cuestionamientos planteados, también al externar sus puntos de vista referentes a los medios de comunicación, si los conocían, en dónde se usan  y cuál es su función, se usó el instrumento de evaluación continua, además volví  a observar los vídeos de las clases para tomar apuntes de lo que pudo pasar desapercibido. </a:t>
            </a:r>
            <a:endParaRPr lang="es-MX" dirty="0">
              <a:latin typeface="Ink Free" panose="03080402000500000000" pitchFamily="66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48680" y="8231015"/>
            <a:ext cx="2448272" cy="20094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"/>
          <a:stretch/>
        </p:blipFill>
        <p:spPr bwMode="auto">
          <a:xfrm>
            <a:off x="1951701" y="5911551"/>
            <a:ext cx="1656184" cy="2319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16"/>
          <a:stretch/>
        </p:blipFill>
        <p:spPr bwMode="auto">
          <a:xfrm>
            <a:off x="420949" y="6177818"/>
            <a:ext cx="1277447" cy="149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83"/>
          <a:stretch/>
        </p:blipFill>
        <p:spPr bwMode="auto">
          <a:xfrm>
            <a:off x="3875991" y="5969568"/>
            <a:ext cx="1320724" cy="198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11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431</Words>
  <Application>Microsoft Office PowerPoint</Application>
  <PresentationFormat>Presentación en pantalla (4:3)</PresentationFormat>
  <Paragraphs>20</Paragraphs>
  <Slides>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MQ</dc:creator>
  <cp:lastModifiedBy>MQ</cp:lastModifiedBy>
  <cp:revision>8</cp:revision>
  <dcterms:created xsi:type="dcterms:W3CDTF">2021-03-04T19:35:19Z</dcterms:created>
  <dcterms:modified xsi:type="dcterms:W3CDTF">2021-03-04T23:41:33Z</dcterms:modified>
</cp:coreProperties>
</file>