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72" r:id="rId4"/>
    <p:sldId id="273" r:id="rId5"/>
    <p:sldId id="274" r:id="rId6"/>
    <p:sldId id="275" r:id="rId7"/>
    <p:sldId id="268" r:id="rId8"/>
    <p:sldId id="276" r:id="rId9"/>
    <p:sldId id="277" r:id="rId10"/>
    <p:sldId id="282" r:id="rId11"/>
    <p:sldId id="283" r:id="rId12"/>
    <p:sldId id="278" r:id="rId13"/>
    <p:sldId id="279" r:id="rId14"/>
    <p:sldId id="280" r:id="rId15"/>
    <p:sldId id="269" r:id="rId16"/>
    <p:sldId id="270" r:id="rId17"/>
    <p:sldId id="271" r:id="rId18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20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>
        <p:scale>
          <a:sx n="73" d="100"/>
          <a:sy n="73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1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94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71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24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73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56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47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00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8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3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AB4D-862E-4F84-9970-007CA729BE5B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88A1-68E8-4B73-A24C-5829F33FB9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9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 De Casa Diseño Minimalista , Dibujos Animados, Fondo De Casa, Mesa  Imagen de fondo para descarga gratuita">
            <a:extLst>
              <a:ext uri="{FF2B5EF4-FFF2-40B4-BE49-F238E27FC236}">
                <a16:creationId xmlns:a16="http://schemas.microsoft.com/office/drawing/2014/main" id="{193D6ADA-C09F-41B9-A3EC-A2C626B0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E63560-6451-4D49-B647-4D068A487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3317854"/>
            <a:ext cx="4373216" cy="35401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42D13B-2FA3-4E50-9D93-41F9AA7C8F4D}"/>
              </a:ext>
            </a:extLst>
          </p:cNvPr>
          <p:cNvSpPr txBox="1"/>
          <p:nvPr/>
        </p:nvSpPr>
        <p:spPr>
          <a:xfrm>
            <a:off x="1928191" y="2557670"/>
            <a:ext cx="592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Plan de trabajo: semana del 8 al 12 de marzo 2021 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Ana lilia retta riojas 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711F82-55DA-46A3-B84C-D640C20DA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46" t="28927" r="41449" b="21838"/>
          <a:stretch/>
        </p:blipFill>
        <p:spPr>
          <a:xfrm>
            <a:off x="3039719" y="1515939"/>
            <a:ext cx="2120012" cy="2754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F14EFA-887F-44F4-92AE-CD40B0F6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1" t="31247" r="26956" b="29056"/>
          <a:stretch/>
        </p:blipFill>
        <p:spPr>
          <a:xfrm>
            <a:off x="2661202" y="4512037"/>
            <a:ext cx="1553819" cy="23459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3B117C-2E0D-4461-94E6-307B0F30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3" t="37434" r="16087" b="32922"/>
          <a:stretch/>
        </p:blipFill>
        <p:spPr>
          <a:xfrm>
            <a:off x="5435877" y="2043275"/>
            <a:ext cx="1226180" cy="17849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FDB53A-E46B-49AA-B559-E301349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2" t="32343" r="43043" b="8175"/>
          <a:stretch/>
        </p:blipFill>
        <p:spPr>
          <a:xfrm>
            <a:off x="6768834" y="3133316"/>
            <a:ext cx="2117720" cy="35155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31E9D7-DB25-4F58-AD9D-3C249B56C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92" t="24029" r="16883" b="10238"/>
          <a:stretch/>
        </p:blipFill>
        <p:spPr>
          <a:xfrm>
            <a:off x="9935" y="1147979"/>
            <a:ext cx="2763905" cy="39706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0CCB37-2004-4F3F-AA27-518F8DA31593}"/>
              </a:ext>
            </a:extLst>
          </p:cNvPr>
          <p:cNvSpPr txBox="1"/>
          <p:nvPr/>
        </p:nvSpPr>
        <p:spPr>
          <a:xfrm>
            <a:off x="6003235" y="472245"/>
            <a:ext cx="276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Hoja recortable</a:t>
            </a:r>
          </a:p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niña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4" descr="Dibujo tijeras colorear - Imagui">
            <a:extLst>
              <a:ext uri="{FF2B5EF4-FFF2-40B4-BE49-F238E27FC236}">
                <a16:creationId xmlns:a16="http://schemas.microsoft.com/office/drawing/2014/main" id="{CBCF40E6-EDBC-4826-9152-96E5DBC71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053" r="17663" b="1"/>
          <a:stretch/>
        </p:blipFill>
        <p:spPr bwMode="auto">
          <a:xfrm>
            <a:off x="5159731" y="160913"/>
            <a:ext cx="824455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4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2F5520-0FD3-4602-819F-FF808799A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46" t="28669" r="41594" b="20807"/>
          <a:stretch/>
        </p:blipFill>
        <p:spPr>
          <a:xfrm>
            <a:off x="198782" y="618086"/>
            <a:ext cx="2093844" cy="28109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862116-7413-4031-B602-C13238E63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26" t="33051" r="26957" b="28798"/>
          <a:stretch/>
        </p:blipFill>
        <p:spPr>
          <a:xfrm>
            <a:off x="1497496" y="3428999"/>
            <a:ext cx="1603514" cy="22601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9C622C-289E-4E71-B313-20AF0EF18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4" t="35371" r="15797" b="30602"/>
          <a:stretch/>
        </p:blipFill>
        <p:spPr>
          <a:xfrm>
            <a:off x="3101010" y="1249018"/>
            <a:ext cx="1264528" cy="20607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D1C742-5AC2-466F-93B9-2E37AA15A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2" t="24544" r="42029" b="14363"/>
          <a:stretch/>
        </p:blipFill>
        <p:spPr>
          <a:xfrm>
            <a:off x="4002156" y="3004930"/>
            <a:ext cx="2226365" cy="36140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57F4ED-AB54-4D3E-850F-E54280F09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95" t="18350" r="20145" b="16949"/>
          <a:stretch/>
        </p:blipFill>
        <p:spPr>
          <a:xfrm>
            <a:off x="6181089" y="894754"/>
            <a:ext cx="2226364" cy="382751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610C78-DFCA-4094-B0EF-F632975ED947}"/>
              </a:ext>
            </a:extLst>
          </p:cNvPr>
          <p:cNvSpPr txBox="1"/>
          <p:nvPr/>
        </p:nvSpPr>
        <p:spPr>
          <a:xfrm>
            <a:off x="4902835" y="277241"/>
            <a:ext cx="276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Hoja recortable</a:t>
            </a:r>
          </a:p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niño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4" descr="Dibujo tijeras colorear - Imagui">
            <a:extLst>
              <a:ext uri="{FF2B5EF4-FFF2-40B4-BE49-F238E27FC236}">
                <a16:creationId xmlns:a16="http://schemas.microsoft.com/office/drawing/2014/main" id="{8B2AA58B-A2C7-4645-AD97-BB71C65F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053" r="17663" b="1"/>
          <a:stretch/>
        </p:blipFill>
        <p:spPr bwMode="auto">
          <a:xfrm>
            <a:off x="4059331" y="-34091"/>
            <a:ext cx="824455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9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9B5FDE-FBA2-4D64-9CEA-CE29111EC3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257827-DE98-487B-8A45-80DFD17E895B}"/>
              </a:ext>
            </a:extLst>
          </p:cNvPr>
          <p:cNvSpPr txBox="1"/>
          <p:nvPr/>
        </p:nvSpPr>
        <p:spPr>
          <a:xfrm>
            <a:off x="2643176" y="389264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iercoles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10 </a:t>
            </a:r>
            <a:r>
              <a:rPr lang="es-ES" dirty="0">
                <a:latin typeface="Century Gothic" panose="020B0502020202020204" pitchFamily="34" charset="0"/>
              </a:rPr>
              <a:t>de Marzo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BD1FAA-D3C1-4CEE-B783-399660848A0F}"/>
              </a:ext>
            </a:extLst>
          </p:cNvPr>
          <p:cNvSpPr txBox="1"/>
          <p:nvPr/>
        </p:nvSpPr>
        <p:spPr>
          <a:xfrm>
            <a:off x="1627259" y="573930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34BE56-C3D2-47FB-A3D6-0E164B199FD1}"/>
              </a:ext>
            </a:extLst>
          </p:cNvPr>
          <p:cNvSpPr txBox="1"/>
          <p:nvPr/>
        </p:nvSpPr>
        <p:spPr>
          <a:xfrm>
            <a:off x="435385" y="389264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90B833-8639-4390-8E25-9541461A00E4}"/>
              </a:ext>
            </a:extLst>
          </p:cNvPr>
          <p:cNvSpPr txBox="1"/>
          <p:nvPr/>
        </p:nvSpPr>
        <p:spPr>
          <a:xfrm rot="5400000">
            <a:off x="6469566" y="2303172"/>
            <a:ext cx="416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Campo: educación socioemocional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CB462C-8A1A-49AA-B47F-90A315C5A737}"/>
              </a:ext>
            </a:extLst>
          </p:cNvPr>
          <p:cNvSpPr txBox="1"/>
          <p:nvPr/>
        </p:nvSpPr>
        <p:spPr>
          <a:xfrm>
            <a:off x="742861" y="943262"/>
            <a:ext cx="69691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Busca las palabras dentro de la sopa de letras y al encontrarlas usa distintos colores para señalarlas.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D79D03-6302-49B8-ABA0-16E226728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8536" r="36383" b="13314"/>
          <a:stretch/>
        </p:blipFill>
        <p:spPr>
          <a:xfrm>
            <a:off x="542548" y="1566051"/>
            <a:ext cx="4572792" cy="43486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90DD98-6173-4A72-90E9-A0106211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3" t="8369" r="2036" b="13754"/>
          <a:stretch/>
        </p:blipFill>
        <p:spPr>
          <a:xfrm>
            <a:off x="5007052" y="1566051"/>
            <a:ext cx="2704975" cy="45243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D6D39F-FF96-40D3-B20D-4E95CBC88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92634" r="1332" b="1980"/>
          <a:stretch/>
        </p:blipFill>
        <p:spPr>
          <a:xfrm>
            <a:off x="435386" y="6017037"/>
            <a:ext cx="786467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083CDF-74FA-496A-B0BD-F051000AC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AA1794-B34F-4906-A22B-CC6D3251EF42}"/>
              </a:ext>
            </a:extLst>
          </p:cNvPr>
          <p:cNvSpPr txBox="1"/>
          <p:nvPr/>
        </p:nvSpPr>
        <p:spPr>
          <a:xfrm>
            <a:off x="2643176" y="389264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s-ES" dirty="0">
                <a:latin typeface="Century Gothic" panose="020B0502020202020204" pitchFamily="34" charset="0"/>
              </a:rPr>
              <a:t>ueves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11 </a:t>
            </a:r>
            <a:r>
              <a:rPr lang="es-ES" dirty="0">
                <a:latin typeface="Century Gothic" panose="020B0502020202020204" pitchFamily="34" charset="0"/>
              </a:rPr>
              <a:t>de Marzo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B2387B-7B06-44F5-9A61-DE98960A69C4}"/>
              </a:ext>
            </a:extLst>
          </p:cNvPr>
          <p:cNvSpPr txBox="1"/>
          <p:nvPr/>
        </p:nvSpPr>
        <p:spPr>
          <a:xfrm>
            <a:off x="1627259" y="573930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7A125D-71B0-4AB5-B1F0-CABC283EE07A}"/>
              </a:ext>
            </a:extLst>
          </p:cNvPr>
          <p:cNvSpPr txBox="1"/>
          <p:nvPr/>
        </p:nvSpPr>
        <p:spPr>
          <a:xfrm>
            <a:off x="435385" y="389264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4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440D30-30E2-4058-90C0-D81F1A99E455}"/>
              </a:ext>
            </a:extLst>
          </p:cNvPr>
          <p:cNvSpPr txBox="1"/>
          <p:nvPr/>
        </p:nvSpPr>
        <p:spPr>
          <a:xfrm rot="5400000">
            <a:off x="6469566" y="2303172"/>
            <a:ext cx="416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Campo: educación socioemocional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40190B-1BD1-411D-9FD0-51CC115BB119}"/>
              </a:ext>
            </a:extLst>
          </p:cNvPr>
          <p:cNvSpPr txBox="1"/>
          <p:nvPr/>
        </p:nvSpPr>
        <p:spPr>
          <a:xfrm>
            <a:off x="742861" y="943262"/>
            <a:ext cx="69691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Piensa en una situación que te haya sucedido con algún familiar, haz un dibujo del hecho y escribe las emociones que sentiste.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09B8F5-8C4B-4B6A-B731-74E15BBF0FF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60" y="1774259"/>
            <a:ext cx="6969167" cy="45297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93B787-05EA-41C8-A911-51645D39E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91" y="112112"/>
            <a:ext cx="1491616" cy="13103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661AE6-911B-41E8-A8AD-DA9F7F5931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" y="5470761"/>
            <a:ext cx="1516347" cy="13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6D81E-F07A-432D-BA62-9B88ED1A0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40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E68F6C-0346-4A53-9A9B-8D4488B60A1C}"/>
              </a:ext>
            </a:extLst>
          </p:cNvPr>
          <p:cNvSpPr/>
          <p:nvPr/>
        </p:nvSpPr>
        <p:spPr>
          <a:xfrm>
            <a:off x="0" y="0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DE234B-FA95-4DD6-8D89-604D7DB1040A}"/>
              </a:ext>
            </a:extLst>
          </p:cNvPr>
          <p:cNvSpPr/>
          <p:nvPr/>
        </p:nvSpPr>
        <p:spPr>
          <a:xfrm>
            <a:off x="543339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088920-F653-48A1-8A99-E8E773098A8D}"/>
              </a:ext>
            </a:extLst>
          </p:cNvPr>
          <p:cNvSpPr/>
          <p:nvPr/>
        </p:nvSpPr>
        <p:spPr>
          <a:xfrm>
            <a:off x="1086678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5BB3D3-D5CD-4FF4-A86C-34460E42DB51}"/>
              </a:ext>
            </a:extLst>
          </p:cNvPr>
          <p:cNvSpPr/>
          <p:nvPr/>
        </p:nvSpPr>
        <p:spPr>
          <a:xfrm>
            <a:off x="1630017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CC61BB-D010-4583-9426-20A16887BE18}"/>
              </a:ext>
            </a:extLst>
          </p:cNvPr>
          <p:cNvSpPr/>
          <p:nvPr/>
        </p:nvSpPr>
        <p:spPr>
          <a:xfrm>
            <a:off x="2173356" y="-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E7A9BF8-BFD2-4FAA-843D-FB7C3CC36213}"/>
              </a:ext>
            </a:extLst>
          </p:cNvPr>
          <p:cNvSpPr/>
          <p:nvPr/>
        </p:nvSpPr>
        <p:spPr>
          <a:xfrm>
            <a:off x="2716695" y="-3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799F73-92C5-4B6F-B8E9-62EA84FCCCBC}"/>
              </a:ext>
            </a:extLst>
          </p:cNvPr>
          <p:cNvSpPr/>
          <p:nvPr/>
        </p:nvSpPr>
        <p:spPr>
          <a:xfrm>
            <a:off x="3260034" y="-5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54FC67-6BCC-453B-8ABE-58B5D46B6F55}"/>
              </a:ext>
            </a:extLst>
          </p:cNvPr>
          <p:cNvSpPr/>
          <p:nvPr/>
        </p:nvSpPr>
        <p:spPr>
          <a:xfrm>
            <a:off x="3803373" y="-7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1F45D6-78E9-4972-B93D-A5AF2C84F0CF}"/>
              </a:ext>
            </a:extLst>
          </p:cNvPr>
          <p:cNvSpPr/>
          <p:nvPr/>
        </p:nvSpPr>
        <p:spPr>
          <a:xfrm>
            <a:off x="4346712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9B3959-7E82-4B92-841D-E0724A7E16B6}"/>
              </a:ext>
            </a:extLst>
          </p:cNvPr>
          <p:cNvSpPr/>
          <p:nvPr/>
        </p:nvSpPr>
        <p:spPr>
          <a:xfrm>
            <a:off x="4890051" y="-6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BC3968A-E167-457B-8431-242D95C39C24}"/>
              </a:ext>
            </a:extLst>
          </p:cNvPr>
          <p:cNvSpPr/>
          <p:nvPr/>
        </p:nvSpPr>
        <p:spPr>
          <a:xfrm>
            <a:off x="5433390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F9A332-3AF6-469E-8ABF-39F6A055089A}"/>
              </a:ext>
            </a:extLst>
          </p:cNvPr>
          <p:cNvSpPr/>
          <p:nvPr/>
        </p:nvSpPr>
        <p:spPr>
          <a:xfrm>
            <a:off x="5976729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7DBC15F-00A8-40FC-81D2-DB14A6475200}"/>
              </a:ext>
            </a:extLst>
          </p:cNvPr>
          <p:cNvSpPr/>
          <p:nvPr/>
        </p:nvSpPr>
        <p:spPr>
          <a:xfrm>
            <a:off x="6520068" y="-8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4E272D-C47A-41C3-9B35-67669C8C728E}"/>
              </a:ext>
            </a:extLst>
          </p:cNvPr>
          <p:cNvSpPr/>
          <p:nvPr/>
        </p:nvSpPr>
        <p:spPr>
          <a:xfrm>
            <a:off x="7063407" y="-17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5448F87-16D9-4CEC-934A-730ACD72CF2A}"/>
              </a:ext>
            </a:extLst>
          </p:cNvPr>
          <p:cNvSpPr/>
          <p:nvPr/>
        </p:nvSpPr>
        <p:spPr>
          <a:xfrm>
            <a:off x="7606746" y="-26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8896252-A2C9-46BE-8135-DEDAD3CFBB8E}"/>
              </a:ext>
            </a:extLst>
          </p:cNvPr>
          <p:cNvSpPr/>
          <p:nvPr/>
        </p:nvSpPr>
        <p:spPr>
          <a:xfrm>
            <a:off x="8136829" y="1"/>
            <a:ext cx="543339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0E18068-5C76-4B31-9607-4927A9ABBA82}"/>
              </a:ext>
            </a:extLst>
          </p:cNvPr>
          <p:cNvSpPr/>
          <p:nvPr/>
        </p:nvSpPr>
        <p:spPr>
          <a:xfrm>
            <a:off x="8693425" y="1"/>
            <a:ext cx="450576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B00A54-31A4-481C-BD0F-4E19B7B43FC2}"/>
              </a:ext>
            </a:extLst>
          </p:cNvPr>
          <p:cNvSpPr txBox="1"/>
          <p:nvPr/>
        </p:nvSpPr>
        <p:spPr>
          <a:xfrm>
            <a:off x="66262" y="6440529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50</a:t>
            </a:r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A74B9E-8AA0-4902-B402-4B7A1D4F9240}"/>
              </a:ext>
            </a:extLst>
          </p:cNvPr>
          <p:cNvSpPr txBox="1"/>
          <p:nvPr/>
        </p:nvSpPr>
        <p:spPr>
          <a:xfrm>
            <a:off x="596345" y="6440530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51</a:t>
            </a:r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29A37F-5359-463B-B1FB-F676823AF7EB}"/>
              </a:ext>
            </a:extLst>
          </p:cNvPr>
          <p:cNvSpPr txBox="1"/>
          <p:nvPr/>
        </p:nvSpPr>
        <p:spPr>
          <a:xfrm>
            <a:off x="1133055" y="6440557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52</a:t>
            </a:r>
            <a:endParaRPr lang="es-MX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3D946E-78CC-4049-A77B-E658FFD5DAFC}"/>
              </a:ext>
            </a:extLst>
          </p:cNvPr>
          <p:cNvSpPr txBox="1"/>
          <p:nvPr/>
        </p:nvSpPr>
        <p:spPr>
          <a:xfrm>
            <a:off x="1649900" y="6440557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53</a:t>
            </a:r>
            <a:endParaRPr lang="es-MX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AD79C65-8298-4C0E-A10C-65D6E0455550}"/>
              </a:ext>
            </a:extLst>
          </p:cNvPr>
          <p:cNvSpPr txBox="1"/>
          <p:nvPr/>
        </p:nvSpPr>
        <p:spPr>
          <a:xfrm>
            <a:off x="2226362" y="6440529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54</a:t>
            </a:r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158E62-295F-4BC2-9ABA-4DA40BC384C8}"/>
              </a:ext>
            </a:extLst>
          </p:cNvPr>
          <p:cNvSpPr txBox="1"/>
          <p:nvPr/>
        </p:nvSpPr>
        <p:spPr>
          <a:xfrm>
            <a:off x="2769706" y="6438067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55</a:t>
            </a:r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C72B0F5-A0F1-40D2-A9C2-52E6EBD12229}"/>
              </a:ext>
            </a:extLst>
          </p:cNvPr>
          <p:cNvSpPr txBox="1"/>
          <p:nvPr/>
        </p:nvSpPr>
        <p:spPr>
          <a:xfrm>
            <a:off x="3326296" y="6435605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56</a:t>
            </a:r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A8A07A2-BF43-4051-9045-FB8EC4E6575A}"/>
              </a:ext>
            </a:extLst>
          </p:cNvPr>
          <p:cNvSpPr txBox="1"/>
          <p:nvPr/>
        </p:nvSpPr>
        <p:spPr>
          <a:xfrm>
            <a:off x="3856384" y="6433135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57</a:t>
            </a:r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9B3FF48-0D8A-43D8-BE66-A7D04DB3EE1C}"/>
              </a:ext>
            </a:extLst>
          </p:cNvPr>
          <p:cNvSpPr txBox="1"/>
          <p:nvPr/>
        </p:nvSpPr>
        <p:spPr>
          <a:xfrm>
            <a:off x="4399723" y="6438067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58</a:t>
            </a:r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967422-6920-4979-AE49-035ED2F1CD9F}"/>
              </a:ext>
            </a:extLst>
          </p:cNvPr>
          <p:cNvSpPr txBox="1"/>
          <p:nvPr/>
        </p:nvSpPr>
        <p:spPr>
          <a:xfrm>
            <a:off x="4943062" y="6440529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59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9698C89-8DB9-44AA-9A6A-86865343B84D}"/>
              </a:ext>
            </a:extLst>
          </p:cNvPr>
          <p:cNvSpPr txBox="1"/>
          <p:nvPr/>
        </p:nvSpPr>
        <p:spPr>
          <a:xfrm>
            <a:off x="5473145" y="6440529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60</a:t>
            </a:r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B10AA1A-F4B6-4DB2-918A-6F4CA88369C7}"/>
              </a:ext>
            </a:extLst>
          </p:cNvPr>
          <p:cNvSpPr txBox="1"/>
          <p:nvPr/>
        </p:nvSpPr>
        <p:spPr>
          <a:xfrm>
            <a:off x="6029735" y="6433135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61</a:t>
            </a:r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02F9CBA-6CA7-497D-ABFD-DC5808B2AB50}"/>
              </a:ext>
            </a:extLst>
          </p:cNvPr>
          <p:cNvSpPr txBox="1"/>
          <p:nvPr/>
        </p:nvSpPr>
        <p:spPr>
          <a:xfrm>
            <a:off x="6612835" y="6433135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62</a:t>
            </a:r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F56B711-4ACA-4DE7-9324-E23C8247B01C}"/>
              </a:ext>
            </a:extLst>
          </p:cNvPr>
          <p:cNvSpPr txBox="1"/>
          <p:nvPr/>
        </p:nvSpPr>
        <p:spPr>
          <a:xfrm>
            <a:off x="7116413" y="6430646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63</a:t>
            </a:r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A0814CF-606D-40AF-83F1-08774C93664E}"/>
              </a:ext>
            </a:extLst>
          </p:cNvPr>
          <p:cNvSpPr txBox="1"/>
          <p:nvPr/>
        </p:nvSpPr>
        <p:spPr>
          <a:xfrm>
            <a:off x="7620003" y="6425695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64</a:t>
            </a:r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9A201ED-165C-49C8-94B0-6E63E09904F9}"/>
              </a:ext>
            </a:extLst>
          </p:cNvPr>
          <p:cNvSpPr txBox="1"/>
          <p:nvPr/>
        </p:nvSpPr>
        <p:spPr>
          <a:xfrm>
            <a:off x="8203091" y="6438067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65</a:t>
            </a:r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B21725A-F7DF-4B9D-91AF-1E09279186A1}"/>
              </a:ext>
            </a:extLst>
          </p:cNvPr>
          <p:cNvSpPr txBox="1"/>
          <p:nvPr/>
        </p:nvSpPr>
        <p:spPr>
          <a:xfrm>
            <a:off x="8706679" y="6440529"/>
            <a:ext cx="5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55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B8F9BC-0E47-4CC1-9B24-CAC25B95997A}"/>
              </a:ext>
            </a:extLst>
          </p:cNvPr>
          <p:cNvSpPr txBox="1"/>
          <p:nvPr/>
        </p:nvSpPr>
        <p:spPr>
          <a:xfrm>
            <a:off x="2488815" y="98306"/>
            <a:ext cx="416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entury Gothic" panose="020B0502020202020204" pitchFamily="34" charset="0"/>
              </a:rPr>
              <a:t>Evaluaciones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8D4B3DB-A3F8-4D37-978E-C3EA43EFA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3552"/>
              </p:ext>
            </p:extLst>
          </p:nvPr>
        </p:nvGraphicFramePr>
        <p:xfrm>
          <a:off x="384313" y="601870"/>
          <a:ext cx="8375372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Menciona características de objetos y personas que conoce y observa.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Reconoce aspectos específicos de personas que conoce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Tiene dificultad para mencionar e identificar características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menciona características de objetos ni de personas que conoce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3B4A1E22-9502-4B16-B473-330FE6E5E0BA}"/>
              </a:ext>
            </a:extLst>
          </p:cNvPr>
          <p:cNvSpPr/>
          <p:nvPr/>
        </p:nvSpPr>
        <p:spPr>
          <a:xfrm>
            <a:off x="1683026" y="641405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32EA594-D004-420E-8A20-D874A0620CA5}"/>
              </a:ext>
            </a:extLst>
          </p:cNvPr>
          <p:cNvSpPr/>
          <p:nvPr/>
        </p:nvSpPr>
        <p:spPr>
          <a:xfrm>
            <a:off x="4022035" y="639969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A7452B5-B9B9-4E57-AC65-557B0BDBBF8C}"/>
              </a:ext>
            </a:extLst>
          </p:cNvPr>
          <p:cNvSpPr/>
          <p:nvPr/>
        </p:nvSpPr>
        <p:spPr>
          <a:xfrm>
            <a:off x="5976731" y="601870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B0A41D5-5E78-4EF6-9084-4C46BE3C6C53}"/>
              </a:ext>
            </a:extLst>
          </p:cNvPr>
          <p:cNvSpPr/>
          <p:nvPr/>
        </p:nvSpPr>
        <p:spPr>
          <a:xfrm>
            <a:off x="8123583" y="601869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BB8F5DF9-0F13-4308-8F56-486E4F285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49715"/>
              </p:ext>
            </p:extLst>
          </p:nvPr>
        </p:nvGraphicFramePr>
        <p:xfrm>
          <a:off x="384313" y="2848577"/>
          <a:ext cx="8375372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Resuelve problemas a través del conteo y con acciones sobre las colecciones.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Resuelve problemas a través del conteo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dificultad para contar y para tener acciones sobre las colecciones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resuelve problemas a través del conteo y con acciones cobre las colecciones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CFCC099B-5D70-4158-A607-2949AEBE2B9D}"/>
              </a:ext>
            </a:extLst>
          </p:cNvPr>
          <p:cNvSpPr/>
          <p:nvPr/>
        </p:nvSpPr>
        <p:spPr>
          <a:xfrm>
            <a:off x="1683026" y="2888112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A901BD5-3CE7-499D-BBCE-B50B18B099D3}"/>
              </a:ext>
            </a:extLst>
          </p:cNvPr>
          <p:cNvSpPr/>
          <p:nvPr/>
        </p:nvSpPr>
        <p:spPr>
          <a:xfrm>
            <a:off x="4022035" y="2886676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39737B8-EE3E-48AF-BFC2-E3878A35F922}"/>
              </a:ext>
            </a:extLst>
          </p:cNvPr>
          <p:cNvSpPr/>
          <p:nvPr/>
        </p:nvSpPr>
        <p:spPr>
          <a:xfrm>
            <a:off x="5976731" y="2848577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7867B2E-FC7C-4594-B6D2-94E68505800C}"/>
              </a:ext>
            </a:extLst>
          </p:cNvPr>
          <p:cNvSpPr/>
          <p:nvPr/>
        </p:nvSpPr>
        <p:spPr>
          <a:xfrm>
            <a:off x="8123583" y="2848576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3" name="Tabla 3">
            <a:extLst>
              <a:ext uri="{FF2B5EF4-FFF2-40B4-BE49-F238E27FC236}">
                <a16:creationId xmlns:a16="http://schemas.microsoft.com/office/drawing/2014/main" id="{801592FB-B436-4108-9902-DA5A2703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36239"/>
              </p:ext>
            </p:extLst>
          </p:nvPr>
        </p:nvGraphicFramePr>
        <p:xfrm>
          <a:off x="384313" y="4820965"/>
          <a:ext cx="8375372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Conoce en qué consisten las actividades productivas de su familia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Conoce cada integrante de su familia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dificultas para conocer los integrantes de su familia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conoce en que consisten las actividades de su familia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3EEFD7B4-0784-4327-B3DB-4CFBEC51FA06}"/>
              </a:ext>
            </a:extLst>
          </p:cNvPr>
          <p:cNvSpPr/>
          <p:nvPr/>
        </p:nvSpPr>
        <p:spPr>
          <a:xfrm>
            <a:off x="1683026" y="4860500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570EC18-CC55-412D-975B-129D1D40918F}"/>
              </a:ext>
            </a:extLst>
          </p:cNvPr>
          <p:cNvSpPr/>
          <p:nvPr/>
        </p:nvSpPr>
        <p:spPr>
          <a:xfrm>
            <a:off x="4022035" y="4859064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13502ED-6BF6-4E72-83BD-5CCDA5F12E93}"/>
              </a:ext>
            </a:extLst>
          </p:cNvPr>
          <p:cNvSpPr/>
          <p:nvPr/>
        </p:nvSpPr>
        <p:spPr>
          <a:xfrm>
            <a:off x="5976731" y="4820965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A453F3D-9C1D-468B-A95A-11A3A0E908A0}"/>
              </a:ext>
            </a:extLst>
          </p:cNvPr>
          <p:cNvSpPr/>
          <p:nvPr/>
        </p:nvSpPr>
        <p:spPr>
          <a:xfrm>
            <a:off x="8123583" y="4820964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96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E6BF9A0-924C-4D5D-A0D7-42914229B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24813"/>
              </p:ext>
            </p:extLst>
          </p:nvPr>
        </p:nvGraphicFramePr>
        <p:xfrm>
          <a:off x="291548" y="230810"/>
          <a:ext cx="8375372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Escribe su nombre con diversos propósitos e identifica el de algunos compañeros.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Escribe su nombre mas no el de algunas otras personas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dificultad para escribir su nombre e identificar el de mas compañeros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escribe su nombre con diversos propósitos ni identifica el de sus compañeros.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6E5E25D-1424-47D7-B996-92AAEDD069AC}"/>
              </a:ext>
            </a:extLst>
          </p:cNvPr>
          <p:cNvSpPr/>
          <p:nvPr/>
        </p:nvSpPr>
        <p:spPr>
          <a:xfrm>
            <a:off x="1590261" y="270345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0E626FD-72CA-4ED4-B59E-69BBEEC45352}"/>
              </a:ext>
            </a:extLst>
          </p:cNvPr>
          <p:cNvSpPr/>
          <p:nvPr/>
        </p:nvSpPr>
        <p:spPr>
          <a:xfrm>
            <a:off x="3929270" y="268909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A83F31B-F21A-434A-A053-9A28A6CACED7}"/>
              </a:ext>
            </a:extLst>
          </p:cNvPr>
          <p:cNvSpPr/>
          <p:nvPr/>
        </p:nvSpPr>
        <p:spPr>
          <a:xfrm>
            <a:off x="5883966" y="230810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6946B9-CE71-4C32-84E8-C4736418F120}"/>
              </a:ext>
            </a:extLst>
          </p:cNvPr>
          <p:cNvSpPr/>
          <p:nvPr/>
        </p:nvSpPr>
        <p:spPr>
          <a:xfrm>
            <a:off x="8030818" y="230809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0417FE27-23CA-46CC-B75A-C2C7511F8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346"/>
              </p:ext>
            </p:extLst>
          </p:nvPr>
        </p:nvGraphicFramePr>
        <p:xfrm>
          <a:off x="291548" y="2467051"/>
          <a:ext cx="8375372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Usa recursos de las artes visuales en creaciones propias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tiene creaciones propias y si usa recursos de arte.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dificultas para usar recursos en creaciones propias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usa recursos de las artes visuales en creaciones propias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4A2CC209-2080-47F1-A026-02B1ABB266C5}"/>
              </a:ext>
            </a:extLst>
          </p:cNvPr>
          <p:cNvSpPr/>
          <p:nvPr/>
        </p:nvSpPr>
        <p:spPr>
          <a:xfrm>
            <a:off x="1590261" y="2506586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EF33820-09D9-4B6F-BF03-EBDB4D05DAEB}"/>
              </a:ext>
            </a:extLst>
          </p:cNvPr>
          <p:cNvSpPr/>
          <p:nvPr/>
        </p:nvSpPr>
        <p:spPr>
          <a:xfrm>
            <a:off x="3929270" y="2505150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74E1A0F-EE48-4226-B076-67EE20A0F70D}"/>
              </a:ext>
            </a:extLst>
          </p:cNvPr>
          <p:cNvSpPr/>
          <p:nvPr/>
        </p:nvSpPr>
        <p:spPr>
          <a:xfrm>
            <a:off x="5883966" y="2467051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AED1E24-0718-4969-848D-883DF31AB589}"/>
              </a:ext>
            </a:extLst>
          </p:cNvPr>
          <p:cNvSpPr/>
          <p:nvPr/>
        </p:nvSpPr>
        <p:spPr>
          <a:xfrm>
            <a:off x="8030818" y="2467050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FA900D0E-C022-48F8-8C26-0A3B59823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29062"/>
              </p:ext>
            </p:extLst>
          </p:nvPr>
        </p:nvGraphicFramePr>
        <p:xfrm>
          <a:off x="291548" y="3880332"/>
          <a:ext cx="837537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0680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1227198">
                <a:tc>
                  <a:txBody>
                    <a:bodyPr/>
                    <a:lstStyle/>
                    <a:p>
                      <a:r>
                        <a:rPr lang="es-ES" dirty="0"/>
                        <a:t>Elige los recursos que necesita para llevar a cabo las actividades que decide realizar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Elige los recursos y tiene dificultas para encontrar las palabras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dificultad para elegir los recursos necesarios y encontrar las palabras solicitadas.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elige recursos necesarios ni identifica las palabras que se le solicita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23" name="Elipse 22">
            <a:extLst>
              <a:ext uri="{FF2B5EF4-FFF2-40B4-BE49-F238E27FC236}">
                <a16:creationId xmlns:a16="http://schemas.microsoft.com/office/drawing/2014/main" id="{99C2A90E-8A5D-4EDB-9F90-14E0AF11B7F2}"/>
              </a:ext>
            </a:extLst>
          </p:cNvPr>
          <p:cNvSpPr/>
          <p:nvPr/>
        </p:nvSpPr>
        <p:spPr>
          <a:xfrm>
            <a:off x="1590261" y="3880332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AE6F019-FDC6-42EF-801F-7A817450D611}"/>
              </a:ext>
            </a:extLst>
          </p:cNvPr>
          <p:cNvSpPr/>
          <p:nvPr/>
        </p:nvSpPr>
        <p:spPr>
          <a:xfrm>
            <a:off x="3929269" y="3880332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C1D87CA-B146-4CB5-A7FF-F4C92B87C21E}"/>
              </a:ext>
            </a:extLst>
          </p:cNvPr>
          <p:cNvSpPr/>
          <p:nvPr/>
        </p:nvSpPr>
        <p:spPr>
          <a:xfrm>
            <a:off x="5883964" y="3909802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937C3BA-AACA-4A44-B4FC-3CFA118B8D20}"/>
              </a:ext>
            </a:extLst>
          </p:cNvPr>
          <p:cNvSpPr/>
          <p:nvPr/>
        </p:nvSpPr>
        <p:spPr>
          <a:xfrm>
            <a:off x="8010940" y="3888502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51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A5249892-64A6-44FC-B510-FC521707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15052"/>
              </p:ext>
            </p:extLst>
          </p:nvPr>
        </p:nvGraphicFramePr>
        <p:xfrm>
          <a:off x="384314" y="21300"/>
          <a:ext cx="8375372" cy="2893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843">
                  <a:extLst>
                    <a:ext uri="{9D8B030D-6E8A-4147-A177-3AD203B41FA5}">
                      <a16:colId xmlns:a16="http://schemas.microsoft.com/office/drawing/2014/main" val="350812556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617896075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1993651616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3297725425"/>
                    </a:ext>
                  </a:extLst>
                </a:gridCol>
              </a:tblGrid>
              <a:tr h="326220"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Excelente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Muy bueno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Bueno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entury Gothic" panose="020B0502020202020204" pitchFamily="34" charset="0"/>
                        </a:rPr>
                        <a:t>Regular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43731"/>
                  </a:ext>
                </a:extLst>
              </a:tr>
              <a:tr h="2528202">
                <a:tc>
                  <a:txBody>
                    <a:bodyPr/>
                    <a:lstStyle/>
                    <a:p>
                      <a:r>
                        <a:rPr lang="es-ES" dirty="0"/>
                        <a:t>Reconoce y nombra situaciones que le generan alegría, seguridad, tristeza, miedo</a:t>
                      </a:r>
                    </a:p>
                    <a:p>
                      <a:r>
                        <a:rPr lang="es-ES" dirty="0"/>
                        <a:t>o enojo, y expresa lo que siente.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Tiene dificultad para reconocer y nombrar las emociones que siente y expresarlas.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reconoce las situaciones que le generan diferentes emociones.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reconoce ni nombra situaciones que le generan alegría, seguridad, tristeza, miedo o enojo ni expresa lo que siente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84602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579F5400-4E91-482C-873C-2BA1677019C1}"/>
              </a:ext>
            </a:extLst>
          </p:cNvPr>
          <p:cNvSpPr/>
          <p:nvPr/>
        </p:nvSpPr>
        <p:spPr>
          <a:xfrm>
            <a:off x="1683027" y="127317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99073A0-908E-4D09-9B71-A8A1FEC3F7E6}"/>
              </a:ext>
            </a:extLst>
          </p:cNvPr>
          <p:cNvSpPr/>
          <p:nvPr/>
        </p:nvSpPr>
        <p:spPr>
          <a:xfrm>
            <a:off x="4022035" y="127317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46C3D1-D65D-4FBB-B5DC-0C423451DB60}"/>
              </a:ext>
            </a:extLst>
          </p:cNvPr>
          <p:cNvSpPr/>
          <p:nvPr/>
        </p:nvSpPr>
        <p:spPr>
          <a:xfrm>
            <a:off x="5976730" y="156787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9B86679-4CCE-4593-B133-A8844F9468BC}"/>
              </a:ext>
            </a:extLst>
          </p:cNvPr>
          <p:cNvSpPr/>
          <p:nvPr/>
        </p:nvSpPr>
        <p:spPr>
          <a:xfrm>
            <a:off x="8103706" y="135487"/>
            <a:ext cx="384313" cy="3313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59116"/>
              </p:ext>
            </p:extLst>
          </p:nvPr>
        </p:nvGraphicFramePr>
        <p:xfrm>
          <a:off x="1" y="756757"/>
          <a:ext cx="4520485" cy="6126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034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1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68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un video en donde se presenta cada uno de los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miembros de la familia.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acerca de la historia del video y de cual es la función de cada integrante de la familia.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Comenta acerca de si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en su familia se cumplen las funciones y cuales son los integrantes de la misma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Descripción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14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Trabajo en el cuaderno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BE9ECA5-398A-4D75-B3B9-D88B69F3E3E7}"/>
              </a:ext>
            </a:extLst>
          </p:cNvPr>
          <p:cNvSpPr/>
          <p:nvPr/>
        </p:nvSpPr>
        <p:spPr>
          <a:xfrm>
            <a:off x="2260242" y="0"/>
            <a:ext cx="6896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rgbClr val="C20A43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Lunes 8 de Marzo 2021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56286"/>
              </p:ext>
            </p:extLst>
          </p:nvPr>
        </p:nvGraphicFramePr>
        <p:xfrm>
          <a:off x="4623515" y="766248"/>
          <a:ext cx="4520485" cy="60791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52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2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24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  <a:br>
                        <a:rPr lang="es-MX" sz="1400" b="1" dirty="0">
                          <a:latin typeface="Century Gothic" panose="020B0502020202020204" pitchFamily="34" charset="0"/>
                        </a:rPr>
                      </a:b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73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Pregunta a los miembros de su familia cuales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son sus edades.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Registra en la tabla las edades y responde los cuestionamientos acerca de quien es mayor o menor.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Escribe quien es el menor de todos y el 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, algebra y variación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82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 de trabajo (anexo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Resuelve problemas a través del conteo y con acciones sobre las colecciones. 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babcia-kolorowanka | Dibujos de abuelitas, Imagenes de abuelitos,  Manualidad para los abuelo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" b="949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9" y="-169817"/>
            <a:ext cx="1398905" cy="15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2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04265"/>
              </p:ext>
            </p:extLst>
          </p:nvPr>
        </p:nvGraphicFramePr>
        <p:xfrm>
          <a:off x="0" y="766249"/>
          <a:ext cx="4520485" cy="61228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64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1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00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del mundo natural y social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08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el video (la familia-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el árbol genealógico para niños)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Dibuja sobre las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manzanas los integrantes de su familia y escribe el nombre de los mismos.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Recorta las manzanas y las pega sobre el árbol.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Cultura y vida social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Interacciones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con el entorno social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528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de trabajo (anexo 2)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Conoce en qué consisten las actividades productivas de su familia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BE9ECA5-398A-4D75-B3B9-D88B69F3E3E7}"/>
              </a:ext>
            </a:extLst>
          </p:cNvPr>
          <p:cNvSpPr/>
          <p:nvPr/>
        </p:nvSpPr>
        <p:spPr>
          <a:xfrm>
            <a:off x="1971844" y="32236"/>
            <a:ext cx="7172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rgbClr val="C20A43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Martes 9 de Marzo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02567"/>
              </p:ext>
            </p:extLst>
          </p:nvPr>
        </p:nvGraphicFramePr>
        <p:xfrm>
          <a:off x="4623515" y="766249"/>
          <a:ext cx="4520485" cy="60974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57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2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71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Pensamiento </a:t>
                      </a:r>
                      <a:r>
                        <a:rPr lang="es-MX" sz="1400" b="0" dirty="0" err="1"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4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cuestionamientos: ¿Cuántos años tienes? ¿ que edad tenias hace 3 años?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Recorta y acomoda en el orden correcto las etapas de a vida (de menor a mayor)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cuestionamientos: ¿Cuál es mas pequeño? ¿Cuáles son las diferencias?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Forma espacio y medida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03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(hoja recortable)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Identifica varios eventos de su vida cotidiana y dice el orden en que ocurren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Resultado de imagen para abuelo animado | Imagenes de abuelitos, Abuelos  para colorear, Manualidad para los abu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0"/>
            <a:ext cx="1346300" cy="12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6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2365"/>
              </p:ext>
            </p:extLst>
          </p:nvPr>
        </p:nvGraphicFramePr>
        <p:xfrm>
          <a:off x="0" y="766249"/>
          <a:ext cx="4520485" cy="61134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73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1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346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Artes</a:t>
                      </a:r>
                      <a:br>
                        <a:rPr lang="es-MX" sz="1400" b="1" dirty="0">
                          <a:latin typeface="Century Gothic" panose="020B0502020202020204" pitchFamily="34" charset="0"/>
                        </a:rPr>
                      </a:b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59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la imagen de la casita echa de abatelenguas y un video de como realizarla.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Arma una casa de abate lenguas y dentro de ella coloca una foto o dibujo familiar.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Contesta cuestionamientos acerca de: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¿Cómo es su casa? ¿de que color es? ¿Quién vive ahí?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Expresión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artística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Familiarización con los elementos básicos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de las artes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77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Usa recursos de las artes visuales en creaciones propias.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BE9ECA5-398A-4D75-B3B9-D88B69F3E3E7}"/>
              </a:ext>
            </a:extLst>
          </p:cNvPr>
          <p:cNvSpPr/>
          <p:nvPr/>
        </p:nvSpPr>
        <p:spPr>
          <a:xfrm>
            <a:off x="1125298" y="0"/>
            <a:ext cx="8199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rgbClr val="C20A43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Miércoles 10 de Marzo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03819"/>
              </p:ext>
            </p:extLst>
          </p:nvPr>
        </p:nvGraphicFramePr>
        <p:xfrm>
          <a:off x="4623515" y="766250"/>
          <a:ext cx="4520485" cy="60239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065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2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3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familia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socioemocional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20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Identifica cuales son las palabras que debe buscar dentro de la sopa de letras.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distintos colores marca las palabras dentro de la sopa.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Menciona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cuales son las características de cada integrante encontrado en la sopa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Autonomía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Iniciativa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personal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659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 de trabajo (anexo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Elige los recursos que necesita para llevar a cabo las actividades que decide realizar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Dibujos animados lindo regreso a la escuela madre e hija besándose. Vector  Premium | Free Vector #Freepik… | Dibujo madre e hija, Dibujo para mama,  Garabatos kawai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1693" l="9904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48" y="-81466"/>
            <a:ext cx="1856105" cy="15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6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99266"/>
              </p:ext>
            </p:extLst>
          </p:nvPr>
        </p:nvGraphicFramePr>
        <p:xfrm>
          <a:off x="0" y="766248"/>
          <a:ext cx="4520485" cy="60500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154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1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30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61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un video acerca de los diferentes tipos de familias.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Identifica que tipo de familia es la suya y explica el por que en un video corto.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 acerca de ¿Por qué consideras que tu tipo de familia es ese?¿ quienes integran tu familia?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Descripción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73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Video 1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BE9ECA5-398A-4D75-B3B9-D88B69F3E3E7}"/>
              </a:ext>
            </a:extLst>
          </p:cNvPr>
          <p:cNvSpPr/>
          <p:nvPr/>
        </p:nvSpPr>
        <p:spPr>
          <a:xfrm>
            <a:off x="1632007" y="0"/>
            <a:ext cx="7511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rgbClr val="C20A43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Jueves 11 de Marzo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419"/>
              </p:ext>
            </p:extLst>
          </p:nvPr>
        </p:nvGraphicFramePr>
        <p:xfrm>
          <a:off x="4623515" y="766248"/>
          <a:ext cx="4520485" cy="61090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49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2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09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 socioemocional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7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Piensa y selecciona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un recuerdo con alguno de sus familiares mas cercanos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Nombra una situación con algún familiar e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identifica cuales fueron las emociones que sintió.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cuestionamientos: ¿Quién es ese familiar? ¿Qué significa el o ella</a:t>
                      </a:r>
                      <a:r>
                        <a:rPr lang="es-MX" sz="1400" b="0" baseline="0" dirty="0">
                          <a:latin typeface="Century Gothic" panose="020B0502020202020204" pitchFamily="34" charset="0"/>
                        </a:rPr>
                        <a:t> en tu vida?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Autorregulación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796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 de trabajo (anexo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Reconoce y nombra situaciones que le generan alegría, seguridad, tristeza, miedo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 enojo, y expresa lo que siente.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Niño de escuela de dibujos animados con una mochila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4" l="9744" r="89776">
                        <a14:foregroundMark x1="47604" y1="16693" x2="44888" y2="19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79"/>
            <a:ext cx="1738539" cy="1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04835"/>
              </p:ext>
            </p:extLst>
          </p:nvPr>
        </p:nvGraphicFramePr>
        <p:xfrm>
          <a:off x="0" y="766249"/>
          <a:ext cx="4520485" cy="60569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5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1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0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La familia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Pensamiento </a:t>
                      </a:r>
                      <a:r>
                        <a:rPr lang="es-MX" sz="1400" b="0" dirty="0" err="1">
                          <a:latin typeface="Century Gothic" panose="020B0502020202020204" pitchFamily="34" charset="0"/>
                        </a:rPr>
                        <a:t>matematico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718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Cuenta con su fechador del 50 en adelante para ver cual es la secuencia correcta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Sigue la secuencia de números y arma el rompe cabezas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cuestionamientos: ¿en que numero comienza la serie?¿ en cual termina?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Numero, algebra y variación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i="0" u="none" dirty="0">
                          <a:latin typeface="Century Gothic" panose="020B0502020202020204" pitchFamily="34" charset="0"/>
                        </a:rPr>
                        <a:t>Numero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77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(hoja </a:t>
                      </a:r>
                      <a:r>
                        <a:rPr lang="es-MX" sz="1400" b="0" dirty="0" err="1">
                          <a:latin typeface="Century Gothic" panose="020B0502020202020204" pitchFamily="34" charset="0"/>
                        </a:rPr>
                        <a:t>rcortable</a:t>
                      </a:r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Resuelve problemas a través del conteo y con acciones sobre las colecciones. </a:t>
                      </a:r>
                    </a:p>
                    <a:p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BE9ECA5-398A-4D75-B3B9-D88B69F3E3E7}"/>
              </a:ext>
            </a:extLst>
          </p:cNvPr>
          <p:cNvSpPr/>
          <p:nvPr/>
        </p:nvSpPr>
        <p:spPr>
          <a:xfrm>
            <a:off x="1519797" y="58362"/>
            <a:ext cx="7624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rgbClr val="C20A43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Viernes 12 de Marzo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5BFF60-7532-4317-B4A6-FEE57E58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2326"/>
              </p:ext>
            </p:extLst>
          </p:nvPr>
        </p:nvGraphicFramePr>
        <p:xfrm>
          <a:off x="4623515" y="766248"/>
          <a:ext cx="4520485" cy="541991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38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 2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7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br>
                        <a:rPr lang="es-MX" sz="1400" b="1" dirty="0">
                          <a:latin typeface="Century Gothic" panose="020B0502020202020204" pitchFamily="34" charset="0"/>
                        </a:rPr>
                      </a:b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46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169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Dibujos animados de niña de la escuela caminando Vector Premium | Girl  cartoon, Art drawings for kids, Carto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" b="99681" l="9744" r="89776">
                        <a14:foregroundMark x1="41693" y1="30351" x2="41853" y2="25080"/>
                        <a14:foregroundMark x1="57188" y1="31470" x2="57348" y2="26677"/>
                        <a14:foregroundMark x1="42971" y1="96486" x2="43131" y2="97444"/>
                        <a14:foregroundMark x1="45208" y1="97444" x2="47923" y2="93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60"/>
            <a:ext cx="1631016" cy="12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8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7ABCED-34FC-442D-96E5-2B8FB1D2847F}"/>
              </a:ext>
            </a:extLst>
          </p:cNvPr>
          <p:cNvSpPr txBox="1"/>
          <p:nvPr/>
        </p:nvSpPr>
        <p:spPr>
          <a:xfrm>
            <a:off x="2643176" y="389264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s-ES" dirty="0">
                <a:latin typeface="Century Gothic" panose="020B0502020202020204" pitchFamily="34" charset="0"/>
              </a:rPr>
              <a:t>unes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8 </a:t>
            </a:r>
            <a:r>
              <a:rPr lang="es-ES" dirty="0">
                <a:latin typeface="Century Gothic" panose="020B0502020202020204" pitchFamily="34" charset="0"/>
              </a:rPr>
              <a:t>de Marzo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E1A2DF-9F46-4995-ABD1-CB057568957B}"/>
              </a:ext>
            </a:extLst>
          </p:cNvPr>
          <p:cNvSpPr txBox="1"/>
          <p:nvPr/>
        </p:nvSpPr>
        <p:spPr>
          <a:xfrm>
            <a:off x="1627259" y="573930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24D198-FACE-409A-8377-1901E15619D4}"/>
              </a:ext>
            </a:extLst>
          </p:cNvPr>
          <p:cNvSpPr txBox="1"/>
          <p:nvPr/>
        </p:nvSpPr>
        <p:spPr>
          <a:xfrm>
            <a:off x="435385" y="389264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EC8E4B-03FA-4142-8C05-A6985F8282F6}"/>
              </a:ext>
            </a:extLst>
          </p:cNvPr>
          <p:cNvSpPr txBox="1"/>
          <p:nvPr/>
        </p:nvSpPr>
        <p:spPr>
          <a:xfrm>
            <a:off x="5267227" y="6298997"/>
            <a:ext cx="416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Campo: Pensamiento matemático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54956E-DBC5-4234-83BC-DCACDCA1E35B}"/>
              </a:ext>
            </a:extLst>
          </p:cNvPr>
          <p:cNvSpPr txBox="1"/>
          <p:nvPr/>
        </p:nvSpPr>
        <p:spPr>
          <a:xfrm>
            <a:off x="742861" y="943262"/>
            <a:ext cx="69691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Consulta las edades de tu familia y regístralas en la tabla, posteriormente colorea con azul quien es el mayor y con rodo quien es el menor.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A65D805-7E0A-4F04-B6A1-97DBA550E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8354"/>
              </p:ext>
            </p:extLst>
          </p:nvPr>
        </p:nvGraphicFramePr>
        <p:xfrm>
          <a:off x="1524000" y="2143591"/>
          <a:ext cx="6096000" cy="3355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93146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91454008"/>
                    </a:ext>
                  </a:extLst>
                </a:gridCol>
              </a:tblGrid>
              <a:tr h="55919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entury Gothic" panose="020B0502020202020204" pitchFamily="34" charset="0"/>
                        </a:rPr>
                        <a:t>Nombre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entury Gothic" panose="020B0502020202020204" pitchFamily="34" charset="0"/>
                        </a:rPr>
                        <a:t>Edad </a:t>
                      </a:r>
                      <a:endParaRPr lang="es-MX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75487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13010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33522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67321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733338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5601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2B6C740-389A-4B28-BDFF-A7F8BFC0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48" y="220449"/>
            <a:ext cx="1107847" cy="23531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25E89F-DFA9-4146-BA34-AA9658861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424" y="4365584"/>
            <a:ext cx="1175576" cy="22663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41BB9F-B9B9-4AFE-BC00-A2B51ABF5D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ECE920-940F-4105-BC56-A4BF097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BE5659-9369-4356-885C-736C80C027BE}"/>
              </a:ext>
            </a:extLst>
          </p:cNvPr>
          <p:cNvSpPr txBox="1"/>
          <p:nvPr/>
        </p:nvSpPr>
        <p:spPr>
          <a:xfrm rot="16200000">
            <a:off x="-2320027" y="2287782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artes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9 </a:t>
            </a:r>
            <a:r>
              <a:rPr lang="es-ES" dirty="0">
                <a:latin typeface="Century Gothic" panose="020B0502020202020204" pitchFamily="34" charset="0"/>
              </a:rPr>
              <a:t>de Marzo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2FCC43-C202-4F01-AE07-2E1FFA8385C7}"/>
              </a:ext>
            </a:extLst>
          </p:cNvPr>
          <p:cNvSpPr txBox="1"/>
          <p:nvPr/>
        </p:nvSpPr>
        <p:spPr>
          <a:xfrm rot="16200000">
            <a:off x="-2255785" y="3015843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D23737-A637-4009-BC01-D6716F8EBA35}"/>
              </a:ext>
            </a:extLst>
          </p:cNvPr>
          <p:cNvSpPr txBox="1"/>
          <p:nvPr/>
        </p:nvSpPr>
        <p:spPr>
          <a:xfrm rot="16200000">
            <a:off x="-57366" y="5746181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2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598938-1E51-43AA-AB89-F4FC1A0030FB}"/>
              </a:ext>
            </a:extLst>
          </p:cNvPr>
          <p:cNvSpPr txBox="1"/>
          <p:nvPr/>
        </p:nvSpPr>
        <p:spPr>
          <a:xfrm rot="16200000">
            <a:off x="6469566" y="2180062"/>
            <a:ext cx="416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Campo: Exploración y comprensión del mundo natural y social.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38EBA9-E12F-4736-93A4-BB9A1A1217F5}"/>
              </a:ext>
            </a:extLst>
          </p:cNvPr>
          <p:cNvSpPr txBox="1"/>
          <p:nvPr/>
        </p:nvSpPr>
        <p:spPr>
          <a:xfrm rot="16200000">
            <a:off x="-1202261" y="3013501"/>
            <a:ext cx="57437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Escribe el nombre de sus familiares cobre las manzanas y los acomoda según el árbol genealógico.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Menta Más Chocolate - RECURSOS y ACTIVIDADES PARA EDUCACIÓN INFANTIL: Dib…  | Dibujos para colorear, Dibujos para colorear primavera, Arbol genealogico para  colorear">
            <a:extLst>
              <a:ext uri="{FF2B5EF4-FFF2-40B4-BE49-F238E27FC236}">
                <a16:creationId xmlns:a16="http://schemas.microsoft.com/office/drawing/2014/main" id="{780D1C5E-A539-4743-A409-1AE06982D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573" r="2926" b="2446"/>
          <a:stretch/>
        </p:blipFill>
        <p:spPr bwMode="auto">
          <a:xfrm rot="16200000">
            <a:off x="2182426" y="385898"/>
            <a:ext cx="6074573" cy="60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A1F3F1-B06D-4308-A705-C6A487BD5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455" y="250977"/>
            <a:ext cx="650070" cy="9552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AE3757-2600-474A-944E-20109BC72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0007" y="5320840"/>
            <a:ext cx="849813" cy="14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8F00122E-3A9A-4143-A81B-EEDA5FDA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2" y="1239079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6486B71C-2852-4993-AC3B-6209D7DD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2" y="2623932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90071474-1135-46D9-973E-B9649395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13" y="1239079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5CDB8930-C0A6-44C7-B335-CAFA300D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12" y="2623932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7131003B-7BAD-4ACA-A2EB-768C2B43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72" y="1326047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9D3189AF-9885-4597-983F-6D03F1CE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72" y="2710900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A76895A1-FC1C-45FD-A99D-C7E737C6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326047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8AEBFB14-9FAF-442A-A186-D54CB67D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10900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B101F525-B7D8-47AE-B8B6-7D63EBC1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02" y="1239079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8FE2DF5E-CBCA-4FB7-8AD3-307AB2B6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02" y="2623932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9164D825-DF81-4D6D-B82D-D206FC48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62" y="1239079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oldes de manzanas | Manzanas dibujo, Árbol de manzana, Actividades de arte  para niños">
            <a:extLst>
              <a:ext uri="{FF2B5EF4-FFF2-40B4-BE49-F238E27FC236}">
                <a16:creationId xmlns:a16="http://schemas.microsoft.com/office/drawing/2014/main" id="{126D9249-386B-4ECE-950A-661625FC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03" y="2623932"/>
            <a:ext cx="1279663" cy="12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B65397-772D-4FF6-885B-49875C7CD3C4}"/>
              </a:ext>
            </a:extLst>
          </p:cNvPr>
          <p:cNvSpPr txBox="1"/>
          <p:nvPr/>
        </p:nvSpPr>
        <p:spPr>
          <a:xfrm>
            <a:off x="6003235" y="472245"/>
            <a:ext cx="276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Hoja recortable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Dibujo tijeras colorear - Imagui">
            <a:extLst>
              <a:ext uri="{FF2B5EF4-FFF2-40B4-BE49-F238E27FC236}">
                <a16:creationId xmlns:a16="http://schemas.microsoft.com/office/drawing/2014/main" id="{29394523-537C-4E9F-B664-B5168F9CC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053" r="17663" b="1"/>
          <a:stretch/>
        </p:blipFill>
        <p:spPr bwMode="auto">
          <a:xfrm>
            <a:off x="5159731" y="160913"/>
            <a:ext cx="824455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32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6188</TotalTime>
  <Words>1535</Words>
  <Application>Microsoft Office PowerPoint</Application>
  <PresentationFormat>Carta (216 x 279 mm)</PresentationFormat>
  <Paragraphs>321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lilia retta riojas</dc:creator>
  <cp:lastModifiedBy>ana lilia retta riojas</cp:lastModifiedBy>
  <cp:revision>58</cp:revision>
  <dcterms:created xsi:type="dcterms:W3CDTF">2021-02-23T15:58:48Z</dcterms:created>
  <dcterms:modified xsi:type="dcterms:W3CDTF">2021-03-04T01:17:09Z</dcterms:modified>
</cp:coreProperties>
</file>