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75" d="100"/>
          <a:sy n="75" d="100"/>
        </p:scale>
        <p:origin x="1800" y="-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0703927B-90EB-45DA-B7F3-58797FED96C7}" type="datetimeFigureOut">
              <a:rPr lang="es-MX" smtClean="0"/>
              <a:t>04/03/2021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97493D3-6140-48FF-A623-CDDA625EC433}" type="slidenum">
              <a:rPr lang="es-MX" smtClean="0"/>
              <a:t>‹Nº›</a:t>
            </a:fld>
            <a:endParaRPr lang="es-MX"/>
          </a:p>
        </p:txBody>
      </p:sp>
    </p:spTree>
    <p:extLst>
      <p:ext uri="{BB962C8B-B14F-4D97-AF65-F5344CB8AC3E}">
        <p14:creationId xmlns:p14="http://schemas.microsoft.com/office/powerpoint/2010/main" val="50652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703927B-90EB-45DA-B7F3-58797FED96C7}" type="datetimeFigureOut">
              <a:rPr lang="es-MX" smtClean="0"/>
              <a:t>04/03/2021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97493D3-6140-48FF-A623-CDDA625EC433}" type="slidenum">
              <a:rPr lang="es-MX" smtClean="0"/>
              <a:t>‹Nº›</a:t>
            </a:fld>
            <a:endParaRPr lang="es-MX"/>
          </a:p>
        </p:txBody>
      </p:sp>
    </p:spTree>
    <p:extLst>
      <p:ext uri="{BB962C8B-B14F-4D97-AF65-F5344CB8AC3E}">
        <p14:creationId xmlns:p14="http://schemas.microsoft.com/office/powerpoint/2010/main" val="736400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703927B-90EB-45DA-B7F3-58797FED96C7}" type="datetimeFigureOut">
              <a:rPr lang="es-MX" smtClean="0"/>
              <a:t>04/03/2021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97493D3-6140-48FF-A623-CDDA625EC433}" type="slidenum">
              <a:rPr lang="es-MX" smtClean="0"/>
              <a:t>‹Nº›</a:t>
            </a:fld>
            <a:endParaRPr lang="es-MX"/>
          </a:p>
        </p:txBody>
      </p:sp>
    </p:spTree>
    <p:extLst>
      <p:ext uri="{BB962C8B-B14F-4D97-AF65-F5344CB8AC3E}">
        <p14:creationId xmlns:p14="http://schemas.microsoft.com/office/powerpoint/2010/main" val="382339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703927B-90EB-45DA-B7F3-58797FED96C7}" type="datetimeFigureOut">
              <a:rPr lang="es-MX" smtClean="0"/>
              <a:t>04/03/2021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97493D3-6140-48FF-A623-CDDA625EC433}" type="slidenum">
              <a:rPr lang="es-MX" smtClean="0"/>
              <a:t>‹Nº›</a:t>
            </a:fld>
            <a:endParaRPr lang="es-MX"/>
          </a:p>
        </p:txBody>
      </p:sp>
    </p:spTree>
    <p:extLst>
      <p:ext uri="{BB962C8B-B14F-4D97-AF65-F5344CB8AC3E}">
        <p14:creationId xmlns:p14="http://schemas.microsoft.com/office/powerpoint/2010/main" val="363498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703927B-90EB-45DA-B7F3-58797FED96C7}" type="datetimeFigureOut">
              <a:rPr lang="es-MX" smtClean="0"/>
              <a:t>04/03/2021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97493D3-6140-48FF-A623-CDDA625EC433}" type="slidenum">
              <a:rPr lang="es-MX" smtClean="0"/>
              <a:t>‹Nº›</a:t>
            </a:fld>
            <a:endParaRPr lang="es-MX"/>
          </a:p>
        </p:txBody>
      </p:sp>
    </p:spTree>
    <p:extLst>
      <p:ext uri="{BB962C8B-B14F-4D97-AF65-F5344CB8AC3E}">
        <p14:creationId xmlns:p14="http://schemas.microsoft.com/office/powerpoint/2010/main" val="202655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703927B-90EB-45DA-B7F3-58797FED96C7}" type="datetimeFigureOut">
              <a:rPr lang="es-MX" smtClean="0"/>
              <a:t>04/03/2021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97493D3-6140-48FF-A623-CDDA625EC433}" type="slidenum">
              <a:rPr lang="es-MX" smtClean="0"/>
              <a:t>‹Nº›</a:t>
            </a:fld>
            <a:endParaRPr lang="es-MX"/>
          </a:p>
        </p:txBody>
      </p:sp>
    </p:spTree>
    <p:extLst>
      <p:ext uri="{BB962C8B-B14F-4D97-AF65-F5344CB8AC3E}">
        <p14:creationId xmlns:p14="http://schemas.microsoft.com/office/powerpoint/2010/main" val="209632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703927B-90EB-45DA-B7F3-58797FED96C7}" type="datetimeFigureOut">
              <a:rPr lang="es-MX" smtClean="0"/>
              <a:t>04/03/2021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97493D3-6140-48FF-A623-CDDA625EC433}" type="slidenum">
              <a:rPr lang="es-MX" smtClean="0"/>
              <a:t>‹Nº›</a:t>
            </a:fld>
            <a:endParaRPr lang="es-MX"/>
          </a:p>
        </p:txBody>
      </p:sp>
    </p:spTree>
    <p:extLst>
      <p:ext uri="{BB962C8B-B14F-4D97-AF65-F5344CB8AC3E}">
        <p14:creationId xmlns:p14="http://schemas.microsoft.com/office/powerpoint/2010/main" val="1672507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703927B-90EB-45DA-B7F3-58797FED96C7}" type="datetimeFigureOut">
              <a:rPr lang="es-MX" smtClean="0"/>
              <a:t>04/03/2021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97493D3-6140-48FF-A623-CDDA625EC433}" type="slidenum">
              <a:rPr lang="es-MX" smtClean="0"/>
              <a:t>‹Nº›</a:t>
            </a:fld>
            <a:endParaRPr lang="es-MX"/>
          </a:p>
        </p:txBody>
      </p:sp>
    </p:spTree>
    <p:extLst>
      <p:ext uri="{BB962C8B-B14F-4D97-AF65-F5344CB8AC3E}">
        <p14:creationId xmlns:p14="http://schemas.microsoft.com/office/powerpoint/2010/main" val="49370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3927B-90EB-45DA-B7F3-58797FED96C7}" type="datetimeFigureOut">
              <a:rPr lang="es-MX" smtClean="0"/>
              <a:t>04/03/2021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97493D3-6140-48FF-A623-CDDA625EC433}" type="slidenum">
              <a:rPr lang="es-MX" smtClean="0"/>
              <a:t>‹Nº›</a:t>
            </a:fld>
            <a:endParaRPr lang="es-MX"/>
          </a:p>
        </p:txBody>
      </p:sp>
    </p:spTree>
    <p:extLst>
      <p:ext uri="{BB962C8B-B14F-4D97-AF65-F5344CB8AC3E}">
        <p14:creationId xmlns:p14="http://schemas.microsoft.com/office/powerpoint/2010/main" val="313155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703927B-90EB-45DA-B7F3-58797FED96C7}" type="datetimeFigureOut">
              <a:rPr lang="es-MX" smtClean="0"/>
              <a:t>04/03/2021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97493D3-6140-48FF-A623-CDDA625EC433}" type="slidenum">
              <a:rPr lang="es-MX" smtClean="0"/>
              <a:t>‹Nº›</a:t>
            </a:fld>
            <a:endParaRPr lang="es-MX"/>
          </a:p>
        </p:txBody>
      </p:sp>
    </p:spTree>
    <p:extLst>
      <p:ext uri="{BB962C8B-B14F-4D97-AF65-F5344CB8AC3E}">
        <p14:creationId xmlns:p14="http://schemas.microsoft.com/office/powerpoint/2010/main" val="379070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703927B-90EB-45DA-B7F3-58797FED96C7}" type="datetimeFigureOut">
              <a:rPr lang="es-MX" smtClean="0"/>
              <a:t>04/03/2021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97493D3-6140-48FF-A623-CDDA625EC433}" type="slidenum">
              <a:rPr lang="es-MX" smtClean="0"/>
              <a:t>‹Nº›</a:t>
            </a:fld>
            <a:endParaRPr lang="es-MX"/>
          </a:p>
        </p:txBody>
      </p:sp>
    </p:spTree>
    <p:extLst>
      <p:ext uri="{BB962C8B-B14F-4D97-AF65-F5344CB8AC3E}">
        <p14:creationId xmlns:p14="http://schemas.microsoft.com/office/powerpoint/2010/main" val="2223253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703927B-90EB-45DA-B7F3-58797FED96C7}" type="datetimeFigureOut">
              <a:rPr lang="es-MX" smtClean="0"/>
              <a:t>04/03/2021</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597493D3-6140-48FF-A623-CDDA625EC433}" type="slidenum">
              <a:rPr lang="es-MX" smtClean="0"/>
              <a:t>‹Nº›</a:t>
            </a:fld>
            <a:endParaRPr lang="es-MX"/>
          </a:p>
        </p:txBody>
      </p:sp>
    </p:spTree>
    <p:extLst>
      <p:ext uri="{BB962C8B-B14F-4D97-AF65-F5344CB8AC3E}">
        <p14:creationId xmlns:p14="http://schemas.microsoft.com/office/powerpoint/2010/main" val="3302165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6858000" cy="9144000"/>
            <a:chOff x="0" y="0"/>
            <a:chExt cx="6858000" cy="9144000"/>
          </a:xfrm>
        </p:grpSpPr>
        <p:pic>
          <p:nvPicPr>
            <p:cNvPr id="4098" name="Picture 2" descr="MAGNÍFICO DIARIO PARA LA EDUCADORA – Imagenes Educa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957010" y="2430379"/>
              <a:ext cx="697832" cy="697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ángulo redondeado 3"/>
            <p:cNvSpPr/>
            <p:nvPr/>
          </p:nvSpPr>
          <p:spPr>
            <a:xfrm>
              <a:off x="745959" y="3128211"/>
              <a:ext cx="4908884" cy="11790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ángulo 4"/>
            <p:cNvSpPr/>
            <p:nvPr/>
          </p:nvSpPr>
          <p:spPr>
            <a:xfrm>
              <a:off x="5654842" y="3128211"/>
              <a:ext cx="264695" cy="1179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 name="CuadroTexto 7"/>
          <p:cNvSpPr txBox="1"/>
          <p:nvPr/>
        </p:nvSpPr>
        <p:spPr>
          <a:xfrm>
            <a:off x="613609" y="3002340"/>
            <a:ext cx="5630781"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9600" b="0" i="0" u="none" strike="noStrike" kern="1200" cap="none" spc="0" normalizeH="0" baseline="0" noProof="0" dirty="0">
                <a:ln>
                  <a:noFill/>
                </a:ln>
                <a:solidFill>
                  <a:srgbClr val="FF0066"/>
                </a:solidFill>
                <a:effectLst/>
                <a:uLnTx/>
                <a:uFillTx/>
                <a:latin typeface="Berlin Sans FB Demi" panose="020E0802020502020306" pitchFamily="34" charset="0"/>
                <a:ea typeface="+mn-ea"/>
                <a:cs typeface="+mn-cs"/>
              </a:rPr>
              <a:t>t</a:t>
            </a:r>
            <a:r>
              <a:rPr kumimoji="0" lang="es-MX" sz="9600" b="0" i="0" u="none" strike="noStrike" kern="1200" cap="none" spc="0" normalizeH="0" baseline="0" noProof="0" dirty="0">
                <a:ln>
                  <a:noFill/>
                </a:ln>
                <a:solidFill>
                  <a:srgbClr val="CC66FF"/>
                </a:solidFill>
                <a:effectLst/>
                <a:uLnTx/>
                <a:uFillTx/>
                <a:latin typeface="Berlin Sans FB Demi" panose="020E0802020502020306" pitchFamily="34" charset="0"/>
                <a:ea typeface="+mn-ea"/>
                <a:cs typeface="+mn-cs"/>
              </a:rPr>
              <a:t>r</a:t>
            </a:r>
            <a:r>
              <a:rPr kumimoji="0" lang="es-MX" sz="9600" b="0" i="0" u="none" strike="noStrike" kern="1200" cap="none" spc="0" normalizeH="0" baseline="0" noProof="0" dirty="0">
                <a:ln>
                  <a:noFill/>
                </a:ln>
                <a:solidFill>
                  <a:srgbClr val="FF9933"/>
                </a:solidFill>
                <a:effectLst/>
                <a:uLnTx/>
                <a:uFillTx/>
                <a:latin typeface="Berlin Sans FB Demi" panose="020E0802020502020306" pitchFamily="34" charset="0"/>
                <a:ea typeface="+mn-ea"/>
                <a:cs typeface="+mn-cs"/>
              </a:rPr>
              <a:t>a</a:t>
            </a:r>
            <a:r>
              <a:rPr kumimoji="0" lang="es-MX" sz="9600" b="0" i="0" u="none" strike="noStrike" kern="1200" cap="none" spc="0" normalizeH="0" baseline="0" noProof="0" dirty="0">
                <a:ln>
                  <a:noFill/>
                </a:ln>
                <a:solidFill>
                  <a:srgbClr val="92D050"/>
                </a:solidFill>
                <a:effectLst/>
                <a:uLnTx/>
                <a:uFillTx/>
                <a:latin typeface="Berlin Sans FB Demi" panose="020E0802020502020306" pitchFamily="34" charset="0"/>
                <a:ea typeface="+mn-ea"/>
                <a:cs typeface="+mn-cs"/>
              </a:rPr>
              <a:t>b</a:t>
            </a:r>
            <a:r>
              <a:rPr kumimoji="0" lang="es-MX" sz="9600" b="0" i="0" u="none" strike="noStrike" kern="1200" cap="none" spc="0" normalizeH="0" baseline="0" noProof="0" dirty="0">
                <a:ln>
                  <a:noFill/>
                </a:ln>
                <a:solidFill>
                  <a:srgbClr val="00B0F0"/>
                </a:solidFill>
                <a:effectLst/>
                <a:uLnTx/>
                <a:uFillTx/>
                <a:latin typeface="Berlin Sans FB Demi" panose="020E0802020502020306" pitchFamily="34" charset="0"/>
                <a:ea typeface="+mn-ea"/>
                <a:cs typeface="+mn-cs"/>
              </a:rPr>
              <a:t>a</a:t>
            </a:r>
            <a:r>
              <a:rPr kumimoji="0" lang="es-MX" sz="9600" b="0" i="0" u="none" strike="noStrike" kern="1200" cap="none" spc="0" normalizeH="0" baseline="0" noProof="0" dirty="0">
                <a:ln>
                  <a:noFill/>
                </a:ln>
                <a:solidFill>
                  <a:srgbClr val="C00000"/>
                </a:solidFill>
                <a:effectLst/>
                <a:uLnTx/>
                <a:uFillTx/>
                <a:latin typeface="Berlin Sans FB Demi" panose="020E0802020502020306" pitchFamily="34" charset="0"/>
                <a:ea typeface="+mn-ea"/>
                <a:cs typeface="+mn-cs"/>
              </a:rPr>
              <a:t>j</a:t>
            </a:r>
            <a:r>
              <a:rPr kumimoji="0" lang="es-MX" sz="9600" b="0" i="0" u="none" strike="noStrike" kern="1200" cap="none" spc="0" normalizeH="0" baseline="0" noProof="0" dirty="0">
                <a:ln>
                  <a:noFill/>
                </a:ln>
                <a:solidFill>
                  <a:srgbClr val="FF66FF"/>
                </a:solidFill>
                <a:effectLst/>
                <a:uLnTx/>
                <a:uFillTx/>
                <a:latin typeface="Berlin Sans FB Demi" panose="020E0802020502020306" pitchFamily="34" charset="0"/>
                <a:ea typeface="+mn-ea"/>
                <a:cs typeface="+mn-cs"/>
              </a:rPr>
              <a:t>o</a:t>
            </a:r>
          </a:p>
        </p:txBody>
      </p:sp>
      <p:sp>
        <p:nvSpPr>
          <p:cNvPr id="2" name="CuadroTexto 1"/>
          <p:cNvSpPr txBox="1"/>
          <p:nvPr/>
        </p:nvSpPr>
        <p:spPr>
          <a:xfrm>
            <a:off x="613609" y="4627983"/>
            <a:ext cx="4012653" cy="40011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Marzo</a:t>
            </a:r>
            <a:r>
              <a:rPr kumimoji="0" lang="es-MX" sz="2000" b="1" i="0" u="none" strike="noStrike" kern="1200" cap="none" spc="0" normalizeH="0" noProof="0" dirty="0" smtClean="0">
                <a:ln>
                  <a:noFill/>
                </a:ln>
                <a:solidFill>
                  <a:prstClr val="black"/>
                </a:solidFill>
                <a:effectLst/>
                <a:uLnTx/>
                <a:uFillTx/>
                <a:latin typeface="Century Gothic" panose="020B0502020202020204" pitchFamily="34" charset="0"/>
                <a:ea typeface="+mn-ea"/>
                <a:cs typeface="+mn-cs"/>
              </a:rPr>
              <a:t> 2021</a:t>
            </a:r>
            <a:endPar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86517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p:cNvSpPr txBox="1"/>
          <p:nvPr/>
        </p:nvSpPr>
        <p:spPr>
          <a:xfrm>
            <a:off x="641182" y="786348"/>
            <a:ext cx="5518485" cy="53553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manera detallada de que traban de cada uno, cada uno tomo un cuento</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y fueron contando lo que ellas recordaban de el y haciendo sus propias inferencias de ellos recordado porque les habían gustado o llamado la atención. Luego contaron un cuento que hablaba de una rana que quería ser otro animal, para finalizar clasificaron los cuentos dependiendo de los personaje</a:t>
            </a:r>
            <a:r>
              <a:rPr lang="es-MX" dirty="0" smtClean="0">
                <a:solidFill>
                  <a:prstClr val="black"/>
                </a:solidFill>
                <a:latin typeface="Berlin Sans FB" panose="020E0602020502020306" pitchFamily="34" charset="0"/>
              </a:rPr>
              <a:t>s principales de el (animales, personas, cosas).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Hicieron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una pausa activa antes de comenzar con la otra clase.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En la clase de </a:t>
            </a:r>
            <a:r>
              <a:rPr kumimoji="0" lang="es-MX" sz="1800" b="0" i="0" u="none" strike="noStrike" kern="1200" cap="none" spc="0" normalizeH="0" baseline="0" noProof="0" dirty="0">
                <a:ln>
                  <a:noFill/>
                </a:ln>
                <a:solidFill>
                  <a:srgbClr val="009999"/>
                </a:solidFill>
                <a:effectLst/>
                <a:uLnTx/>
                <a:uFillTx/>
                <a:latin typeface="Berlin Sans FB" panose="020E0602020502020306" pitchFamily="34" charset="0"/>
                <a:ea typeface="+mn-ea"/>
                <a:cs typeface="+mn-cs"/>
              </a:rPr>
              <a:t>educación física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comenzó con la importancia de lavarnos las manos de manera constantemente,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jugaron con </a:t>
            </a:r>
            <a:r>
              <a:rPr lang="es-MX" dirty="0" smtClean="0">
                <a:solidFill>
                  <a:prstClr val="black"/>
                </a:solidFill>
                <a:latin typeface="Berlin Sans FB" panose="020E0602020502020306" pitchFamily="34" charset="0"/>
              </a:rPr>
              <a:t>un juego llamado TIC TAC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y jugar diferentes cosas haciendo ejercicios.</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Realizaron juegos donde hacían énfasis de las partes de su cuerpo, como haciendo tal cosa pero sin usar las manos, etc. </a:t>
            </a:r>
            <a:r>
              <a:rPr lang="es-MX" noProof="0" dirty="0" smtClean="0">
                <a:solidFill>
                  <a:prstClr val="black"/>
                </a:solidFill>
                <a:latin typeface="Berlin Sans FB" panose="020E0602020502020306" pitchFamily="34" charset="0"/>
              </a:rPr>
              <a:t>Para finalizar hicieron un dibujo con indicaciones que se iban dando de distintas partes del cuerpo como este se encuentra al finalizar nuestros dedos (uñas) haciendo un dibujo de ellos completo. </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220280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1"/>
            <a:ext cx="6858000" cy="9274630"/>
          </a:xfrm>
          <a:prstGeom prst="rect">
            <a:avLst/>
          </a:prstGeom>
          <a:ln>
            <a:noFill/>
          </a:ln>
          <a:extLst>
            <a:ext uri="{53640926-AAD7-44D8-BBD7-CCE9431645EC}">
              <a14:shadowObscured xmlns:a14="http://schemas.microsoft.com/office/drawing/2010/main"/>
            </a:ext>
          </a:extLst>
        </p:spPr>
      </p:pic>
      <p:sp>
        <p:nvSpPr>
          <p:cNvPr id="7" name="Rectángulo redondeado 6"/>
          <p:cNvSpPr/>
          <p:nvPr/>
        </p:nvSpPr>
        <p:spPr>
          <a:xfrm>
            <a:off x="184934" y="692294"/>
            <a:ext cx="2948683" cy="277403"/>
          </a:xfrm>
          <a:prstGeom prst="roundRect">
            <a:avLst/>
          </a:prstGeom>
          <a:solidFill>
            <a:srgbClr val="FF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Jardín de niños Diego Rivera T.M</a:t>
            </a:r>
          </a:p>
        </p:txBody>
      </p:sp>
      <p:sp>
        <p:nvSpPr>
          <p:cNvPr id="8" name="Rectángulo redondeado 7"/>
          <p:cNvSpPr/>
          <p:nvPr/>
        </p:nvSpPr>
        <p:spPr>
          <a:xfrm>
            <a:off x="3318551" y="714277"/>
            <a:ext cx="682434" cy="224373"/>
          </a:xfrm>
          <a:prstGeom prst="round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3</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a:t>
            </a:r>
          </a:p>
        </p:txBody>
      </p:sp>
      <p:sp>
        <p:nvSpPr>
          <p:cNvPr id="9" name="Rectángulo 8"/>
          <p:cNvSpPr/>
          <p:nvPr/>
        </p:nvSpPr>
        <p:spPr>
          <a:xfrm>
            <a:off x="1679173" y="163555"/>
            <a:ext cx="2684775" cy="494819"/>
          </a:xfrm>
          <a:prstGeom prst="rect">
            <a:avLst/>
          </a:prstGeom>
          <a:solidFill>
            <a:srgbClr val="D4F4E0"/>
          </a:solidFill>
          <a:ln>
            <a:solidFill>
              <a:srgbClr val="D4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Fátima Araminda García Samaniego </a:t>
            </a:r>
          </a:p>
        </p:txBody>
      </p:sp>
      <p:sp>
        <p:nvSpPr>
          <p:cNvPr id="5" name="Doble onda 4"/>
          <p:cNvSpPr/>
          <p:nvPr/>
        </p:nvSpPr>
        <p:spPr>
          <a:xfrm>
            <a:off x="184934" y="148368"/>
            <a:ext cx="1684962" cy="554804"/>
          </a:xfrm>
          <a:prstGeom prst="doubleWave">
            <a:avLst/>
          </a:prstGeom>
          <a:solidFill>
            <a:srgbClr val="FFFF99"/>
          </a:solidFill>
          <a:ln>
            <a:solidFill>
              <a:srgbClr val="FF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Colorado" pitchFamily="50" charset="0"/>
                <a:ea typeface="+mn-ea"/>
                <a:cs typeface="+mn-cs"/>
              </a:rPr>
              <a:t> </a:t>
            </a:r>
          </a:p>
        </p:txBody>
      </p:sp>
      <p:sp>
        <p:nvSpPr>
          <p:cNvPr id="6" name="Rectángulo 5"/>
          <p:cNvSpPr/>
          <p:nvPr/>
        </p:nvSpPr>
        <p:spPr>
          <a:xfrm>
            <a:off x="375658" y="-4533"/>
            <a:ext cx="1303515" cy="64633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Datos</a:t>
            </a:r>
            <a:endParaRPr kumimoji="0" lang="es-ES" sz="40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sp>
        <p:nvSpPr>
          <p:cNvPr id="10" name="Rectángulo 9"/>
          <p:cNvSpPr/>
          <p:nvPr/>
        </p:nvSpPr>
        <p:spPr>
          <a:xfrm rot="21150880">
            <a:off x="5075523" y="275688"/>
            <a:ext cx="1471583" cy="45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2000" dirty="0">
                <a:solidFill>
                  <a:prstClr val="black"/>
                </a:solidFill>
                <a:latin typeface="Berlin Sans FB" panose="020E0602020502020306" pitchFamily="34" charset="0"/>
              </a:rPr>
              <a:t>4</a:t>
            </a:r>
            <a:r>
              <a:rPr kumimoji="0" lang="es-MX" sz="20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/03/2021</a:t>
            </a:r>
            <a:endPar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2" name="CuadroTexto 11"/>
          <p:cNvSpPr txBox="1"/>
          <p:nvPr/>
        </p:nvSpPr>
        <p:spPr>
          <a:xfrm>
            <a:off x="445004" y="6472859"/>
            <a:ext cx="5967992"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El día de hoy tuve clase con mis alumnos por medio de la plataforma </a:t>
            </a:r>
            <a:r>
              <a:rPr lang="es-ES" noProof="0" dirty="0" smtClean="0">
                <a:solidFill>
                  <a:prstClr val="black"/>
                </a:solidFill>
                <a:latin typeface="Berlin Sans FB" panose="020E0602020502020306" pitchFamily="34" charset="0"/>
              </a:rPr>
              <a:t>Google</a:t>
            </a:r>
            <a:r>
              <a:rPr kumimoji="0" lang="es-ES"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 </a:t>
            </a:r>
            <a:r>
              <a:rPr kumimoji="0" lang="es-ES"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solo se les invio a algunos alumnos porque era clase para alumnos </a:t>
            </a:r>
            <a:r>
              <a:rPr kumimoji="0" lang="es-ES"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que no se cuentan con tantas</a:t>
            </a:r>
            <a:r>
              <a:rPr kumimoji="0" lang="es-ES"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evidencias para poder evaluarlos.</a:t>
            </a:r>
            <a:r>
              <a:rPr lang="es-ES" dirty="0">
                <a:solidFill>
                  <a:prstClr val="black"/>
                </a:solidFill>
                <a:latin typeface="Berlin Sans FB" panose="020E0602020502020306" pitchFamily="34" charset="0"/>
              </a:rPr>
              <a:t> </a:t>
            </a:r>
            <a:r>
              <a:rPr kumimoji="0" lang="es-ES"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Comenzamos </a:t>
            </a:r>
            <a:r>
              <a:rPr kumimoji="0" lang="es-ES"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 saludarnos  y conforme se integraban </a:t>
            </a:r>
            <a:r>
              <a:rPr kumimoji="0" lang="es-ES"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platicamos</a:t>
            </a:r>
            <a:r>
              <a:rPr kumimoji="0" lang="es-ES"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de diversos temas. </a:t>
            </a:r>
            <a:r>
              <a:rPr kumimoji="0" lang="es-ES"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Seguido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hicimos unos ejercicios de gimnasia cerebral y</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no pasamos lista porque solamente asistieron 4 alumnos a la clase aunque se habían invitado a 12 hoy. Cuestione acerca del programa de televisión</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Aprende en casa III </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3" name="CuadroTexto 2"/>
          <p:cNvSpPr txBox="1"/>
          <p:nvPr/>
        </p:nvSpPr>
        <p:spPr>
          <a:xfrm>
            <a:off x="5940416" y="4067798"/>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dirty="0">
                <a:solidFill>
                  <a:prstClr val="black"/>
                </a:solidFill>
                <a:latin typeface="Berlin Sans FB" panose="020E0602020502020306" pitchFamily="34" charset="0"/>
              </a:rPr>
              <a:t>4</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7" name="Elipse 16"/>
          <p:cNvSpPr/>
          <p:nvPr/>
        </p:nvSpPr>
        <p:spPr>
          <a:xfrm>
            <a:off x="5546909" y="1489726"/>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ipse 3">
            <a:extLst>
              <a:ext uri="{FF2B5EF4-FFF2-40B4-BE49-F238E27FC236}">
                <a16:creationId xmlns:a16="http://schemas.microsoft.com/office/drawing/2014/main" id="{9074B2D1-B463-4941-A4F5-5846A2F220F2}"/>
              </a:ext>
            </a:extLst>
          </p:cNvPr>
          <p:cNvSpPr/>
          <p:nvPr/>
        </p:nvSpPr>
        <p:spPr>
          <a:xfrm>
            <a:off x="4428897" y="3277095"/>
            <a:ext cx="257353" cy="257589"/>
          </a:xfrm>
          <a:prstGeom prst="ellipse">
            <a:avLst/>
          </a:prstGeom>
          <a:solidFill>
            <a:srgbClr val="FF0066"/>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uadroTexto 12"/>
          <p:cNvSpPr txBox="1"/>
          <p:nvPr/>
        </p:nvSpPr>
        <p:spPr>
          <a:xfrm>
            <a:off x="5930781" y="5529355"/>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15</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4" name="CuadroTexto 13"/>
          <p:cNvSpPr txBox="1"/>
          <p:nvPr/>
        </p:nvSpPr>
        <p:spPr>
          <a:xfrm>
            <a:off x="5940416" y="4637314"/>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dirty="0" smtClean="0">
                <a:solidFill>
                  <a:prstClr val="black"/>
                </a:solidFill>
                <a:latin typeface="Berlin Sans FB" panose="020E0602020502020306" pitchFamily="34" charset="0"/>
              </a:rPr>
              <a:t>15</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647361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p:cNvSpPr txBox="1"/>
          <p:nvPr/>
        </p:nvSpPr>
        <p:spPr>
          <a:xfrm>
            <a:off x="641182" y="540158"/>
            <a:ext cx="5518485" cy="81253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Que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fue lo que aprendimos?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¿Que te gusto mas? ¿Que no te gusto? ¿Realizaron los retos? ¿Como se sintieron al realizarlos?) para así poder llegar a explicarles que el día de hoy también jugaríamos con las matemáticas. Les dije que hoy trabajaríamos con pensamiento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matemático comparando</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igualando y clasificando algunas colecciones.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Les explique que jugaríamos con 3 osos que comerían dependiendo del numero que saliera en el dado que aventáramos jugando 3</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rondas para ver quien ganaría comiendo mas o perdería comiendo menos, haciendo anotaciones en la tabla que estaba enfrente del pizarrón para ir observando el puntaje que se había obteniendo de cada uno de ellos. Mientras</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ellos también haciendo anotaciones en su tabla que se les había pedido para el material para la clase,</a:t>
            </a:r>
            <a:r>
              <a:rPr lang="es-MX" dirty="0">
                <a:solidFill>
                  <a:prstClr val="black"/>
                </a:solidFill>
                <a:latin typeface="Berlin Sans FB" panose="020E0602020502020306" pitchFamily="34" charset="0"/>
              </a:rPr>
              <a:t> </a:t>
            </a:r>
            <a:r>
              <a:rPr lang="es-MX" dirty="0" smtClean="0">
                <a:solidFill>
                  <a:prstClr val="black"/>
                </a:solidFill>
                <a:latin typeface="Berlin Sans FB" panose="020E0602020502020306" pitchFamily="34" charset="0"/>
              </a:rPr>
              <a:t>conforme pasaban las rondas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les cuestione que hasta ese momento quien iba comiendo mas y quien menos, para retomar la atención</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haciendo</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 comentarios respecto a los puntajes. Cuando terminados de llenar la tabla hicimos las indicaciones: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1.-Encerrar al </a:t>
            </a:r>
            <a:r>
              <a:rPr lang="es-MX" dirty="0" smtClean="0">
                <a:solidFill>
                  <a:prstClr val="black"/>
                </a:solidFill>
                <a:latin typeface="Berlin Sans FB" panose="020E0602020502020306" pitchFamily="34" charset="0"/>
              </a:rPr>
              <a:t>oso</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que obtuvo mas comida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2</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a:t>
            </a:r>
            <a:r>
              <a:rPr lang="es-MX" dirty="0" smtClean="0">
                <a:solidFill>
                  <a:prstClr val="black"/>
                </a:solidFill>
                <a:latin typeface="Berlin Sans FB" panose="020E0602020502020306" pitchFamily="34" charset="0"/>
              </a:rPr>
              <a:t>Colorea</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que obtuvo mejor comida.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3.- Con una línea, une a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los</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osos</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que obtuvieron la misma cantidad de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comida.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Para esto contamos cuantas galletas comida cada oso para saber quien obtuvo mas y quien menos, de igual manera fuimos uniendo las cantidades iguales de los concursantes</a:t>
            </a:r>
            <a:r>
              <a:rPr lang="es-MX" dirty="0" smtClean="0">
                <a:solidFill>
                  <a:prstClr val="black"/>
                </a:solidFill>
                <a:latin typeface="Berlin Sans FB" panose="020E0602020502020306" pitchFamily="34" charset="0"/>
              </a:rPr>
              <a:t>, todo esto lo fuimos realizando ellos con sus</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526142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p:cNvSpPr txBox="1"/>
          <p:nvPr/>
        </p:nvSpPr>
        <p:spPr>
          <a:xfrm>
            <a:off x="641182" y="618399"/>
            <a:ext cx="5518485" cy="5078313"/>
          </a:xfrm>
          <a:prstGeom prst="rect">
            <a:avLst/>
          </a:prstGeom>
          <a:noFill/>
        </p:spPr>
        <p:txBody>
          <a:bodyPr wrap="square" rtlCol="0">
            <a:spAutoFit/>
          </a:bodyPr>
          <a:lstStyle/>
          <a:p>
            <a:pPr>
              <a:defRPr/>
            </a:pPr>
            <a:r>
              <a:rPr lang="es-MX" dirty="0">
                <a:solidFill>
                  <a:prstClr val="black"/>
                </a:solidFill>
                <a:latin typeface="Berlin Sans FB" panose="020E0602020502020306" pitchFamily="34" charset="0"/>
              </a:rPr>
              <a:t>fichas que se les pidieron o su ábaco para </a:t>
            </a:r>
            <a:r>
              <a:rPr lang="es-MX" dirty="0" smtClean="0">
                <a:solidFill>
                  <a:prstClr val="black"/>
                </a:solidFill>
                <a:latin typeface="Berlin Sans FB" panose="020E0602020502020306" pitchFamily="34" charset="0"/>
              </a:rPr>
              <a:t>ayudarse, para </a:t>
            </a:r>
            <a:r>
              <a:rPr lang="es-MX" dirty="0">
                <a:solidFill>
                  <a:prstClr val="black"/>
                </a:solidFill>
                <a:latin typeface="Berlin Sans FB" panose="020E0602020502020306" pitchFamily="34" charset="0"/>
              </a:rPr>
              <a:t>finalizar jugamos un juego virtual donde comparamos, igualamos y </a:t>
            </a:r>
            <a:r>
              <a:rPr lang="es-MX" dirty="0" smtClean="0">
                <a:solidFill>
                  <a:prstClr val="black"/>
                </a:solidFill>
                <a:latin typeface="Berlin Sans FB" panose="020E0602020502020306" pitchFamily="34" charset="0"/>
              </a:rPr>
              <a:t>clasificamos.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Aunque solamente eran 4 alumnos el objetivo se logro,</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los alumnos se mostraron interesados en las actividades, pudieron estar mas interactuados dentro de la clase por medio de los materiales que se les pidieron haciendo el aprendizaje mas enriquecedor.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 Nos despedimos</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con un abrazo de oso</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r</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ecordando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que debemos de seguirnos cuidando y seguir todas las medidas que el sector salud nos indica.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 Me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sentí muy </a:t>
            </a:r>
            <a:r>
              <a:rPr lang="es-MX" dirty="0" smtClean="0">
                <a:solidFill>
                  <a:prstClr val="black"/>
                </a:solidFill>
                <a:latin typeface="Berlin Sans FB" panose="020E0602020502020306" pitchFamily="34" charset="0"/>
              </a:rPr>
              <a:t>orgullosa</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y satisfecha de mi trabajo realizado el día de hoy porque los alumnos estuvieron muy atentos y participativos a la clase,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integre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 cada uno por medio de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cuestionamientos. Las modificaciones que se pensaban hacer en la clase anterior se realizaron en esta clase haciendo</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todo mucho mejor, interactuando todos juntos con sus tablas y sus fichas.  </a:t>
            </a:r>
            <a:endPar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1503356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p:cNvSpPr/>
          <p:nvPr/>
        </p:nvSpPr>
        <p:spPr>
          <a:xfrm>
            <a:off x="1797211" y="7955615"/>
            <a:ext cx="3206427" cy="547782"/>
          </a:xfrm>
          <a:prstGeom prst="rect">
            <a:avLst/>
          </a:prstGeom>
          <a:solidFill>
            <a:srgbClr val="CCECFF"/>
          </a:solidFill>
          <a:ln w="57150">
            <a:solidFill>
              <a:srgbClr val="00B0F0"/>
            </a:solidFill>
          </a:ln>
          <a:scene3d>
            <a:camera prst="perspectiveFront"/>
            <a:lightRig rig="threePt" dir="t"/>
          </a:scene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Clase con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alumnos</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11 am</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pic>
        <p:nvPicPr>
          <p:cNvPr id="4" name="Imagen 3"/>
          <p:cNvPicPr>
            <a:picLocks noChangeAspect="1"/>
          </p:cNvPicPr>
          <p:nvPr/>
        </p:nvPicPr>
        <p:blipFill>
          <a:blip r:embed="rId3"/>
          <a:stretch>
            <a:fillRect/>
          </a:stretch>
        </p:blipFill>
        <p:spPr>
          <a:xfrm>
            <a:off x="0" y="421609"/>
            <a:ext cx="2792210" cy="768163"/>
          </a:xfrm>
          <a:prstGeom prst="rect">
            <a:avLst/>
          </a:prstGeom>
        </p:spPr>
      </p:pic>
      <p:pic>
        <p:nvPicPr>
          <p:cNvPr id="5" name="Imagen 4"/>
          <p:cNvPicPr>
            <a:picLocks noChangeAspect="1"/>
          </p:cNvPicPr>
          <p:nvPr/>
        </p:nvPicPr>
        <p:blipFill rotWithShape="1">
          <a:blip r:embed="rId4"/>
          <a:srcRect l="11235" t="8595" r="9167" b="63444"/>
          <a:stretch/>
        </p:blipFill>
        <p:spPr>
          <a:xfrm>
            <a:off x="930858" y="1397692"/>
            <a:ext cx="4535503" cy="1841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n 5"/>
          <p:cNvPicPr>
            <a:picLocks noChangeAspect="1"/>
          </p:cNvPicPr>
          <p:nvPr/>
        </p:nvPicPr>
        <p:blipFill rotWithShape="1">
          <a:blip r:embed="rId4"/>
          <a:srcRect l="11037" t="38097" r="10217" b="36512"/>
          <a:stretch/>
        </p:blipFill>
        <p:spPr>
          <a:xfrm>
            <a:off x="2484417" y="2868411"/>
            <a:ext cx="4049667" cy="1981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p:cNvPicPr>
            <a:picLocks noChangeAspect="1"/>
          </p:cNvPicPr>
          <p:nvPr/>
        </p:nvPicPr>
        <p:blipFill rotWithShape="1">
          <a:blip r:embed="rId4"/>
          <a:srcRect l="9998" t="66192" r="8874" b="8524"/>
          <a:stretch/>
        </p:blipFill>
        <p:spPr>
          <a:xfrm>
            <a:off x="893351" y="5036327"/>
            <a:ext cx="5071298" cy="2763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p:cNvPicPr>
            <a:picLocks noChangeAspect="1"/>
          </p:cNvPicPr>
          <p:nvPr/>
        </p:nvPicPr>
        <p:blipFill rotWithShape="1">
          <a:blip r:embed="rId5"/>
          <a:srcRect l="10909" t="9832" r="10746" b="65968"/>
          <a:stretch/>
        </p:blipFill>
        <p:spPr>
          <a:xfrm>
            <a:off x="171582" y="3382067"/>
            <a:ext cx="2794000" cy="1827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87985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1"/>
            <a:ext cx="6858000" cy="9274630"/>
          </a:xfrm>
          <a:prstGeom prst="rect">
            <a:avLst/>
          </a:prstGeom>
          <a:ln>
            <a:noFill/>
          </a:ln>
          <a:extLst>
            <a:ext uri="{53640926-AAD7-44D8-BBD7-CCE9431645EC}">
              <a14:shadowObscured xmlns:a14="http://schemas.microsoft.com/office/drawing/2010/main"/>
            </a:ext>
          </a:extLst>
        </p:spPr>
      </p:pic>
      <p:sp>
        <p:nvSpPr>
          <p:cNvPr id="7" name="Rectángulo redondeado 6"/>
          <p:cNvSpPr/>
          <p:nvPr/>
        </p:nvSpPr>
        <p:spPr>
          <a:xfrm>
            <a:off x="184934" y="692294"/>
            <a:ext cx="2948683" cy="277403"/>
          </a:xfrm>
          <a:prstGeom prst="roundRect">
            <a:avLst/>
          </a:prstGeom>
          <a:solidFill>
            <a:srgbClr val="FF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Jardín de niños Diego Rivera T.M</a:t>
            </a:r>
          </a:p>
        </p:txBody>
      </p:sp>
      <p:sp>
        <p:nvSpPr>
          <p:cNvPr id="8" name="Rectángulo redondeado 7"/>
          <p:cNvSpPr/>
          <p:nvPr/>
        </p:nvSpPr>
        <p:spPr>
          <a:xfrm>
            <a:off x="3318551" y="714277"/>
            <a:ext cx="682434" cy="224373"/>
          </a:xfrm>
          <a:prstGeom prst="round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3</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a:t>
            </a:r>
          </a:p>
        </p:txBody>
      </p:sp>
      <p:sp>
        <p:nvSpPr>
          <p:cNvPr id="9" name="Rectángulo 8"/>
          <p:cNvSpPr/>
          <p:nvPr/>
        </p:nvSpPr>
        <p:spPr>
          <a:xfrm>
            <a:off x="1679173" y="163555"/>
            <a:ext cx="2684775" cy="494819"/>
          </a:xfrm>
          <a:prstGeom prst="rect">
            <a:avLst/>
          </a:prstGeom>
          <a:solidFill>
            <a:srgbClr val="D4F4E0"/>
          </a:solidFill>
          <a:ln>
            <a:solidFill>
              <a:srgbClr val="D4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Fátima Araminda García Samaniego </a:t>
            </a:r>
          </a:p>
        </p:txBody>
      </p:sp>
      <p:sp>
        <p:nvSpPr>
          <p:cNvPr id="5" name="Doble onda 4"/>
          <p:cNvSpPr/>
          <p:nvPr/>
        </p:nvSpPr>
        <p:spPr>
          <a:xfrm>
            <a:off x="184934" y="148368"/>
            <a:ext cx="1684962" cy="554804"/>
          </a:xfrm>
          <a:prstGeom prst="doubleWave">
            <a:avLst/>
          </a:prstGeom>
          <a:solidFill>
            <a:srgbClr val="FFFF99"/>
          </a:solidFill>
          <a:ln>
            <a:solidFill>
              <a:srgbClr val="FF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Colorado" pitchFamily="50" charset="0"/>
                <a:ea typeface="+mn-ea"/>
                <a:cs typeface="+mn-cs"/>
              </a:rPr>
              <a:t> </a:t>
            </a:r>
          </a:p>
        </p:txBody>
      </p:sp>
      <p:sp>
        <p:nvSpPr>
          <p:cNvPr id="6" name="Rectángulo 5"/>
          <p:cNvSpPr/>
          <p:nvPr/>
        </p:nvSpPr>
        <p:spPr>
          <a:xfrm>
            <a:off x="375657" y="87798"/>
            <a:ext cx="1303515" cy="64633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Datos</a:t>
            </a:r>
            <a:endParaRPr kumimoji="0" lang="es-ES" sz="40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sp>
        <p:nvSpPr>
          <p:cNvPr id="10" name="Rectángulo 9"/>
          <p:cNvSpPr/>
          <p:nvPr/>
        </p:nvSpPr>
        <p:spPr>
          <a:xfrm rot="21150880">
            <a:off x="5056665" y="257483"/>
            <a:ext cx="1471583" cy="45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2000" dirty="0" smtClean="0">
                <a:solidFill>
                  <a:prstClr val="black"/>
                </a:solidFill>
                <a:latin typeface="Berlin Sans FB" panose="020E0602020502020306" pitchFamily="34" charset="0"/>
              </a:rPr>
              <a:t>01</a:t>
            </a:r>
            <a:r>
              <a:rPr kumimoji="0" lang="es-MX" sz="20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/03/2021</a:t>
            </a:r>
            <a:endPar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2" name="CuadroTexto 11"/>
          <p:cNvSpPr txBox="1"/>
          <p:nvPr/>
        </p:nvSpPr>
        <p:spPr>
          <a:xfrm>
            <a:off x="445004" y="6472859"/>
            <a:ext cx="5967992"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Hoy no tuve clase con los alumnos por medio de video llamada.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En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 transmisión de aprende casa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III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se estuvieron trabajando dos áreas, las cuales fueron </a:t>
            </a:r>
            <a:r>
              <a:rPr kumimoji="0" lang="es-MX" sz="1800" b="0" i="0" u="none" strike="noStrike" kern="1200" cap="none" spc="0" normalizeH="0" baseline="0" noProof="0" dirty="0">
                <a:ln>
                  <a:noFill/>
                </a:ln>
                <a:solidFill>
                  <a:srgbClr val="CC66FF"/>
                </a:solidFill>
                <a:effectLst/>
                <a:uLnTx/>
                <a:uFillTx/>
                <a:latin typeface="Berlin Sans FB" panose="020E0602020502020306" pitchFamily="34" charset="0"/>
                <a:ea typeface="+mn-ea"/>
                <a:cs typeface="+mn-cs"/>
              </a:rPr>
              <a:t>educación socioemocional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y </a:t>
            </a:r>
            <a:r>
              <a:rPr kumimoji="0" lang="es-MX" sz="1800" b="0" i="0" u="none" strike="noStrike" kern="1200" cap="none" spc="0" normalizeH="0" baseline="0" noProof="0" dirty="0">
                <a:ln>
                  <a:noFill/>
                </a:ln>
                <a:solidFill>
                  <a:srgbClr val="009999"/>
                </a:solidFill>
                <a:effectLst/>
                <a:uLnTx/>
                <a:uFillTx/>
                <a:latin typeface="Berlin Sans FB" panose="020E0602020502020306" pitchFamily="34" charset="0"/>
                <a:ea typeface="+mn-ea"/>
                <a:cs typeface="+mn-cs"/>
              </a:rPr>
              <a:t>artes</a:t>
            </a:r>
            <a:r>
              <a:rPr kumimoji="0" lang="es-MX" sz="1800" b="0" i="0" u="none" strike="noStrike" kern="1200" cap="none" spc="0" normalizeH="0" baseline="0" noProof="0" dirty="0" smtClean="0">
                <a:ln>
                  <a:noFill/>
                </a:ln>
                <a:solidFill>
                  <a:srgbClr val="009999"/>
                </a:solidFill>
                <a:effectLst/>
                <a:uLnTx/>
                <a:uFillTx/>
                <a:latin typeface="Berlin Sans FB" panose="020E0602020502020306" pitchFamily="34" charset="0"/>
                <a:ea typeface="+mn-ea"/>
                <a:cs typeface="+mn-cs"/>
              </a:rPr>
              <a:t>.</a:t>
            </a:r>
            <a:endParaRPr kumimoji="0" lang="es-MX" sz="1800" b="0" i="0" u="none" strike="noStrike" kern="1200" cap="none" spc="0" normalizeH="0" baseline="0" noProof="0" dirty="0">
              <a:ln>
                <a:noFill/>
              </a:ln>
              <a:solidFill>
                <a:srgbClr val="009999"/>
              </a:solidFill>
              <a:effectLst/>
              <a:uLnTx/>
              <a:uFillTx/>
              <a:latin typeface="Berlin Sans FB" panose="020E0602020502020306"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En el caso de </a:t>
            </a:r>
            <a:r>
              <a:rPr kumimoji="0" lang="es-MX" sz="1800" b="0" i="0" u="none" strike="noStrike" kern="1200" cap="none" spc="0" normalizeH="0" baseline="0" noProof="0" dirty="0">
                <a:ln>
                  <a:noFill/>
                </a:ln>
                <a:solidFill>
                  <a:srgbClr val="CC66FF"/>
                </a:solidFill>
                <a:effectLst/>
                <a:uLnTx/>
                <a:uFillTx/>
                <a:latin typeface="Berlin Sans FB" panose="020E0602020502020306" pitchFamily="34" charset="0"/>
                <a:ea typeface="+mn-ea"/>
                <a:cs typeface="+mn-cs"/>
              </a:rPr>
              <a:t>educación socioemocional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comenzó</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con ella hablando al teléfono con su hermana discutiendo un poco, haciendo énfasis que es complicado tener una convivencia sana debido a que pasamos mucho tiempo juntos en un mismo ligar (casa). Recordaron que es un acuerdo y sacaron </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3" name="Elipse 12"/>
          <p:cNvSpPr/>
          <p:nvPr/>
        </p:nvSpPr>
        <p:spPr>
          <a:xfrm>
            <a:off x="4432129" y="3260800"/>
            <a:ext cx="257353" cy="257589"/>
          </a:xfrm>
          <a:prstGeom prst="ellipse">
            <a:avLst/>
          </a:prstGeom>
          <a:solidFill>
            <a:srgbClr val="FF0066"/>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5959077" y="4067798"/>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dirty="0" smtClean="0">
                <a:solidFill>
                  <a:prstClr val="black"/>
                </a:solidFill>
                <a:latin typeface="Berlin Sans FB" panose="020E0602020502020306" pitchFamily="34" charset="0"/>
              </a:rPr>
              <a:t>4</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4" name="Elipse 13"/>
          <p:cNvSpPr/>
          <p:nvPr/>
        </p:nvSpPr>
        <p:spPr>
          <a:xfrm>
            <a:off x="2225408" y="2035278"/>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Elipse 14"/>
          <p:cNvSpPr/>
          <p:nvPr/>
        </p:nvSpPr>
        <p:spPr>
          <a:xfrm>
            <a:off x="2987371" y="2263340"/>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CuadroTexto 15"/>
          <p:cNvSpPr txBox="1"/>
          <p:nvPr/>
        </p:nvSpPr>
        <p:spPr>
          <a:xfrm>
            <a:off x="5930781" y="4611480"/>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dirty="0" smtClean="0">
                <a:solidFill>
                  <a:prstClr val="black"/>
                </a:solidFill>
                <a:latin typeface="Berlin Sans FB" panose="020E0602020502020306" pitchFamily="34" charset="0"/>
              </a:rPr>
              <a:t>16</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7" name="CuadroTexto 16"/>
          <p:cNvSpPr txBox="1"/>
          <p:nvPr/>
        </p:nvSpPr>
        <p:spPr>
          <a:xfrm>
            <a:off x="5891263" y="5454638"/>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13</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75181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uadroTexto 4"/>
          <p:cNvSpPr txBox="1"/>
          <p:nvPr/>
        </p:nvSpPr>
        <p:spPr>
          <a:xfrm>
            <a:off x="641182" y="711703"/>
            <a:ext cx="5518485" cy="72943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el buzón de comentarios,</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donde distintos niños mencionaron que era. Después leyeron un cuento llamado “el túnel” pero este cuento lo leerían de manera distintas porque en el se verían distintas situaciones de conflicto</a:t>
            </a:r>
            <a:r>
              <a:rPr lang="es-MX" dirty="0" smtClean="0">
                <a:solidFill>
                  <a:prstClr val="black"/>
                </a:solidFill>
                <a:latin typeface="Berlin Sans FB" panose="020E0602020502020306" pitchFamily="34" charset="0"/>
              </a:rPr>
              <a:t>to en donde harían pausas para ayudar a los hermanos de la historia a solucionarlos de la mejor manera. Mientras se leían los conflictos pasaban videos de ellas actuando y también las posibles soluciones que ellas sugerían, de igual manera pasaban video de niños mencionando como ellos solucionarían el problema. </a:t>
            </a:r>
            <a:r>
              <a:rPr lang="es-MX" dirty="0">
                <a:solidFill>
                  <a:prstClr val="black"/>
                </a:solidFill>
                <a:latin typeface="Berlin Sans FB" panose="020E0602020502020306" pitchFamily="34" charset="0"/>
              </a:rPr>
              <a:t>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Hicieron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una pausa activa antes de comenzar con la otra clase.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En la clase de </a:t>
            </a:r>
            <a:r>
              <a:rPr kumimoji="0" lang="es-MX" sz="1800" b="0" i="0" u="none" strike="noStrike" kern="1200" cap="none" spc="0" normalizeH="0" baseline="0" noProof="0" dirty="0">
                <a:ln>
                  <a:noFill/>
                </a:ln>
                <a:solidFill>
                  <a:srgbClr val="009999"/>
                </a:solidFill>
                <a:effectLst/>
                <a:uLnTx/>
                <a:uFillTx/>
                <a:latin typeface="Berlin Sans FB" panose="020E0602020502020306" pitchFamily="34" charset="0"/>
                <a:ea typeface="+mn-ea"/>
                <a:cs typeface="+mn-cs"/>
              </a:rPr>
              <a:t>artes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comenzaron</a:t>
            </a:r>
            <a:r>
              <a:rPr kumimoji="0" lang="es-MX" sz="1800" b="0" i="0" u="none" strike="noStrike" kern="1200" cap="none" spc="0" normalizeH="0" baseline="0" noProof="0" dirty="0">
                <a:ln>
                  <a:noFill/>
                </a:ln>
                <a:solidFill>
                  <a:srgbClr val="009999"/>
                </a:solidFill>
                <a:effectLst/>
                <a:uLnTx/>
                <a:uFillTx/>
                <a:latin typeface="Berlin Sans FB" panose="020E0602020502020306" pitchFamily="34" charset="0"/>
                <a:ea typeface="+mn-ea"/>
                <a:cs typeface="+mn-cs"/>
              </a:rPr>
              <a:t>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con la importancia de lavarnos las manos de manera constantemente. </a:t>
            </a:r>
            <a:r>
              <a:rPr lang="es-MX" dirty="0" smtClean="0">
                <a:solidFill>
                  <a:prstClr val="black"/>
                </a:solidFill>
                <a:latin typeface="Berlin Sans FB" panose="020E0602020502020306" pitchFamily="34" charset="0"/>
              </a:rPr>
              <a:t>Mencionaron que la clase de hoy seria distinta porque no las podríamos ver, solamente se vería su sombra. Cantaron una canción de las sombras pero en ella jugaron a hacer distintas figuras como de animales mientras la cantaban hicieron distintas de ellas. Después fueron mostraron distintas siluetas esperando que adivinaran que se estaba presentando, tomaron varios cuentos y los estuvieron representando con figuras para adivinar cual era. Para finalizar pasaron un video en donde explicaban como pueden jugar sombra sombrita desde casa con cosas de fácil alcance dando explicaciones</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4092124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1"/>
            <a:ext cx="6858000" cy="9274630"/>
          </a:xfrm>
          <a:prstGeom prst="rect">
            <a:avLst/>
          </a:prstGeom>
          <a:ln>
            <a:noFill/>
          </a:ln>
          <a:extLst>
            <a:ext uri="{53640926-AAD7-44D8-BBD7-CCE9431645EC}">
              <a14:shadowObscured xmlns:a14="http://schemas.microsoft.com/office/drawing/2010/main"/>
            </a:ext>
          </a:extLst>
        </p:spPr>
      </p:pic>
      <p:sp>
        <p:nvSpPr>
          <p:cNvPr id="7" name="Rectángulo redondeado 6"/>
          <p:cNvSpPr/>
          <p:nvPr/>
        </p:nvSpPr>
        <p:spPr>
          <a:xfrm>
            <a:off x="184934" y="692294"/>
            <a:ext cx="2948683" cy="277403"/>
          </a:xfrm>
          <a:prstGeom prst="roundRect">
            <a:avLst/>
          </a:prstGeom>
          <a:solidFill>
            <a:srgbClr val="FF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Jardín de niños Diego Rivera T.M</a:t>
            </a:r>
          </a:p>
        </p:txBody>
      </p:sp>
      <p:sp>
        <p:nvSpPr>
          <p:cNvPr id="8" name="Rectángulo redondeado 7"/>
          <p:cNvSpPr/>
          <p:nvPr/>
        </p:nvSpPr>
        <p:spPr>
          <a:xfrm>
            <a:off x="3318551" y="714277"/>
            <a:ext cx="682434" cy="224373"/>
          </a:xfrm>
          <a:prstGeom prst="round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3</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a:t>
            </a:r>
          </a:p>
        </p:txBody>
      </p:sp>
      <p:sp>
        <p:nvSpPr>
          <p:cNvPr id="9" name="Rectángulo 8"/>
          <p:cNvSpPr/>
          <p:nvPr/>
        </p:nvSpPr>
        <p:spPr>
          <a:xfrm>
            <a:off x="1679173" y="163555"/>
            <a:ext cx="2684775" cy="494819"/>
          </a:xfrm>
          <a:prstGeom prst="rect">
            <a:avLst/>
          </a:prstGeom>
          <a:solidFill>
            <a:srgbClr val="D4F4E0"/>
          </a:solidFill>
          <a:ln>
            <a:solidFill>
              <a:srgbClr val="D4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Fátima Araminda García Samaniego </a:t>
            </a:r>
          </a:p>
        </p:txBody>
      </p:sp>
      <p:sp>
        <p:nvSpPr>
          <p:cNvPr id="5" name="Doble onda 4"/>
          <p:cNvSpPr/>
          <p:nvPr/>
        </p:nvSpPr>
        <p:spPr>
          <a:xfrm>
            <a:off x="184934" y="148368"/>
            <a:ext cx="1684962" cy="554804"/>
          </a:xfrm>
          <a:prstGeom prst="doubleWave">
            <a:avLst/>
          </a:prstGeom>
          <a:solidFill>
            <a:srgbClr val="FFFF99"/>
          </a:solidFill>
          <a:ln>
            <a:solidFill>
              <a:srgbClr val="FF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Colorado" pitchFamily="50" charset="0"/>
                <a:ea typeface="+mn-ea"/>
                <a:cs typeface="+mn-cs"/>
              </a:rPr>
              <a:t> </a:t>
            </a:r>
          </a:p>
        </p:txBody>
      </p:sp>
      <p:sp>
        <p:nvSpPr>
          <p:cNvPr id="6" name="Rectángulo 5"/>
          <p:cNvSpPr/>
          <p:nvPr/>
        </p:nvSpPr>
        <p:spPr>
          <a:xfrm>
            <a:off x="375658" y="-4533"/>
            <a:ext cx="1303515" cy="64633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Datos</a:t>
            </a:r>
            <a:endParaRPr kumimoji="0" lang="es-ES" sz="40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sp>
        <p:nvSpPr>
          <p:cNvPr id="10" name="Rectángulo 9"/>
          <p:cNvSpPr/>
          <p:nvPr/>
        </p:nvSpPr>
        <p:spPr>
          <a:xfrm rot="21150880">
            <a:off x="5075523" y="275688"/>
            <a:ext cx="1471583" cy="45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2000" dirty="0" smtClean="0">
                <a:solidFill>
                  <a:prstClr val="black"/>
                </a:solidFill>
                <a:latin typeface="Berlin Sans FB" panose="020E0602020502020306" pitchFamily="34" charset="0"/>
              </a:rPr>
              <a:t>2</a:t>
            </a:r>
            <a:r>
              <a:rPr kumimoji="0" lang="es-MX" sz="20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/03/2021</a:t>
            </a:r>
            <a:endPar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2" name="CuadroTexto 11"/>
          <p:cNvSpPr txBox="1"/>
          <p:nvPr/>
        </p:nvSpPr>
        <p:spPr>
          <a:xfrm>
            <a:off x="445004" y="6472859"/>
            <a:ext cx="5967992"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El día de hoy tuve clase con mis alumnos por medio de la plataforma Facebook, solo se les invio a algunos alumnos porque era clase para alumnos que requieren apoyo.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Comenzamos a saludarnos  y conforme se integraban yo les cuestionaba acerca de como se sentían con las clases por la televisión y por los trabajos que les enviado por medio de Facebook. Seguido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hicimos unos ejercicios</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de gimnasia cerebral y</a:t>
            </a:r>
            <a:r>
              <a:rPr lang="es-MX" dirty="0">
                <a:solidFill>
                  <a:prstClr val="black"/>
                </a:solidFill>
                <a:latin typeface="Berlin Sans FB" panose="020E0602020502020306" pitchFamily="34" charset="0"/>
              </a:rPr>
              <a:t> </a:t>
            </a:r>
            <a:r>
              <a:rPr lang="es-MX" dirty="0" smtClean="0">
                <a:solidFill>
                  <a:prstClr val="black"/>
                </a:solidFill>
                <a:latin typeface="Berlin Sans FB" panose="020E0602020502020306" pitchFamily="34" charset="0"/>
              </a:rPr>
              <a:t>no pasamos lista porque solamente asistieron 2 alumnos a la clase aunque se habían invitado a 7 hoy. </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3" name="CuadroTexto 2"/>
          <p:cNvSpPr txBox="1"/>
          <p:nvPr/>
        </p:nvSpPr>
        <p:spPr>
          <a:xfrm>
            <a:off x="5940416" y="4067798"/>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dirty="0">
                <a:solidFill>
                  <a:prstClr val="black"/>
                </a:solidFill>
                <a:latin typeface="Berlin Sans FB" panose="020E0602020502020306" pitchFamily="34" charset="0"/>
              </a:rPr>
              <a:t>2</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7" name="Elipse 16"/>
          <p:cNvSpPr/>
          <p:nvPr/>
        </p:nvSpPr>
        <p:spPr>
          <a:xfrm>
            <a:off x="5546909" y="1489726"/>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ipse 3">
            <a:extLst>
              <a:ext uri="{FF2B5EF4-FFF2-40B4-BE49-F238E27FC236}">
                <a16:creationId xmlns:a16="http://schemas.microsoft.com/office/drawing/2014/main" id="{9074B2D1-B463-4941-A4F5-5846A2F220F2}"/>
              </a:ext>
            </a:extLst>
          </p:cNvPr>
          <p:cNvSpPr/>
          <p:nvPr/>
        </p:nvSpPr>
        <p:spPr>
          <a:xfrm>
            <a:off x="4428897" y="3277095"/>
            <a:ext cx="257353" cy="257589"/>
          </a:xfrm>
          <a:prstGeom prst="ellipse">
            <a:avLst/>
          </a:prstGeom>
          <a:solidFill>
            <a:srgbClr val="FF0066"/>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uadroTexto 12"/>
          <p:cNvSpPr txBox="1"/>
          <p:nvPr/>
        </p:nvSpPr>
        <p:spPr>
          <a:xfrm>
            <a:off x="5930781" y="5529355"/>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18</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4" name="CuadroTexto 13"/>
          <p:cNvSpPr txBox="1"/>
          <p:nvPr/>
        </p:nvSpPr>
        <p:spPr>
          <a:xfrm>
            <a:off x="5940416" y="4637314"/>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dirty="0" smtClean="0">
                <a:solidFill>
                  <a:prstClr val="black"/>
                </a:solidFill>
                <a:latin typeface="Berlin Sans FB" panose="020E0602020502020306" pitchFamily="34" charset="0"/>
              </a:rPr>
              <a:t>14</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1302347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p:cNvSpPr txBox="1"/>
          <p:nvPr/>
        </p:nvSpPr>
        <p:spPr>
          <a:xfrm>
            <a:off x="641182" y="540158"/>
            <a:ext cx="5518485" cy="8125301"/>
          </a:xfrm>
          <a:prstGeom prst="rect">
            <a:avLst/>
          </a:prstGeom>
          <a:noFill/>
        </p:spPr>
        <p:txBody>
          <a:bodyPr wrap="square" rtlCol="0">
            <a:spAutoFit/>
          </a:bodyPr>
          <a:lstStyle/>
          <a:p>
            <a:pPr lvl="0" defTabSz="914400">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Cuestione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acerca de lo que se vio durante la programación de la televisión (¿Que fue lo que vieron? ¿Que te gusto mas? ¿Que no te gusto? ¿Realizaron los retos? ¿Como se sintieron al realizarlos?) para así poder llegar a explicarles que el día de hoy también jugaríamos con las matemáticas. Les dije que hoy trabajaríamos con pensamiento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matemático</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a:t>
            </a:r>
            <a:r>
              <a:rPr lang="es-MX" dirty="0" smtClean="0">
                <a:solidFill>
                  <a:prstClr val="black"/>
                </a:solidFill>
                <a:latin typeface="Berlin Sans FB" panose="020E0602020502020306" pitchFamily="34" charset="0"/>
              </a:rPr>
              <a:t>comparando</a:t>
            </a:r>
            <a:r>
              <a:rPr lang="es-MX" dirty="0">
                <a:solidFill>
                  <a:prstClr val="black"/>
                </a:solidFill>
                <a:latin typeface="Berlin Sans FB" panose="020E0602020502020306" pitchFamily="34" charset="0"/>
              </a:rPr>
              <a:t>, igualando y clasificando algunas colecciones.  </a:t>
            </a:r>
            <a:r>
              <a:rPr lang="es-MX" dirty="0" smtClean="0">
                <a:solidFill>
                  <a:prstClr val="black"/>
                </a:solidFill>
                <a:latin typeface="Berlin Sans FB" panose="020E0602020502020306" pitchFamily="34" charset="0"/>
              </a:rPr>
              <a:t>Les explique que jugaríamos con 3 monstruos que comerían dependiendo del numero que saliera en el dado que aventáramos jugando 5 rondas para ver quien ganaría comiendo mas o perdería comiendo menos, haciendo anotaciones en la tabla que estaba enfrente del pizarrón para ir observando el puntaje que se oba obteniendo de cada uno de ellos. Cuando pasaron 2 rondas les cuestione que hasta ese momento quien iba comiendo mas y quien menos, para retomar la atención y hacia comentarios respecto a los puntajes. Cuando terminados de llenar la tabla hicimos las indicaciones:</a:t>
            </a:r>
          </a:p>
          <a:p>
            <a:pPr lvl="0" defTabSz="914400">
              <a:defRPr/>
            </a:pPr>
            <a:r>
              <a:rPr lang="es-MX" dirty="0">
                <a:solidFill>
                  <a:prstClr val="black"/>
                </a:solidFill>
                <a:latin typeface="Berlin Sans FB" panose="020E0602020502020306" pitchFamily="34" charset="0"/>
              </a:rPr>
              <a:t>1.-Encerrar al monstruo que obtuvo mas comida</a:t>
            </a:r>
          </a:p>
          <a:p>
            <a:pPr lvl="0" defTabSz="914400">
              <a:defRPr/>
            </a:pPr>
            <a:r>
              <a:rPr lang="es-MX" dirty="0">
                <a:solidFill>
                  <a:prstClr val="black"/>
                </a:solidFill>
                <a:latin typeface="Berlin Sans FB" panose="020E0602020502020306" pitchFamily="34" charset="0"/>
              </a:rPr>
              <a:t>2.-Tacha que obtuvo mejor comida.</a:t>
            </a:r>
          </a:p>
          <a:p>
            <a:pPr lvl="0" defTabSz="914400">
              <a:defRPr/>
            </a:pPr>
            <a:r>
              <a:rPr lang="es-MX" dirty="0">
                <a:solidFill>
                  <a:prstClr val="black"/>
                </a:solidFill>
                <a:latin typeface="Berlin Sans FB" panose="020E0602020502020306" pitchFamily="34" charset="0"/>
              </a:rPr>
              <a:t>3.- Con una línea, une a los monstruos que obtuvieron la misma cantidad de comida en alguna ronda. </a:t>
            </a:r>
          </a:p>
          <a:p>
            <a:pPr lvl="0" defTabSz="914400">
              <a:defRPr/>
            </a:pPr>
            <a:r>
              <a:rPr lang="es-MX" dirty="0" smtClean="0">
                <a:solidFill>
                  <a:prstClr val="black"/>
                </a:solidFill>
                <a:latin typeface="Berlin Sans FB" panose="020E0602020502020306" pitchFamily="34" charset="0"/>
              </a:rPr>
              <a:t>Para esto contamos cuantas semillas comida cada monstruo para saber quien obtuvo mas y quien menos, de igual manera fuimos uniendo las cantidades iguales de los concursantes, para finalizar jugamos un juego virtual donde comparamos, igualamos y clasificamos. </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3944689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p:cNvSpPr txBox="1"/>
          <p:nvPr/>
        </p:nvSpPr>
        <p:spPr>
          <a:xfrm>
            <a:off x="641182" y="618399"/>
            <a:ext cx="5518485" cy="61863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Aunque solamente</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eran 2 alumnos el objetivo se logro, incluso pudimos observar a un alumno que ya va muy avanzado y gracias a eso pudimos quitarlo de los alumnos que requieren apoyo debido a todo su avance en todos los sentidos desde que comenzamos. La otra alumna se mostraba algo distante y distraída, aunque trataba de recobrar su atención me fue algo complicado lograrlo.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Nos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despedimos, nos dimos un aplauso porque trabajaron muy bien y estuvieron a la clase así mismo incentivándolos a seguir participando, no sin antes agradecer a las mamás que se dieron el tiempo de poder estar junto con ellos en la clase apoyándolos. Recordando que debemos de seguirnos cuidando y seguir todas las medidas que el sector salud nos indica.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 </a:t>
            </a:r>
            <a:r>
              <a:rPr lang="es-MX" dirty="0">
                <a:solidFill>
                  <a:prstClr val="black"/>
                </a:solidFill>
                <a:latin typeface="Berlin Sans FB" panose="020E0602020502020306" pitchFamily="34" charset="0"/>
              </a:rPr>
              <a:t> </a:t>
            </a:r>
            <a:r>
              <a:rPr lang="es-MX" dirty="0" smtClean="0">
                <a:solidFill>
                  <a:prstClr val="black"/>
                </a:solidFill>
                <a:latin typeface="Berlin Sans FB" panose="020E0602020502020306" pitchFamily="34" charset="0"/>
              </a:rPr>
              <a:t>Me </a:t>
            </a:r>
            <a:r>
              <a:rPr lang="es-MX" dirty="0">
                <a:solidFill>
                  <a:prstClr val="black"/>
                </a:solidFill>
                <a:latin typeface="Berlin Sans FB" panose="020E0602020502020306" pitchFamily="34" charset="0"/>
              </a:rPr>
              <a:t>sentí muy segura y satisfecha de mi trabajo realizado el día de hoy porque los alumnos estuvieron muy atentos y participativos a la clase, </a:t>
            </a:r>
            <a:r>
              <a:rPr lang="es-MX" dirty="0" smtClean="0">
                <a:solidFill>
                  <a:prstClr val="black"/>
                </a:solidFill>
                <a:latin typeface="Berlin Sans FB" panose="020E0602020502020306" pitchFamily="34" charset="0"/>
              </a:rPr>
              <a:t>integre </a:t>
            </a:r>
            <a:r>
              <a:rPr lang="es-MX" dirty="0">
                <a:solidFill>
                  <a:prstClr val="black"/>
                </a:solidFill>
                <a:latin typeface="Berlin Sans FB" panose="020E0602020502020306" pitchFamily="34" charset="0"/>
              </a:rPr>
              <a:t>a cada uno por medio de </a:t>
            </a:r>
            <a:r>
              <a:rPr lang="es-MX" dirty="0" smtClean="0">
                <a:solidFill>
                  <a:prstClr val="black"/>
                </a:solidFill>
                <a:latin typeface="Berlin Sans FB" panose="020E0602020502020306" pitchFamily="34" charset="0"/>
              </a:rPr>
              <a:t>cuestionamientos. Modificaría el pedirles fichas o el Abaco para realizar el procedimiento de contar de una manera mas eficiente y pedir un cuadro en su cuaderno para irlo haciendo en conjunto conmigo. </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1092398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p:cNvSpPr/>
          <p:nvPr/>
        </p:nvSpPr>
        <p:spPr>
          <a:xfrm>
            <a:off x="1797211" y="7955615"/>
            <a:ext cx="3206427" cy="547782"/>
          </a:xfrm>
          <a:prstGeom prst="rect">
            <a:avLst/>
          </a:prstGeom>
          <a:solidFill>
            <a:srgbClr val="CCECFF"/>
          </a:solidFill>
          <a:ln w="57150">
            <a:solidFill>
              <a:srgbClr val="00B0F0"/>
            </a:solidFill>
          </a:ln>
          <a:scene3d>
            <a:camera prst="perspectiveFront"/>
            <a:lightRig rig="threePt" dir="t"/>
          </a:scene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Clase con alumnos de apoyo</a:t>
            </a:r>
          </a:p>
        </p:txBody>
      </p:sp>
      <p:pic>
        <p:nvPicPr>
          <p:cNvPr id="4" name="Imagen 3"/>
          <p:cNvPicPr>
            <a:picLocks noChangeAspect="1"/>
          </p:cNvPicPr>
          <p:nvPr/>
        </p:nvPicPr>
        <p:blipFill>
          <a:blip r:embed="rId3"/>
          <a:stretch>
            <a:fillRect/>
          </a:stretch>
        </p:blipFill>
        <p:spPr>
          <a:xfrm>
            <a:off x="0" y="421609"/>
            <a:ext cx="2792210" cy="768163"/>
          </a:xfrm>
          <a:prstGeom prst="rect">
            <a:avLst/>
          </a:prstGeom>
        </p:spPr>
      </p:pic>
      <p:pic>
        <p:nvPicPr>
          <p:cNvPr id="8" name="Imagen 7"/>
          <p:cNvPicPr>
            <a:picLocks noChangeAspect="1"/>
          </p:cNvPicPr>
          <p:nvPr/>
        </p:nvPicPr>
        <p:blipFill rotWithShape="1">
          <a:blip r:embed="rId4"/>
          <a:srcRect l="10781" t="10021" r="13737" b="64407"/>
          <a:stretch/>
        </p:blipFill>
        <p:spPr>
          <a:xfrm>
            <a:off x="545367" y="1313597"/>
            <a:ext cx="4493685" cy="1976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p:cNvPicPr>
            <a:picLocks noChangeAspect="1"/>
          </p:cNvPicPr>
          <p:nvPr/>
        </p:nvPicPr>
        <p:blipFill rotWithShape="1">
          <a:blip r:embed="rId4"/>
          <a:srcRect l="12486" t="51401" r="20443" b="19348"/>
          <a:stretch/>
        </p:blipFill>
        <p:spPr>
          <a:xfrm>
            <a:off x="2484560" y="2726177"/>
            <a:ext cx="3954340" cy="2145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p:cNvPicPr>
            <a:picLocks noChangeAspect="1"/>
          </p:cNvPicPr>
          <p:nvPr/>
        </p:nvPicPr>
        <p:blipFill rotWithShape="1">
          <a:blip r:embed="rId5"/>
          <a:srcRect l="15441" t="46146" r="18853" b="29507"/>
          <a:stretch/>
        </p:blipFill>
        <p:spPr>
          <a:xfrm>
            <a:off x="480158" y="4702315"/>
            <a:ext cx="4109614" cy="2444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p:cNvPicPr>
            <a:picLocks noChangeAspect="1"/>
          </p:cNvPicPr>
          <p:nvPr/>
        </p:nvPicPr>
        <p:blipFill rotWithShape="1">
          <a:blip r:embed="rId6"/>
          <a:srcRect l="19762" t="9363" r="11349" b="72245"/>
          <a:stretch/>
        </p:blipFill>
        <p:spPr>
          <a:xfrm>
            <a:off x="2562863" y="5793019"/>
            <a:ext cx="4094303" cy="21319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2812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p:cNvSpPr/>
          <p:nvPr/>
        </p:nvSpPr>
        <p:spPr>
          <a:xfrm>
            <a:off x="1797211" y="7955615"/>
            <a:ext cx="3206427" cy="547782"/>
          </a:xfrm>
          <a:prstGeom prst="rect">
            <a:avLst/>
          </a:prstGeom>
          <a:solidFill>
            <a:srgbClr val="CCECFF"/>
          </a:solidFill>
          <a:ln w="57150">
            <a:solidFill>
              <a:srgbClr val="00B0F0"/>
            </a:solidFill>
          </a:ln>
          <a:scene3d>
            <a:camera prst="perspectiveFront"/>
            <a:lightRig rig="threePt" dir="t"/>
          </a:scene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Estructura de las actividades de la video llamada</a:t>
            </a:r>
          </a:p>
        </p:txBody>
      </p:sp>
      <p:pic>
        <p:nvPicPr>
          <p:cNvPr id="4" name="Imagen 3"/>
          <p:cNvPicPr>
            <a:picLocks noChangeAspect="1"/>
          </p:cNvPicPr>
          <p:nvPr/>
        </p:nvPicPr>
        <p:blipFill>
          <a:blip r:embed="rId3"/>
          <a:stretch>
            <a:fillRect/>
          </a:stretch>
        </p:blipFill>
        <p:spPr>
          <a:xfrm>
            <a:off x="0" y="382211"/>
            <a:ext cx="2792210" cy="768163"/>
          </a:xfrm>
          <a:prstGeom prst="rect">
            <a:avLst/>
          </a:prstGeom>
        </p:spPr>
      </p:pic>
      <p:pic>
        <p:nvPicPr>
          <p:cNvPr id="5" name="Imagen 4"/>
          <p:cNvPicPr>
            <a:picLocks noChangeAspect="1"/>
          </p:cNvPicPr>
          <p:nvPr/>
        </p:nvPicPr>
        <p:blipFill>
          <a:blip r:embed="rId4"/>
          <a:stretch>
            <a:fillRect/>
          </a:stretch>
        </p:blipFill>
        <p:spPr>
          <a:xfrm>
            <a:off x="293324" y="1237310"/>
            <a:ext cx="3107100" cy="4124114"/>
          </a:xfrm>
          <a:prstGeom prst="rect">
            <a:avLst/>
          </a:prstGeom>
        </p:spPr>
      </p:pic>
      <p:pic>
        <p:nvPicPr>
          <p:cNvPr id="9" name="Imagen 8"/>
          <p:cNvPicPr>
            <a:picLocks noChangeAspect="1"/>
          </p:cNvPicPr>
          <p:nvPr/>
        </p:nvPicPr>
        <p:blipFill>
          <a:blip r:embed="rId5"/>
          <a:stretch>
            <a:fillRect/>
          </a:stretch>
        </p:blipFill>
        <p:spPr>
          <a:xfrm>
            <a:off x="3526201" y="3731601"/>
            <a:ext cx="3045917" cy="4021561"/>
          </a:xfrm>
          <a:prstGeom prst="rect">
            <a:avLst/>
          </a:prstGeom>
        </p:spPr>
      </p:pic>
    </p:spTree>
    <p:extLst>
      <p:ext uri="{BB962C8B-B14F-4D97-AF65-F5344CB8AC3E}">
        <p14:creationId xmlns:p14="http://schemas.microsoft.com/office/powerpoint/2010/main" val="385874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1"/>
            <a:ext cx="6858000" cy="9274630"/>
          </a:xfrm>
          <a:prstGeom prst="rect">
            <a:avLst/>
          </a:prstGeom>
          <a:ln>
            <a:noFill/>
          </a:ln>
          <a:extLst>
            <a:ext uri="{53640926-AAD7-44D8-BBD7-CCE9431645EC}">
              <a14:shadowObscured xmlns:a14="http://schemas.microsoft.com/office/drawing/2010/main"/>
            </a:ext>
          </a:extLst>
        </p:spPr>
      </p:pic>
      <p:sp>
        <p:nvSpPr>
          <p:cNvPr id="7" name="Rectángulo redondeado 6"/>
          <p:cNvSpPr/>
          <p:nvPr/>
        </p:nvSpPr>
        <p:spPr>
          <a:xfrm>
            <a:off x="184934" y="692294"/>
            <a:ext cx="2948683" cy="277403"/>
          </a:xfrm>
          <a:prstGeom prst="roundRect">
            <a:avLst/>
          </a:prstGeom>
          <a:solidFill>
            <a:srgbClr val="FF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Jardín de niños Diego Rivera T.M</a:t>
            </a:r>
          </a:p>
        </p:txBody>
      </p:sp>
      <p:sp>
        <p:nvSpPr>
          <p:cNvPr id="8" name="Rectángulo redondeado 7"/>
          <p:cNvSpPr/>
          <p:nvPr/>
        </p:nvSpPr>
        <p:spPr>
          <a:xfrm>
            <a:off x="3318551" y="714277"/>
            <a:ext cx="682434" cy="224373"/>
          </a:xfrm>
          <a:prstGeom prst="round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3</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a:t>
            </a:r>
          </a:p>
        </p:txBody>
      </p:sp>
      <p:sp>
        <p:nvSpPr>
          <p:cNvPr id="9" name="Rectángulo 8"/>
          <p:cNvSpPr/>
          <p:nvPr/>
        </p:nvSpPr>
        <p:spPr>
          <a:xfrm>
            <a:off x="1679173" y="163555"/>
            <a:ext cx="2684775" cy="494819"/>
          </a:xfrm>
          <a:prstGeom prst="rect">
            <a:avLst/>
          </a:prstGeom>
          <a:solidFill>
            <a:srgbClr val="D4F4E0"/>
          </a:solidFill>
          <a:ln>
            <a:solidFill>
              <a:srgbClr val="D4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Fátima Araminda García Samaniego </a:t>
            </a:r>
          </a:p>
        </p:txBody>
      </p:sp>
      <p:sp>
        <p:nvSpPr>
          <p:cNvPr id="5" name="Doble onda 4"/>
          <p:cNvSpPr/>
          <p:nvPr/>
        </p:nvSpPr>
        <p:spPr>
          <a:xfrm>
            <a:off x="184934" y="148368"/>
            <a:ext cx="1684962" cy="554804"/>
          </a:xfrm>
          <a:prstGeom prst="doubleWave">
            <a:avLst/>
          </a:prstGeom>
          <a:solidFill>
            <a:srgbClr val="FFFF99"/>
          </a:solidFill>
          <a:ln>
            <a:solidFill>
              <a:srgbClr val="FF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Colorado" pitchFamily="50" charset="0"/>
                <a:ea typeface="+mn-ea"/>
                <a:cs typeface="+mn-cs"/>
              </a:rPr>
              <a:t> </a:t>
            </a:r>
          </a:p>
        </p:txBody>
      </p:sp>
      <p:sp>
        <p:nvSpPr>
          <p:cNvPr id="6" name="Rectángulo 5"/>
          <p:cNvSpPr/>
          <p:nvPr/>
        </p:nvSpPr>
        <p:spPr>
          <a:xfrm>
            <a:off x="375658" y="-4533"/>
            <a:ext cx="1303515" cy="64633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Datos</a:t>
            </a:r>
            <a:endParaRPr kumimoji="0" lang="es-ES" sz="40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sp>
        <p:nvSpPr>
          <p:cNvPr id="10" name="Rectángulo 9"/>
          <p:cNvSpPr/>
          <p:nvPr/>
        </p:nvSpPr>
        <p:spPr>
          <a:xfrm rot="21150880">
            <a:off x="5075523" y="275688"/>
            <a:ext cx="1471583" cy="45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2000" dirty="0" smtClean="0">
                <a:solidFill>
                  <a:prstClr val="black"/>
                </a:solidFill>
                <a:latin typeface="Berlin Sans FB" panose="020E0602020502020306" pitchFamily="34" charset="0"/>
              </a:rPr>
              <a:t>03</a:t>
            </a:r>
            <a:r>
              <a:rPr kumimoji="0" lang="es-MX" sz="20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/03/2021</a:t>
            </a:r>
            <a:endPar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2" name="CuadroTexto 11"/>
          <p:cNvSpPr txBox="1"/>
          <p:nvPr/>
        </p:nvSpPr>
        <p:spPr>
          <a:xfrm>
            <a:off x="445004" y="6472859"/>
            <a:ext cx="5967992"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Hoy no tuve clase con los alumnos por medio de video llamada. En la transmisión de aprende casa II se estuvo trabajando con el campo de </a:t>
            </a:r>
            <a:r>
              <a:rPr kumimoji="0" lang="es-MX" sz="1800" b="0" i="0" u="none" strike="noStrike" kern="1200" cap="none" spc="0" normalizeH="0" baseline="0" noProof="0" dirty="0">
                <a:ln>
                  <a:noFill/>
                </a:ln>
                <a:solidFill>
                  <a:srgbClr val="CC66FF"/>
                </a:solidFill>
                <a:effectLst/>
                <a:uLnTx/>
                <a:uFillTx/>
                <a:latin typeface="Berlin Sans FB" panose="020E0602020502020306" pitchFamily="34" charset="0"/>
                <a:ea typeface="+mn-ea"/>
                <a:cs typeface="+mn-cs"/>
              </a:rPr>
              <a:t>lenguaje y comunicación</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y la área de </a:t>
            </a:r>
            <a:r>
              <a:rPr kumimoji="0" lang="es-MX" sz="1800" b="0" i="0" u="none" strike="noStrike" kern="1200" cap="none" spc="0" normalizeH="0" baseline="0" noProof="0" dirty="0">
                <a:ln>
                  <a:noFill/>
                </a:ln>
                <a:solidFill>
                  <a:srgbClr val="008080"/>
                </a:solidFill>
                <a:effectLst/>
                <a:uLnTx/>
                <a:uFillTx/>
                <a:latin typeface="Berlin Sans FB" panose="020E0602020502020306" pitchFamily="34" charset="0"/>
                <a:ea typeface="+mn-ea"/>
                <a:cs typeface="+mn-cs"/>
              </a:rPr>
              <a:t>educación física.</a:t>
            </a:r>
          </a:p>
          <a:p>
            <a:pPr lvl="0"/>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En el caso de </a:t>
            </a:r>
            <a:r>
              <a:rPr kumimoji="0" lang="es-MX" sz="1800" b="0" i="0" u="none" strike="noStrike" kern="1200" cap="none" spc="0" normalizeH="0" baseline="0" noProof="0" dirty="0" smtClean="0">
                <a:ln>
                  <a:noFill/>
                </a:ln>
                <a:solidFill>
                  <a:srgbClr val="CC66FF"/>
                </a:solidFill>
                <a:effectLst/>
                <a:uLnTx/>
                <a:uFillTx/>
                <a:latin typeface="Berlin Sans FB" panose="020E0602020502020306" pitchFamily="34" charset="0"/>
                <a:ea typeface="+mn-ea"/>
                <a:cs typeface="+mn-cs"/>
              </a:rPr>
              <a:t>lenguaje y comunicación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con el </a:t>
            </a:r>
            <a:r>
              <a:rPr lang="es-MX" dirty="0">
                <a:solidFill>
                  <a:prstClr val="black"/>
                </a:solidFill>
                <a:latin typeface="Berlin Sans FB" panose="020E0602020502020306" pitchFamily="34" charset="0"/>
              </a:rPr>
              <a:t>énfasis </a:t>
            </a:r>
            <a:r>
              <a:rPr lang="es-MX" dirty="0" smtClean="0">
                <a:solidFill>
                  <a:prstClr val="black"/>
                </a:solidFill>
                <a:latin typeface="Berlin Sans FB" panose="020E0602020502020306" pitchFamily="34" charset="0"/>
              </a:rPr>
              <a:t>“explora </a:t>
            </a:r>
            <a:r>
              <a:rPr lang="es-MX" dirty="0">
                <a:solidFill>
                  <a:prstClr val="black"/>
                </a:solidFill>
                <a:latin typeface="Berlin Sans FB" panose="020E0602020502020306" pitchFamily="34" charset="0"/>
              </a:rPr>
              <a:t>cuentos y comenta cuál(es) es(son) de su </a:t>
            </a:r>
            <a:r>
              <a:rPr lang="es-MX" dirty="0" smtClean="0">
                <a:solidFill>
                  <a:prstClr val="black"/>
                </a:solidFill>
                <a:latin typeface="Berlin Sans FB" panose="020E0602020502020306" pitchFamily="34" charset="0"/>
              </a:rPr>
              <a:t>interés</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 comenzaron</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recordando cuentos que ya habían leído con anterioridad mostrando todos, pero una de ella la tuvo mencionando que hay que verlos con detenimiento para ver </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3" name="CuadroTexto 2"/>
          <p:cNvSpPr txBox="1"/>
          <p:nvPr/>
        </p:nvSpPr>
        <p:spPr>
          <a:xfrm>
            <a:off x="5940416" y="4067798"/>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noProof="0" dirty="0">
                <a:solidFill>
                  <a:prstClr val="black"/>
                </a:solidFill>
                <a:latin typeface="Berlin Sans FB" panose="020E0602020502020306" pitchFamily="34" charset="0"/>
              </a:rPr>
              <a:t>4</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6" name="Elipse 15"/>
          <p:cNvSpPr/>
          <p:nvPr/>
        </p:nvSpPr>
        <p:spPr>
          <a:xfrm>
            <a:off x="2618279" y="2473780"/>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ipse 16"/>
          <p:cNvSpPr/>
          <p:nvPr/>
        </p:nvSpPr>
        <p:spPr>
          <a:xfrm>
            <a:off x="5546909" y="1489726"/>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uadroTexto 12"/>
          <p:cNvSpPr txBox="1"/>
          <p:nvPr/>
        </p:nvSpPr>
        <p:spPr>
          <a:xfrm>
            <a:off x="5940416" y="4593913"/>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13</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4" name="CuadroTexto 13"/>
          <p:cNvSpPr txBox="1"/>
          <p:nvPr/>
        </p:nvSpPr>
        <p:spPr>
          <a:xfrm>
            <a:off x="5940416" y="5533386"/>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dirty="0" smtClean="0">
                <a:solidFill>
                  <a:prstClr val="black"/>
                </a:solidFill>
                <a:latin typeface="Berlin Sans FB" panose="020E0602020502020306" pitchFamily="34" charset="0"/>
              </a:rPr>
              <a:t>16</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245818875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2156</TotalTime>
  <Words>1697</Words>
  <Application>Microsoft Office PowerPoint</Application>
  <PresentationFormat>Carta (216 x 279 mm)</PresentationFormat>
  <Paragraphs>64</Paragraphs>
  <Slides>14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Berlin Sans FB</vt:lpstr>
      <vt:lpstr>Berlin Sans FB Demi</vt:lpstr>
      <vt:lpstr>Calibri</vt:lpstr>
      <vt:lpstr>Calibri Light</vt:lpstr>
      <vt:lpstr>Century Gothic</vt:lpstr>
      <vt:lpstr>Colorado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Fátima García</dc:creator>
  <cp:lastModifiedBy>Fátima García</cp:lastModifiedBy>
  <cp:revision>23</cp:revision>
  <dcterms:created xsi:type="dcterms:W3CDTF">2021-02-28T18:15:37Z</dcterms:created>
  <dcterms:modified xsi:type="dcterms:W3CDTF">2021-03-05T05:10:06Z</dcterms:modified>
</cp:coreProperties>
</file>