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7" d="100"/>
          <a:sy n="87" d="100"/>
        </p:scale>
        <p:origin x="1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BF361C-046A-4C47-B7AA-5C4428DCD5D9}"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s-ES"/>
        </a:p>
      </dgm:t>
    </dgm:pt>
    <dgm:pt modelId="{4F13CAD7-9E20-4EA0-A4B9-4F398CD85CC8}">
      <dgm:prSet phldrT="[Texto]" custT="1"/>
      <dgm:spPr/>
      <dgm:t>
        <a:bodyPr/>
        <a:lstStyle/>
        <a:p>
          <a:r>
            <a:rPr lang="es-MX" sz="2000" dirty="0" smtClean="0"/>
            <a:t>Géneros discursivos</a:t>
          </a:r>
          <a:endParaRPr lang="es-ES" sz="2000" dirty="0"/>
        </a:p>
      </dgm:t>
    </dgm:pt>
    <dgm:pt modelId="{C43A33F9-E8EC-4451-AE84-BBB628F1FCBA}" type="parTrans" cxnId="{1377DD41-BA37-4F0F-AD26-D7FFCDE1DD68}">
      <dgm:prSet/>
      <dgm:spPr/>
      <dgm:t>
        <a:bodyPr/>
        <a:lstStyle/>
        <a:p>
          <a:endParaRPr lang="es-ES" sz="1800"/>
        </a:p>
      </dgm:t>
    </dgm:pt>
    <dgm:pt modelId="{03CD2FA0-CBF9-4414-81F8-802DE103CA45}" type="sibTrans" cxnId="{1377DD41-BA37-4F0F-AD26-D7FFCDE1DD68}">
      <dgm:prSet/>
      <dgm:spPr/>
      <dgm:t>
        <a:bodyPr/>
        <a:lstStyle/>
        <a:p>
          <a:endParaRPr lang="es-ES" sz="1800"/>
        </a:p>
      </dgm:t>
    </dgm:pt>
    <dgm:pt modelId="{90928038-6634-4E63-9FB6-41E500145B46}">
      <dgm:prSet phldrT="[Texto]" custT="1"/>
      <dgm:spPr/>
      <dgm:t>
        <a:bodyPr/>
        <a:lstStyle/>
        <a:p>
          <a:r>
            <a:rPr lang="es-MX" sz="900" dirty="0" smtClean="0"/>
            <a:t>Narrativo</a:t>
          </a:r>
          <a:endParaRPr lang="es-ES" sz="900" dirty="0"/>
        </a:p>
      </dgm:t>
    </dgm:pt>
    <dgm:pt modelId="{27678A4B-0DE4-4782-948D-132E02C5986F}" type="parTrans" cxnId="{73E112DB-5C65-4515-B45C-25C4DC6794BC}">
      <dgm:prSet/>
      <dgm:spPr/>
      <dgm:t>
        <a:bodyPr/>
        <a:lstStyle/>
        <a:p>
          <a:endParaRPr lang="es-ES" sz="1800"/>
        </a:p>
      </dgm:t>
    </dgm:pt>
    <dgm:pt modelId="{DC85C17A-01E5-46F1-980E-307B0CA9241A}" type="sibTrans" cxnId="{73E112DB-5C65-4515-B45C-25C4DC6794BC}">
      <dgm:prSet/>
      <dgm:spPr/>
      <dgm:t>
        <a:bodyPr/>
        <a:lstStyle/>
        <a:p>
          <a:endParaRPr lang="es-ES" sz="1800"/>
        </a:p>
      </dgm:t>
    </dgm:pt>
    <dgm:pt modelId="{701F6B30-0AE4-4AE7-852A-26E0F29FF558}">
      <dgm:prSet custT="1"/>
      <dgm:spPr/>
      <dgm:t>
        <a:bodyPr/>
        <a:lstStyle/>
        <a:p>
          <a:r>
            <a:rPr lang="es-MX" sz="900" smtClean="0"/>
            <a:t>Descriptivo</a:t>
          </a:r>
          <a:endParaRPr lang="es-MX" sz="900" dirty="0" smtClean="0"/>
        </a:p>
      </dgm:t>
    </dgm:pt>
    <dgm:pt modelId="{05DEF7B8-288E-4C4B-BC1B-3E9147740578}" type="parTrans" cxnId="{6960A0CC-2CF3-4AF6-A1D3-8151E72307B4}">
      <dgm:prSet/>
      <dgm:spPr/>
      <dgm:t>
        <a:bodyPr/>
        <a:lstStyle/>
        <a:p>
          <a:endParaRPr lang="es-ES" sz="1800"/>
        </a:p>
      </dgm:t>
    </dgm:pt>
    <dgm:pt modelId="{32963249-B3F4-4DB4-8236-6AEEC3762CC5}" type="sibTrans" cxnId="{6960A0CC-2CF3-4AF6-A1D3-8151E72307B4}">
      <dgm:prSet/>
      <dgm:spPr/>
      <dgm:t>
        <a:bodyPr/>
        <a:lstStyle/>
        <a:p>
          <a:endParaRPr lang="es-ES" sz="1800"/>
        </a:p>
      </dgm:t>
    </dgm:pt>
    <dgm:pt modelId="{3DD14CE7-FE33-4F12-B5AB-F90F21607870}">
      <dgm:prSet custT="1"/>
      <dgm:spPr/>
      <dgm:t>
        <a:bodyPr/>
        <a:lstStyle/>
        <a:p>
          <a:r>
            <a:rPr lang="es-MX" sz="900" smtClean="0"/>
            <a:t>Explicativo</a:t>
          </a:r>
          <a:endParaRPr lang="es-MX" sz="900" dirty="0" smtClean="0"/>
        </a:p>
      </dgm:t>
    </dgm:pt>
    <dgm:pt modelId="{3E05A932-E86B-440F-99F3-347B08E2D561}" type="parTrans" cxnId="{E03C6E01-9BCD-4AFA-8692-B4857232829C}">
      <dgm:prSet/>
      <dgm:spPr/>
      <dgm:t>
        <a:bodyPr/>
        <a:lstStyle/>
        <a:p>
          <a:endParaRPr lang="es-ES" sz="1800"/>
        </a:p>
      </dgm:t>
    </dgm:pt>
    <dgm:pt modelId="{A4E9E09F-D960-480B-9CFE-C01ADB749813}" type="sibTrans" cxnId="{E03C6E01-9BCD-4AFA-8692-B4857232829C}">
      <dgm:prSet/>
      <dgm:spPr/>
      <dgm:t>
        <a:bodyPr/>
        <a:lstStyle/>
        <a:p>
          <a:endParaRPr lang="es-ES" sz="1800"/>
        </a:p>
      </dgm:t>
    </dgm:pt>
    <dgm:pt modelId="{37471B07-1E23-4FB8-9CE3-CF832CC60538}">
      <dgm:prSet custT="1"/>
      <dgm:spPr/>
      <dgm:t>
        <a:bodyPr/>
        <a:lstStyle/>
        <a:p>
          <a:r>
            <a:rPr lang="es-MX" sz="900" smtClean="0"/>
            <a:t>Argumentativo</a:t>
          </a:r>
          <a:endParaRPr lang="es-MX" sz="900" dirty="0"/>
        </a:p>
      </dgm:t>
    </dgm:pt>
    <dgm:pt modelId="{95383DEA-0462-4946-BCF2-2B3B706CECDA}" type="parTrans" cxnId="{3DDD8403-0E71-4614-9AF2-A7D9FB2A56DC}">
      <dgm:prSet/>
      <dgm:spPr/>
      <dgm:t>
        <a:bodyPr/>
        <a:lstStyle/>
        <a:p>
          <a:endParaRPr lang="es-ES" sz="1800"/>
        </a:p>
      </dgm:t>
    </dgm:pt>
    <dgm:pt modelId="{958EAFDA-93FF-43A0-B07A-FAA6B3AE0954}" type="sibTrans" cxnId="{3DDD8403-0E71-4614-9AF2-A7D9FB2A56DC}">
      <dgm:prSet/>
      <dgm:spPr/>
      <dgm:t>
        <a:bodyPr/>
        <a:lstStyle/>
        <a:p>
          <a:endParaRPr lang="es-ES" sz="1800"/>
        </a:p>
      </dgm:t>
    </dgm:pt>
    <dgm:pt modelId="{5DE8CC3D-F18E-4417-B019-D684D8A4D137}" type="pres">
      <dgm:prSet presAssocID="{00BF361C-046A-4C47-B7AA-5C4428DCD5D9}" presName="Name0" presStyleCnt="0">
        <dgm:presLayoutVars>
          <dgm:chMax val="1"/>
          <dgm:dir/>
          <dgm:animLvl val="ctr"/>
          <dgm:resizeHandles val="exact"/>
        </dgm:presLayoutVars>
      </dgm:prSet>
      <dgm:spPr/>
    </dgm:pt>
    <dgm:pt modelId="{6FC0D4AA-552E-40AB-AF1D-51169FF8DE91}" type="pres">
      <dgm:prSet presAssocID="{4F13CAD7-9E20-4EA0-A4B9-4F398CD85CC8}" presName="centerShape" presStyleLbl="node0" presStyleIdx="0" presStyleCnt="1"/>
      <dgm:spPr/>
      <dgm:t>
        <a:bodyPr/>
        <a:lstStyle/>
        <a:p>
          <a:endParaRPr lang="es-ES"/>
        </a:p>
      </dgm:t>
    </dgm:pt>
    <dgm:pt modelId="{BE962C4A-729B-4602-8D7C-DB15E39893A1}" type="pres">
      <dgm:prSet presAssocID="{90928038-6634-4E63-9FB6-41E500145B46}" presName="node" presStyleLbl="node1" presStyleIdx="0" presStyleCnt="4">
        <dgm:presLayoutVars>
          <dgm:bulletEnabled val="1"/>
        </dgm:presLayoutVars>
      </dgm:prSet>
      <dgm:spPr/>
      <dgm:t>
        <a:bodyPr/>
        <a:lstStyle/>
        <a:p>
          <a:endParaRPr lang="es-ES"/>
        </a:p>
      </dgm:t>
    </dgm:pt>
    <dgm:pt modelId="{E27D6CE8-58A6-4B7A-BFC2-E80C977CE752}" type="pres">
      <dgm:prSet presAssocID="{90928038-6634-4E63-9FB6-41E500145B46}" presName="dummy" presStyleCnt="0"/>
      <dgm:spPr/>
    </dgm:pt>
    <dgm:pt modelId="{37542983-C04A-4B16-980C-E4A1F6DEEA31}" type="pres">
      <dgm:prSet presAssocID="{DC85C17A-01E5-46F1-980E-307B0CA9241A}" presName="sibTrans" presStyleLbl="sibTrans2D1" presStyleIdx="0" presStyleCnt="4"/>
      <dgm:spPr/>
    </dgm:pt>
    <dgm:pt modelId="{E1DBCE50-FF12-49DF-8014-DE5ED6C3A4D5}" type="pres">
      <dgm:prSet presAssocID="{701F6B30-0AE4-4AE7-852A-26E0F29FF558}" presName="node" presStyleLbl="node1" presStyleIdx="1" presStyleCnt="4">
        <dgm:presLayoutVars>
          <dgm:bulletEnabled val="1"/>
        </dgm:presLayoutVars>
      </dgm:prSet>
      <dgm:spPr/>
    </dgm:pt>
    <dgm:pt modelId="{693872FD-6155-408C-A1E3-A7C5D03F6207}" type="pres">
      <dgm:prSet presAssocID="{701F6B30-0AE4-4AE7-852A-26E0F29FF558}" presName="dummy" presStyleCnt="0"/>
      <dgm:spPr/>
    </dgm:pt>
    <dgm:pt modelId="{6361D4C3-F454-44D9-9D96-E2791528C9B6}" type="pres">
      <dgm:prSet presAssocID="{32963249-B3F4-4DB4-8236-6AEEC3762CC5}" presName="sibTrans" presStyleLbl="sibTrans2D1" presStyleIdx="1" presStyleCnt="4"/>
      <dgm:spPr/>
    </dgm:pt>
    <dgm:pt modelId="{4540367E-D8BF-467D-B679-6C5386D95E03}" type="pres">
      <dgm:prSet presAssocID="{3DD14CE7-FE33-4F12-B5AB-F90F21607870}" presName="node" presStyleLbl="node1" presStyleIdx="2" presStyleCnt="4">
        <dgm:presLayoutVars>
          <dgm:bulletEnabled val="1"/>
        </dgm:presLayoutVars>
      </dgm:prSet>
      <dgm:spPr/>
    </dgm:pt>
    <dgm:pt modelId="{E2AA2E80-2BC1-4027-8839-8AC018C8CAB1}" type="pres">
      <dgm:prSet presAssocID="{3DD14CE7-FE33-4F12-B5AB-F90F21607870}" presName="dummy" presStyleCnt="0"/>
      <dgm:spPr/>
    </dgm:pt>
    <dgm:pt modelId="{737A2792-6E9D-46AD-9D9A-E2D4B9B1C35B}" type="pres">
      <dgm:prSet presAssocID="{A4E9E09F-D960-480B-9CFE-C01ADB749813}" presName="sibTrans" presStyleLbl="sibTrans2D1" presStyleIdx="2" presStyleCnt="4"/>
      <dgm:spPr/>
    </dgm:pt>
    <dgm:pt modelId="{EA5274BE-2D30-4E98-941C-DED3B4CF7813}" type="pres">
      <dgm:prSet presAssocID="{37471B07-1E23-4FB8-9CE3-CF832CC60538}" presName="node" presStyleLbl="node1" presStyleIdx="3" presStyleCnt="4">
        <dgm:presLayoutVars>
          <dgm:bulletEnabled val="1"/>
        </dgm:presLayoutVars>
      </dgm:prSet>
      <dgm:spPr/>
    </dgm:pt>
    <dgm:pt modelId="{9C546C5C-5326-4A32-B640-682F88085EAD}" type="pres">
      <dgm:prSet presAssocID="{37471B07-1E23-4FB8-9CE3-CF832CC60538}" presName="dummy" presStyleCnt="0"/>
      <dgm:spPr/>
    </dgm:pt>
    <dgm:pt modelId="{43A4C44C-B7A7-40B0-829C-A2C75C9D4248}" type="pres">
      <dgm:prSet presAssocID="{958EAFDA-93FF-43A0-B07A-FAA6B3AE0954}" presName="sibTrans" presStyleLbl="sibTrans2D1" presStyleIdx="3" presStyleCnt="4"/>
      <dgm:spPr/>
    </dgm:pt>
  </dgm:ptLst>
  <dgm:cxnLst>
    <dgm:cxn modelId="{0D01C554-5379-4A14-B636-3328AD5F3E54}" type="presOf" srcId="{958EAFDA-93FF-43A0-B07A-FAA6B3AE0954}" destId="{43A4C44C-B7A7-40B0-829C-A2C75C9D4248}" srcOrd="0" destOrd="0" presId="urn:microsoft.com/office/officeart/2005/8/layout/radial6"/>
    <dgm:cxn modelId="{A6807948-D281-4872-842A-67FDA67D4AC7}" type="presOf" srcId="{701F6B30-0AE4-4AE7-852A-26E0F29FF558}" destId="{E1DBCE50-FF12-49DF-8014-DE5ED6C3A4D5}" srcOrd="0" destOrd="0" presId="urn:microsoft.com/office/officeart/2005/8/layout/radial6"/>
    <dgm:cxn modelId="{E03C6E01-9BCD-4AFA-8692-B4857232829C}" srcId="{4F13CAD7-9E20-4EA0-A4B9-4F398CD85CC8}" destId="{3DD14CE7-FE33-4F12-B5AB-F90F21607870}" srcOrd="2" destOrd="0" parTransId="{3E05A932-E86B-440F-99F3-347B08E2D561}" sibTransId="{A4E9E09F-D960-480B-9CFE-C01ADB749813}"/>
    <dgm:cxn modelId="{AF8157F5-1532-4E25-A36D-C40467D5C0D1}" type="presOf" srcId="{90928038-6634-4E63-9FB6-41E500145B46}" destId="{BE962C4A-729B-4602-8D7C-DB15E39893A1}" srcOrd="0" destOrd="0" presId="urn:microsoft.com/office/officeart/2005/8/layout/radial6"/>
    <dgm:cxn modelId="{73E112DB-5C65-4515-B45C-25C4DC6794BC}" srcId="{4F13CAD7-9E20-4EA0-A4B9-4F398CD85CC8}" destId="{90928038-6634-4E63-9FB6-41E500145B46}" srcOrd="0" destOrd="0" parTransId="{27678A4B-0DE4-4782-948D-132E02C5986F}" sibTransId="{DC85C17A-01E5-46F1-980E-307B0CA9241A}"/>
    <dgm:cxn modelId="{045269B0-63AE-4235-844D-99570095D6AD}" type="presOf" srcId="{3DD14CE7-FE33-4F12-B5AB-F90F21607870}" destId="{4540367E-D8BF-467D-B679-6C5386D95E03}" srcOrd="0" destOrd="0" presId="urn:microsoft.com/office/officeart/2005/8/layout/radial6"/>
    <dgm:cxn modelId="{6960A0CC-2CF3-4AF6-A1D3-8151E72307B4}" srcId="{4F13CAD7-9E20-4EA0-A4B9-4F398CD85CC8}" destId="{701F6B30-0AE4-4AE7-852A-26E0F29FF558}" srcOrd="1" destOrd="0" parTransId="{05DEF7B8-288E-4C4B-BC1B-3E9147740578}" sibTransId="{32963249-B3F4-4DB4-8236-6AEEC3762CC5}"/>
    <dgm:cxn modelId="{9CEB4DC2-4FB9-448A-B8AD-3E729A6F5E38}" type="presOf" srcId="{A4E9E09F-D960-480B-9CFE-C01ADB749813}" destId="{737A2792-6E9D-46AD-9D9A-E2D4B9B1C35B}" srcOrd="0" destOrd="0" presId="urn:microsoft.com/office/officeart/2005/8/layout/radial6"/>
    <dgm:cxn modelId="{8CA51E1E-FB24-414B-A697-95EC145E9F7A}" type="presOf" srcId="{00BF361C-046A-4C47-B7AA-5C4428DCD5D9}" destId="{5DE8CC3D-F18E-4417-B019-D684D8A4D137}" srcOrd="0" destOrd="0" presId="urn:microsoft.com/office/officeart/2005/8/layout/radial6"/>
    <dgm:cxn modelId="{D6B26B47-99F5-4C20-BDA3-1E17148530E2}" type="presOf" srcId="{DC85C17A-01E5-46F1-980E-307B0CA9241A}" destId="{37542983-C04A-4B16-980C-E4A1F6DEEA31}" srcOrd="0" destOrd="0" presId="urn:microsoft.com/office/officeart/2005/8/layout/radial6"/>
    <dgm:cxn modelId="{9E1EAB10-167B-4BCB-9A12-3028851E0712}" type="presOf" srcId="{32963249-B3F4-4DB4-8236-6AEEC3762CC5}" destId="{6361D4C3-F454-44D9-9D96-E2791528C9B6}" srcOrd="0" destOrd="0" presId="urn:microsoft.com/office/officeart/2005/8/layout/radial6"/>
    <dgm:cxn modelId="{3DDD8403-0E71-4614-9AF2-A7D9FB2A56DC}" srcId="{4F13CAD7-9E20-4EA0-A4B9-4F398CD85CC8}" destId="{37471B07-1E23-4FB8-9CE3-CF832CC60538}" srcOrd="3" destOrd="0" parTransId="{95383DEA-0462-4946-BCF2-2B3B706CECDA}" sibTransId="{958EAFDA-93FF-43A0-B07A-FAA6B3AE0954}"/>
    <dgm:cxn modelId="{345615A9-55C9-4950-B8B8-9DCAAB6DF124}" type="presOf" srcId="{37471B07-1E23-4FB8-9CE3-CF832CC60538}" destId="{EA5274BE-2D30-4E98-941C-DED3B4CF7813}" srcOrd="0" destOrd="0" presId="urn:microsoft.com/office/officeart/2005/8/layout/radial6"/>
    <dgm:cxn modelId="{F3226753-93CE-4516-BCFB-16897E70B817}" type="presOf" srcId="{4F13CAD7-9E20-4EA0-A4B9-4F398CD85CC8}" destId="{6FC0D4AA-552E-40AB-AF1D-51169FF8DE91}" srcOrd="0" destOrd="0" presId="urn:microsoft.com/office/officeart/2005/8/layout/radial6"/>
    <dgm:cxn modelId="{1377DD41-BA37-4F0F-AD26-D7FFCDE1DD68}" srcId="{00BF361C-046A-4C47-B7AA-5C4428DCD5D9}" destId="{4F13CAD7-9E20-4EA0-A4B9-4F398CD85CC8}" srcOrd="0" destOrd="0" parTransId="{C43A33F9-E8EC-4451-AE84-BBB628F1FCBA}" sibTransId="{03CD2FA0-CBF9-4414-81F8-802DE103CA45}"/>
    <dgm:cxn modelId="{D9EEEAF5-0CE4-40A1-A9BF-0103DEFC9581}" type="presParOf" srcId="{5DE8CC3D-F18E-4417-B019-D684D8A4D137}" destId="{6FC0D4AA-552E-40AB-AF1D-51169FF8DE91}" srcOrd="0" destOrd="0" presId="urn:microsoft.com/office/officeart/2005/8/layout/radial6"/>
    <dgm:cxn modelId="{F22B5178-84E6-40C2-925A-3DCB7FE5FE25}" type="presParOf" srcId="{5DE8CC3D-F18E-4417-B019-D684D8A4D137}" destId="{BE962C4A-729B-4602-8D7C-DB15E39893A1}" srcOrd="1" destOrd="0" presId="urn:microsoft.com/office/officeart/2005/8/layout/radial6"/>
    <dgm:cxn modelId="{53877F9E-C485-41DB-8CD4-E3D71BEE33BC}" type="presParOf" srcId="{5DE8CC3D-F18E-4417-B019-D684D8A4D137}" destId="{E27D6CE8-58A6-4B7A-BFC2-E80C977CE752}" srcOrd="2" destOrd="0" presId="urn:microsoft.com/office/officeart/2005/8/layout/radial6"/>
    <dgm:cxn modelId="{F14230A0-1BE1-4823-B133-BF3FFD3A9430}" type="presParOf" srcId="{5DE8CC3D-F18E-4417-B019-D684D8A4D137}" destId="{37542983-C04A-4B16-980C-E4A1F6DEEA31}" srcOrd="3" destOrd="0" presId="urn:microsoft.com/office/officeart/2005/8/layout/radial6"/>
    <dgm:cxn modelId="{0C0E928C-88B9-417A-8509-AAE171DD76BA}" type="presParOf" srcId="{5DE8CC3D-F18E-4417-B019-D684D8A4D137}" destId="{E1DBCE50-FF12-49DF-8014-DE5ED6C3A4D5}" srcOrd="4" destOrd="0" presId="urn:microsoft.com/office/officeart/2005/8/layout/radial6"/>
    <dgm:cxn modelId="{EBF49F5F-4976-422E-B088-E7D66F957E5D}" type="presParOf" srcId="{5DE8CC3D-F18E-4417-B019-D684D8A4D137}" destId="{693872FD-6155-408C-A1E3-A7C5D03F6207}" srcOrd="5" destOrd="0" presId="urn:microsoft.com/office/officeart/2005/8/layout/radial6"/>
    <dgm:cxn modelId="{72256DFC-62C7-47F6-85C2-213B603374A7}" type="presParOf" srcId="{5DE8CC3D-F18E-4417-B019-D684D8A4D137}" destId="{6361D4C3-F454-44D9-9D96-E2791528C9B6}" srcOrd="6" destOrd="0" presId="urn:microsoft.com/office/officeart/2005/8/layout/radial6"/>
    <dgm:cxn modelId="{F979E91A-50A3-4ED0-B4F2-FD4A207BA440}" type="presParOf" srcId="{5DE8CC3D-F18E-4417-B019-D684D8A4D137}" destId="{4540367E-D8BF-467D-B679-6C5386D95E03}" srcOrd="7" destOrd="0" presId="urn:microsoft.com/office/officeart/2005/8/layout/radial6"/>
    <dgm:cxn modelId="{CA54825F-EE0D-419A-8A80-010306DD3E1A}" type="presParOf" srcId="{5DE8CC3D-F18E-4417-B019-D684D8A4D137}" destId="{E2AA2E80-2BC1-4027-8839-8AC018C8CAB1}" srcOrd="8" destOrd="0" presId="urn:microsoft.com/office/officeart/2005/8/layout/radial6"/>
    <dgm:cxn modelId="{4CB93ADA-D056-4D48-AD5A-3DE3ED8D63CF}" type="presParOf" srcId="{5DE8CC3D-F18E-4417-B019-D684D8A4D137}" destId="{737A2792-6E9D-46AD-9D9A-E2D4B9B1C35B}" srcOrd="9" destOrd="0" presId="urn:microsoft.com/office/officeart/2005/8/layout/radial6"/>
    <dgm:cxn modelId="{33E9141C-B8D7-49FB-9715-E5CB89DEE63E}" type="presParOf" srcId="{5DE8CC3D-F18E-4417-B019-D684D8A4D137}" destId="{EA5274BE-2D30-4E98-941C-DED3B4CF7813}" srcOrd="10" destOrd="0" presId="urn:microsoft.com/office/officeart/2005/8/layout/radial6"/>
    <dgm:cxn modelId="{BD1C432F-8BDA-4CB8-BB8A-FDFCBF498CDD}" type="presParOf" srcId="{5DE8CC3D-F18E-4417-B019-D684D8A4D137}" destId="{9C546C5C-5326-4A32-B640-682F88085EAD}" srcOrd="11" destOrd="0" presId="urn:microsoft.com/office/officeart/2005/8/layout/radial6"/>
    <dgm:cxn modelId="{5238E755-7165-4E89-AAB2-A05A4B8F380F}" type="presParOf" srcId="{5DE8CC3D-F18E-4417-B019-D684D8A4D137}" destId="{43A4C44C-B7A7-40B0-829C-A2C75C9D4248}"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A4C44C-B7A7-40B0-829C-A2C75C9D4248}">
      <dsp:nvSpPr>
        <dsp:cNvPr id="0" name=""/>
        <dsp:cNvSpPr/>
      </dsp:nvSpPr>
      <dsp:spPr>
        <a:xfrm>
          <a:off x="1980380" y="625714"/>
          <a:ext cx="4167238" cy="4167238"/>
        </a:xfrm>
        <a:prstGeom prst="blockArc">
          <a:avLst>
            <a:gd name="adj1" fmla="val 10800000"/>
            <a:gd name="adj2" fmla="val 162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37A2792-6E9D-46AD-9D9A-E2D4B9B1C35B}">
      <dsp:nvSpPr>
        <dsp:cNvPr id="0" name=""/>
        <dsp:cNvSpPr/>
      </dsp:nvSpPr>
      <dsp:spPr>
        <a:xfrm>
          <a:off x="1980380" y="625714"/>
          <a:ext cx="4167238" cy="4167238"/>
        </a:xfrm>
        <a:prstGeom prst="blockArc">
          <a:avLst>
            <a:gd name="adj1" fmla="val 5400000"/>
            <a:gd name="adj2" fmla="val 108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361D4C3-F454-44D9-9D96-E2791528C9B6}">
      <dsp:nvSpPr>
        <dsp:cNvPr id="0" name=""/>
        <dsp:cNvSpPr/>
      </dsp:nvSpPr>
      <dsp:spPr>
        <a:xfrm>
          <a:off x="1980380" y="625714"/>
          <a:ext cx="4167238" cy="4167238"/>
        </a:xfrm>
        <a:prstGeom prst="blockArc">
          <a:avLst>
            <a:gd name="adj1" fmla="val 0"/>
            <a:gd name="adj2" fmla="val 54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7542983-C04A-4B16-980C-E4A1F6DEEA31}">
      <dsp:nvSpPr>
        <dsp:cNvPr id="0" name=""/>
        <dsp:cNvSpPr/>
      </dsp:nvSpPr>
      <dsp:spPr>
        <a:xfrm>
          <a:off x="1980380" y="625714"/>
          <a:ext cx="4167238" cy="4167238"/>
        </a:xfrm>
        <a:prstGeom prst="blockArc">
          <a:avLst>
            <a:gd name="adj1" fmla="val 16200000"/>
            <a:gd name="adj2" fmla="val 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FC0D4AA-552E-40AB-AF1D-51169FF8DE91}">
      <dsp:nvSpPr>
        <dsp:cNvPr id="0" name=""/>
        <dsp:cNvSpPr/>
      </dsp:nvSpPr>
      <dsp:spPr>
        <a:xfrm>
          <a:off x="3104554" y="1749888"/>
          <a:ext cx="1918890" cy="191889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s-MX" sz="2000" kern="1200" dirty="0" smtClean="0"/>
            <a:t>Géneros discursivos</a:t>
          </a:r>
          <a:endParaRPr lang="es-ES" sz="2000" kern="1200" dirty="0"/>
        </a:p>
      </dsp:txBody>
      <dsp:txXfrm>
        <a:off x="3385569" y="2030903"/>
        <a:ext cx="1356860" cy="1356860"/>
      </dsp:txXfrm>
    </dsp:sp>
    <dsp:sp modelId="{BE962C4A-729B-4602-8D7C-DB15E39893A1}">
      <dsp:nvSpPr>
        <dsp:cNvPr id="0" name=""/>
        <dsp:cNvSpPr/>
      </dsp:nvSpPr>
      <dsp:spPr>
        <a:xfrm>
          <a:off x="3392388" y="2458"/>
          <a:ext cx="1343223" cy="1343223"/>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s-MX" sz="900" kern="1200" dirty="0" smtClean="0"/>
            <a:t>Narrativo</a:t>
          </a:r>
          <a:endParaRPr lang="es-ES" sz="900" kern="1200" dirty="0"/>
        </a:p>
      </dsp:txBody>
      <dsp:txXfrm>
        <a:off x="3589098" y="199168"/>
        <a:ext cx="949803" cy="949803"/>
      </dsp:txXfrm>
    </dsp:sp>
    <dsp:sp modelId="{E1DBCE50-FF12-49DF-8014-DE5ED6C3A4D5}">
      <dsp:nvSpPr>
        <dsp:cNvPr id="0" name=""/>
        <dsp:cNvSpPr/>
      </dsp:nvSpPr>
      <dsp:spPr>
        <a:xfrm>
          <a:off x="5427651" y="2037721"/>
          <a:ext cx="1343223" cy="1343223"/>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s-MX" sz="900" kern="1200" smtClean="0"/>
            <a:t>Descriptivo</a:t>
          </a:r>
          <a:endParaRPr lang="es-MX" sz="900" kern="1200" dirty="0" smtClean="0"/>
        </a:p>
      </dsp:txBody>
      <dsp:txXfrm>
        <a:off x="5624361" y="2234431"/>
        <a:ext cx="949803" cy="949803"/>
      </dsp:txXfrm>
    </dsp:sp>
    <dsp:sp modelId="{4540367E-D8BF-467D-B679-6C5386D95E03}">
      <dsp:nvSpPr>
        <dsp:cNvPr id="0" name=""/>
        <dsp:cNvSpPr/>
      </dsp:nvSpPr>
      <dsp:spPr>
        <a:xfrm>
          <a:off x="3392388" y="4072985"/>
          <a:ext cx="1343223" cy="1343223"/>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s-MX" sz="900" kern="1200" smtClean="0"/>
            <a:t>Explicativo</a:t>
          </a:r>
          <a:endParaRPr lang="es-MX" sz="900" kern="1200" dirty="0" smtClean="0"/>
        </a:p>
      </dsp:txBody>
      <dsp:txXfrm>
        <a:off x="3589098" y="4269695"/>
        <a:ext cx="949803" cy="949803"/>
      </dsp:txXfrm>
    </dsp:sp>
    <dsp:sp modelId="{EA5274BE-2D30-4E98-941C-DED3B4CF7813}">
      <dsp:nvSpPr>
        <dsp:cNvPr id="0" name=""/>
        <dsp:cNvSpPr/>
      </dsp:nvSpPr>
      <dsp:spPr>
        <a:xfrm>
          <a:off x="1357124" y="2037721"/>
          <a:ext cx="1343223" cy="1343223"/>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s-MX" sz="900" kern="1200" smtClean="0"/>
            <a:t>Argumentativo</a:t>
          </a:r>
          <a:endParaRPr lang="es-MX" sz="900" kern="1200" dirty="0"/>
        </a:p>
      </dsp:txBody>
      <dsp:txXfrm>
        <a:off x="1553834" y="2234431"/>
        <a:ext cx="949803" cy="949803"/>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6841BE6-D6BD-40B1-83AE-3768AA02FB0E}" type="datetimeFigureOut">
              <a:rPr lang="es-MX" smtClean="0"/>
              <a:t>17/03/2020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DB30F10-1F83-4530-894F-840BB4BA2A23}" type="slidenum">
              <a:rPr lang="es-MX" smtClean="0"/>
              <a:t>‹Nº›</a:t>
            </a:fld>
            <a:endParaRPr lang="es-MX"/>
          </a:p>
        </p:txBody>
      </p:sp>
    </p:spTree>
    <p:extLst>
      <p:ext uri="{BB962C8B-B14F-4D97-AF65-F5344CB8AC3E}">
        <p14:creationId xmlns:p14="http://schemas.microsoft.com/office/powerpoint/2010/main" val="3322925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6841BE6-D6BD-40B1-83AE-3768AA02FB0E}" type="datetimeFigureOut">
              <a:rPr lang="es-MX" smtClean="0"/>
              <a:t>17/03/2020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DB30F10-1F83-4530-894F-840BB4BA2A23}" type="slidenum">
              <a:rPr lang="es-MX" smtClean="0"/>
              <a:t>‹Nº›</a:t>
            </a:fld>
            <a:endParaRPr lang="es-MX"/>
          </a:p>
        </p:txBody>
      </p:sp>
    </p:spTree>
    <p:extLst>
      <p:ext uri="{BB962C8B-B14F-4D97-AF65-F5344CB8AC3E}">
        <p14:creationId xmlns:p14="http://schemas.microsoft.com/office/powerpoint/2010/main" val="701557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6841BE6-D6BD-40B1-83AE-3768AA02FB0E}" type="datetimeFigureOut">
              <a:rPr lang="es-MX" smtClean="0"/>
              <a:t>17/03/2020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DB30F10-1F83-4530-894F-840BB4BA2A23}" type="slidenum">
              <a:rPr lang="es-MX" smtClean="0"/>
              <a:t>‹Nº›</a:t>
            </a:fld>
            <a:endParaRPr lang="es-MX"/>
          </a:p>
        </p:txBody>
      </p:sp>
    </p:spTree>
    <p:extLst>
      <p:ext uri="{BB962C8B-B14F-4D97-AF65-F5344CB8AC3E}">
        <p14:creationId xmlns:p14="http://schemas.microsoft.com/office/powerpoint/2010/main" val="36258944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smtClean="0"/>
              <a:t>Editar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6841BE6-D6BD-40B1-83AE-3768AA02FB0E}" type="datetimeFigureOut">
              <a:rPr lang="es-MX" smtClean="0"/>
              <a:t>17/03/2020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DB30F10-1F83-4530-894F-840BB4BA2A23}" type="slidenum">
              <a:rPr lang="es-MX" smtClean="0"/>
              <a:t>‹Nº›</a:t>
            </a:fld>
            <a:endParaRPr lang="es-MX"/>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436724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6841BE6-D6BD-40B1-83AE-3768AA02FB0E}" type="datetimeFigureOut">
              <a:rPr lang="es-MX" smtClean="0"/>
              <a:t>17/03/2020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DB30F10-1F83-4530-894F-840BB4BA2A23}" type="slidenum">
              <a:rPr lang="es-MX" smtClean="0"/>
              <a:t>‹Nº›</a:t>
            </a:fld>
            <a:endParaRPr lang="es-MX"/>
          </a:p>
        </p:txBody>
      </p:sp>
    </p:spTree>
    <p:extLst>
      <p:ext uri="{BB962C8B-B14F-4D97-AF65-F5344CB8AC3E}">
        <p14:creationId xmlns:p14="http://schemas.microsoft.com/office/powerpoint/2010/main" val="14812280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6841BE6-D6BD-40B1-83AE-3768AA02FB0E}" type="datetimeFigureOut">
              <a:rPr lang="es-MX" smtClean="0"/>
              <a:t>17/03/2020</a:t>
            </a:fld>
            <a:endParaRPr lang="es-MX"/>
          </a:p>
        </p:txBody>
      </p:sp>
      <p:sp>
        <p:nvSpPr>
          <p:cNvPr id="4"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DB30F10-1F83-4530-894F-840BB4BA2A23}" type="slidenum">
              <a:rPr lang="es-MX" smtClean="0"/>
              <a:t>‹Nº›</a:t>
            </a:fld>
            <a:endParaRPr lang="es-MX"/>
          </a:p>
        </p:txBody>
      </p:sp>
    </p:spTree>
    <p:extLst>
      <p:ext uri="{BB962C8B-B14F-4D97-AF65-F5344CB8AC3E}">
        <p14:creationId xmlns:p14="http://schemas.microsoft.com/office/powerpoint/2010/main" val="42666040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6841BE6-D6BD-40B1-83AE-3768AA02FB0E}" type="datetimeFigureOut">
              <a:rPr lang="es-MX" smtClean="0"/>
              <a:t>17/03/2020</a:t>
            </a:fld>
            <a:endParaRPr lang="es-MX"/>
          </a:p>
        </p:txBody>
      </p:sp>
      <p:sp>
        <p:nvSpPr>
          <p:cNvPr id="4"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DB30F10-1F83-4530-894F-840BB4BA2A23}" type="slidenum">
              <a:rPr lang="es-MX" smtClean="0"/>
              <a:t>‹Nº›</a:t>
            </a:fld>
            <a:endParaRPr lang="es-MX"/>
          </a:p>
        </p:txBody>
      </p:sp>
    </p:spTree>
    <p:extLst>
      <p:ext uri="{BB962C8B-B14F-4D97-AF65-F5344CB8AC3E}">
        <p14:creationId xmlns:p14="http://schemas.microsoft.com/office/powerpoint/2010/main" val="7341015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6841BE6-D6BD-40B1-83AE-3768AA02FB0E}" type="datetimeFigureOut">
              <a:rPr lang="es-MX" smtClean="0"/>
              <a:t>17/03/2020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DB30F10-1F83-4530-894F-840BB4BA2A23}" type="slidenum">
              <a:rPr lang="es-MX" smtClean="0"/>
              <a:t>‹Nº›</a:t>
            </a:fld>
            <a:endParaRPr lang="es-MX"/>
          </a:p>
        </p:txBody>
      </p:sp>
    </p:spTree>
    <p:extLst>
      <p:ext uri="{BB962C8B-B14F-4D97-AF65-F5344CB8AC3E}">
        <p14:creationId xmlns:p14="http://schemas.microsoft.com/office/powerpoint/2010/main" val="38974524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6841BE6-D6BD-40B1-83AE-3768AA02FB0E}" type="datetimeFigureOut">
              <a:rPr lang="es-MX" smtClean="0"/>
              <a:t>17/03/2020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DB30F10-1F83-4530-894F-840BB4BA2A23}" type="slidenum">
              <a:rPr lang="es-MX" smtClean="0"/>
              <a:t>‹Nº›</a:t>
            </a:fld>
            <a:endParaRPr lang="es-MX"/>
          </a:p>
        </p:txBody>
      </p:sp>
    </p:spTree>
    <p:extLst>
      <p:ext uri="{BB962C8B-B14F-4D97-AF65-F5344CB8AC3E}">
        <p14:creationId xmlns:p14="http://schemas.microsoft.com/office/powerpoint/2010/main" val="283523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p>
            <a:fld id="{46841BE6-D6BD-40B1-83AE-3768AA02FB0E}" type="datetimeFigureOut">
              <a:rPr lang="es-MX" smtClean="0"/>
              <a:t>17/03/2020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DB30F10-1F83-4530-894F-840BB4BA2A23}" type="slidenum">
              <a:rPr lang="es-MX" smtClean="0"/>
              <a:t>‹Nº›</a:t>
            </a:fld>
            <a:endParaRPr lang="es-MX"/>
          </a:p>
        </p:txBody>
      </p:sp>
    </p:spTree>
    <p:extLst>
      <p:ext uri="{BB962C8B-B14F-4D97-AF65-F5344CB8AC3E}">
        <p14:creationId xmlns:p14="http://schemas.microsoft.com/office/powerpoint/2010/main" val="3345352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6841BE6-D6BD-40B1-83AE-3768AA02FB0E}" type="datetimeFigureOut">
              <a:rPr lang="es-MX" smtClean="0"/>
              <a:t>17/03/2020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DB30F10-1F83-4530-894F-840BB4BA2A23}" type="slidenum">
              <a:rPr lang="es-MX" smtClean="0"/>
              <a:t>‹Nº›</a:t>
            </a:fld>
            <a:endParaRPr lang="es-MX"/>
          </a:p>
        </p:txBody>
      </p:sp>
    </p:spTree>
    <p:extLst>
      <p:ext uri="{BB962C8B-B14F-4D97-AF65-F5344CB8AC3E}">
        <p14:creationId xmlns:p14="http://schemas.microsoft.com/office/powerpoint/2010/main" val="2134910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6841BE6-D6BD-40B1-83AE-3768AA02FB0E}" type="datetimeFigureOut">
              <a:rPr lang="es-MX" smtClean="0"/>
              <a:t>17/03/2020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DB30F10-1F83-4530-894F-840BB4BA2A23}" type="slidenum">
              <a:rPr lang="es-MX" smtClean="0"/>
              <a:t>‹Nº›</a:t>
            </a:fld>
            <a:endParaRPr lang="es-MX"/>
          </a:p>
        </p:txBody>
      </p:sp>
    </p:spTree>
    <p:extLst>
      <p:ext uri="{BB962C8B-B14F-4D97-AF65-F5344CB8AC3E}">
        <p14:creationId xmlns:p14="http://schemas.microsoft.com/office/powerpoint/2010/main" val="2683579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6841BE6-D6BD-40B1-83AE-3768AA02FB0E}" type="datetimeFigureOut">
              <a:rPr lang="es-MX" smtClean="0"/>
              <a:t>17/03/2020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FDB30F10-1F83-4530-894F-840BB4BA2A23}" type="slidenum">
              <a:rPr lang="es-MX" smtClean="0"/>
              <a:t>‹Nº›</a:t>
            </a:fld>
            <a:endParaRPr lang="es-MX"/>
          </a:p>
        </p:txBody>
      </p:sp>
    </p:spTree>
    <p:extLst>
      <p:ext uri="{BB962C8B-B14F-4D97-AF65-F5344CB8AC3E}">
        <p14:creationId xmlns:p14="http://schemas.microsoft.com/office/powerpoint/2010/main" val="1121479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fld id="{46841BE6-D6BD-40B1-83AE-3768AA02FB0E}" type="datetimeFigureOut">
              <a:rPr lang="es-MX" smtClean="0"/>
              <a:t>17/03/2020</a:t>
            </a:fld>
            <a:endParaRPr lang="es-MX"/>
          </a:p>
        </p:txBody>
      </p:sp>
      <p:sp>
        <p:nvSpPr>
          <p:cNvPr id="5" name="Footer Placeholder 3"/>
          <p:cNvSpPr>
            <a:spLocks noGrp="1"/>
          </p:cNvSpPr>
          <p:nvPr>
            <p:ph type="ftr" sz="quarter" idx="11"/>
          </p:nvPr>
        </p:nvSpPr>
        <p:spPr/>
        <p:txBody>
          <a:bodyPr/>
          <a:lstStyle/>
          <a:p>
            <a:endParaRPr lang="es-MX"/>
          </a:p>
        </p:txBody>
      </p:sp>
      <p:sp>
        <p:nvSpPr>
          <p:cNvPr id="6" name="Slide Number Placeholder 4"/>
          <p:cNvSpPr>
            <a:spLocks noGrp="1"/>
          </p:cNvSpPr>
          <p:nvPr>
            <p:ph type="sldNum" sz="quarter" idx="12"/>
          </p:nvPr>
        </p:nvSpPr>
        <p:spPr/>
        <p:txBody>
          <a:bodyPr/>
          <a:lstStyle/>
          <a:p>
            <a:fld id="{FDB30F10-1F83-4530-894F-840BB4BA2A23}" type="slidenum">
              <a:rPr lang="es-MX" smtClean="0"/>
              <a:t>‹Nº›</a:t>
            </a:fld>
            <a:endParaRPr lang="es-MX"/>
          </a:p>
        </p:txBody>
      </p:sp>
    </p:spTree>
    <p:extLst>
      <p:ext uri="{BB962C8B-B14F-4D97-AF65-F5344CB8AC3E}">
        <p14:creationId xmlns:p14="http://schemas.microsoft.com/office/powerpoint/2010/main" val="1581961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6841BE6-D6BD-40B1-83AE-3768AA02FB0E}" type="datetimeFigureOut">
              <a:rPr lang="es-MX" smtClean="0"/>
              <a:t>17/03/2020</a:t>
            </a:fld>
            <a:endParaRPr lang="es-MX"/>
          </a:p>
        </p:txBody>
      </p:sp>
      <p:sp>
        <p:nvSpPr>
          <p:cNvPr id="5" name="Footer Placeholder 2"/>
          <p:cNvSpPr>
            <a:spLocks noGrp="1"/>
          </p:cNvSpPr>
          <p:nvPr>
            <p:ph type="ftr" sz="quarter" idx="11"/>
          </p:nvPr>
        </p:nvSpPr>
        <p:spPr/>
        <p:txBody>
          <a:bodyPr/>
          <a:lstStyle/>
          <a:p>
            <a:endParaRPr lang="es-MX"/>
          </a:p>
        </p:txBody>
      </p:sp>
      <p:sp>
        <p:nvSpPr>
          <p:cNvPr id="6" name="Slide Number Placeholder 3"/>
          <p:cNvSpPr>
            <a:spLocks noGrp="1"/>
          </p:cNvSpPr>
          <p:nvPr>
            <p:ph type="sldNum" sz="quarter" idx="12"/>
          </p:nvPr>
        </p:nvSpPr>
        <p:spPr/>
        <p:txBody>
          <a:bodyPr/>
          <a:lstStyle/>
          <a:p>
            <a:fld id="{FDB30F10-1F83-4530-894F-840BB4BA2A23}" type="slidenum">
              <a:rPr lang="es-MX" smtClean="0"/>
              <a:t>‹Nº›</a:t>
            </a:fld>
            <a:endParaRPr lang="es-MX"/>
          </a:p>
        </p:txBody>
      </p:sp>
    </p:spTree>
    <p:extLst>
      <p:ext uri="{BB962C8B-B14F-4D97-AF65-F5344CB8AC3E}">
        <p14:creationId xmlns:p14="http://schemas.microsoft.com/office/powerpoint/2010/main" val="725251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7" name="Date Placeholder 4"/>
          <p:cNvSpPr>
            <a:spLocks noGrp="1"/>
          </p:cNvSpPr>
          <p:nvPr>
            <p:ph type="dt" sz="half" idx="10"/>
          </p:nvPr>
        </p:nvSpPr>
        <p:spPr/>
        <p:txBody>
          <a:bodyPr/>
          <a:lstStyle/>
          <a:p>
            <a:fld id="{46841BE6-D6BD-40B1-83AE-3768AA02FB0E}" type="datetimeFigureOut">
              <a:rPr lang="es-MX" smtClean="0"/>
              <a:t>17/03/2020</a:t>
            </a:fld>
            <a:endParaRPr lang="es-MX"/>
          </a:p>
        </p:txBody>
      </p:sp>
      <p:sp>
        <p:nvSpPr>
          <p:cNvPr id="5" name="Footer Placeholder 5"/>
          <p:cNvSpPr>
            <a:spLocks noGrp="1"/>
          </p:cNvSpPr>
          <p:nvPr>
            <p:ph type="ftr" sz="quarter" idx="11"/>
          </p:nvPr>
        </p:nvSpPr>
        <p:spPr/>
        <p:txBody>
          <a:bodyPr/>
          <a:lstStyle/>
          <a:p>
            <a:endParaRPr lang="es-MX"/>
          </a:p>
        </p:txBody>
      </p:sp>
      <p:sp>
        <p:nvSpPr>
          <p:cNvPr id="6" name="Slide Number Placeholder 6"/>
          <p:cNvSpPr>
            <a:spLocks noGrp="1"/>
          </p:cNvSpPr>
          <p:nvPr>
            <p:ph type="sldNum" sz="quarter" idx="12"/>
          </p:nvPr>
        </p:nvSpPr>
        <p:spPr/>
        <p:txBody>
          <a:bodyPr/>
          <a:lstStyle/>
          <a:p>
            <a:fld id="{FDB30F10-1F83-4530-894F-840BB4BA2A23}" type="slidenum">
              <a:rPr lang="es-MX" smtClean="0"/>
              <a:t>‹Nº›</a:t>
            </a:fld>
            <a:endParaRPr lang="es-MX"/>
          </a:p>
        </p:txBody>
      </p:sp>
    </p:spTree>
    <p:extLst>
      <p:ext uri="{BB962C8B-B14F-4D97-AF65-F5344CB8AC3E}">
        <p14:creationId xmlns:p14="http://schemas.microsoft.com/office/powerpoint/2010/main" val="921015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6841BE6-D6BD-40B1-83AE-3768AA02FB0E}" type="datetimeFigureOut">
              <a:rPr lang="es-MX" smtClean="0"/>
              <a:t>17/03/2020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DB30F10-1F83-4530-894F-840BB4BA2A23}" type="slidenum">
              <a:rPr lang="es-MX" smtClean="0"/>
              <a:t>‹Nº›</a:t>
            </a:fld>
            <a:endParaRPr lang="es-MX"/>
          </a:p>
        </p:txBody>
      </p:sp>
    </p:spTree>
    <p:extLst>
      <p:ext uri="{BB962C8B-B14F-4D97-AF65-F5344CB8AC3E}">
        <p14:creationId xmlns:p14="http://schemas.microsoft.com/office/powerpoint/2010/main" val="902626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6841BE6-D6BD-40B1-83AE-3768AA02FB0E}" type="datetimeFigureOut">
              <a:rPr lang="es-MX" smtClean="0"/>
              <a:t>17/03/2020</a:t>
            </a:fld>
            <a:endParaRPr lang="es-MX"/>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s-MX"/>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FDB30F10-1F83-4530-894F-840BB4BA2A23}" type="slidenum">
              <a:rPr lang="es-MX" smtClean="0"/>
              <a:t>‹Nº›</a:t>
            </a:fld>
            <a:endParaRPr lang="es-MX"/>
          </a:p>
        </p:txBody>
      </p:sp>
    </p:spTree>
    <p:extLst>
      <p:ext uri="{BB962C8B-B14F-4D97-AF65-F5344CB8AC3E}">
        <p14:creationId xmlns:p14="http://schemas.microsoft.com/office/powerpoint/2010/main" val="3626506283"/>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b="1" dirty="0" smtClean="0">
                <a:effectLst>
                  <a:outerShdw blurRad="38100" dist="38100" dir="2700000" algn="tl">
                    <a:srgbClr val="000000">
                      <a:alpha val="43137"/>
                    </a:srgbClr>
                  </a:outerShdw>
                </a:effectLst>
              </a:rPr>
              <a:t>Taller de producción de textos académicos</a:t>
            </a:r>
            <a:endParaRPr lang="es-MX" b="1" dirty="0">
              <a:effectLst>
                <a:outerShdw blurRad="38100" dist="38100" dir="2700000" algn="tl">
                  <a:srgbClr val="000000">
                    <a:alpha val="43137"/>
                  </a:srgbClr>
                </a:outerShdw>
              </a:effectLst>
            </a:endParaRPr>
          </a:p>
        </p:txBody>
      </p:sp>
      <p:sp>
        <p:nvSpPr>
          <p:cNvPr id="3" name="Subtítulo 2"/>
          <p:cNvSpPr>
            <a:spLocks noGrp="1"/>
          </p:cNvSpPr>
          <p:nvPr>
            <p:ph type="subTitle" idx="1"/>
          </p:nvPr>
        </p:nvSpPr>
        <p:spPr/>
        <p:txBody>
          <a:bodyPr/>
          <a:lstStyle/>
          <a:p>
            <a:r>
              <a:rPr lang="es-MX" dirty="0" smtClean="0"/>
              <a:t>Mtra. Martha Gabriela </a:t>
            </a:r>
            <a:r>
              <a:rPr lang="es-MX" dirty="0" err="1" smtClean="0"/>
              <a:t>avila</a:t>
            </a:r>
            <a:r>
              <a:rPr lang="es-MX" dirty="0" smtClean="0"/>
              <a:t> </a:t>
            </a:r>
            <a:r>
              <a:rPr lang="es-MX" dirty="0" err="1" smtClean="0"/>
              <a:t>camacho</a:t>
            </a:r>
            <a:endParaRPr lang="es-MX" dirty="0"/>
          </a:p>
        </p:txBody>
      </p:sp>
    </p:spTree>
    <p:extLst>
      <p:ext uri="{BB962C8B-B14F-4D97-AF65-F5344CB8AC3E}">
        <p14:creationId xmlns:p14="http://schemas.microsoft.com/office/powerpoint/2010/main" val="2023620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lstStyle/>
          <a:p>
            <a:endParaRPr lang="es-MX"/>
          </a:p>
        </p:txBody>
      </p:sp>
    </p:spTree>
    <p:extLst>
      <p:ext uri="{BB962C8B-B14F-4D97-AF65-F5344CB8AC3E}">
        <p14:creationId xmlns:p14="http://schemas.microsoft.com/office/powerpoint/2010/main" val="1284757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smtClean="0">
                <a:effectLst>
                  <a:outerShdw blurRad="38100" dist="38100" dir="2700000" algn="tl">
                    <a:srgbClr val="000000">
                      <a:alpha val="43137"/>
                    </a:srgbClr>
                  </a:outerShdw>
                </a:effectLst>
              </a:rPr>
              <a:t>Tipos de documentos académicos</a:t>
            </a:r>
            <a:endParaRPr lang="es-MX" b="1" dirty="0">
              <a:effectLst>
                <a:outerShdw blurRad="38100" dist="38100" dir="2700000" algn="tl">
                  <a:srgbClr val="000000">
                    <a:alpha val="43137"/>
                  </a:srgbClr>
                </a:outerShdw>
              </a:effectLst>
            </a:endParaRPr>
          </a:p>
        </p:txBody>
      </p:sp>
      <p:sp>
        <p:nvSpPr>
          <p:cNvPr id="3" name="Marcador de contenido 2"/>
          <p:cNvSpPr>
            <a:spLocks noGrp="1"/>
          </p:cNvSpPr>
          <p:nvPr>
            <p:ph idx="1"/>
          </p:nvPr>
        </p:nvSpPr>
        <p:spPr/>
        <p:txBody>
          <a:bodyPr/>
          <a:lstStyle/>
          <a:p>
            <a:r>
              <a:rPr lang="es-MX" dirty="0" smtClean="0"/>
              <a:t>Monografía</a:t>
            </a:r>
          </a:p>
          <a:p>
            <a:r>
              <a:rPr lang="es-MX" dirty="0" smtClean="0"/>
              <a:t>Ensayo</a:t>
            </a:r>
          </a:p>
          <a:p>
            <a:r>
              <a:rPr lang="es-MX" dirty="0" smtClean="0"/>
              <a:t>Ponencia</a:t>
            </a:r>
          </a:p>
          <a:p>
            <a:r>
              <a:rPr lang="es-MX" dirty="0" smtClean="0"/>
              <a:t>Artículos de investigación</a:t>
            </a:r>
          </a:p>
          <a:p>
            <a:r>
              <a:rPr lang="es-MX" dirty="0" smtClean="0"/>
              <a:t>Proyectos de investigación</a:t>
            </a:r>
          </a:p>
          <a:p>
            <a:r>
              <a:rPr lang="es-MX" dirty="0" smtClean="0"/>
              <a:t>Diario</a:t>
            </a:r>
          </a:p>
          <a:p>
            <a:r>
              <a:rPr lang="es-MX" dirty="0" smtClean="0"/>
              <a:t>Portafolio</a:t>
            </a:r>
          </a:p>
          <a:p>
            <a:r>
              <a:rPr lang="es-MX" dirty="0" smtClean="0"/>
              <a:t>Reporte de práctica </a:t>
            </a:r>
            <a:endParaRPr lang="es-MX" dirty="0"/>
          </a:p>
        </p:txBody>
      </p:sp>
    </p:spTree>
    <p:extLst>
      <p:ext uri="{BB962C8B-B14F-4D97-AF65-F5344CB8AC3E}">
        <p14:creationId xmlns:p14="http://schemas.microsoft.com/office/powerpoint/2010/main" val="30260730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1847657552"/>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532923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smtClean="0">
                <a:effectLst>
                  <a:outerShdw blurRad="38100" dist="38100" dir="2700000" algn="tl">
                    <a:srgbClr val="000000">
                      <a:alpha val="43137"/>
                    </a:srgbClr>
                  </a:outerShdw>
                </a:effectLst>
              </a:rPr>
              <a:t>Artículo científico (académico):</a:t>
            </a:r>
            <a:endParaRPr lang="es-MX" b="1" dirty="0">
              <a:effectLst>
                <a:outerShdw blurRad="38100" dist="38100" dir="2700000" algn="tl">
                  <a:srgbClr val="000000">
                    <a:alpha val="43137"/>
                  </a:srgbClr>
                </a:outerShdw>
              </a:effectLst>
            </a:endParaRPr>
          </a:p>
        </p:txBody>
      </p:sp>
      <p:sp>
        <p:nvSpPr>
          <p:cNvPr id="3" name="Marcador de contenido 2"/>
          <p:cNvSpPr>
            <a:spLocks noGrp="1"/>
          </p:cNvSpPr>
          <p:nvPr>
            <p:ph idx="1"/>
          </p:nvPr>
        </p:nvSpPr>
        <p:spPr/>
        <p:txBody>
          <a:bodyPr/>
          <a:lstStyle/>
          <a:p>
            <a:pPr algn="just"/>
            <a:r>
              <a:rPr lang="es-MX" dirty="0" smtClean="0"/>
              <a:t>Es un documento cuyo objeto es definir de manera clara y precisa, en una extensión regular, los resultados de una investigación realizada sobre un área determinada del conocimiento. Generalmente, presenta los antecedentes de estudio, su justificación, la metodología empleada, los resultados obtenidos, los alcances del trabajo y sugerencias para investigaciones posteriores relacionadas con la problemática abordada. </a:t>
            </a:r>
            <a:endParaRPr lang="es-MX" dirty="0"/>
          </a:p>
        </p:txBody>
      </p:sp>
    </p:spTree>
    <p:extLst>
      <p:ext uri="{BB962C8B-B14F-4D97-AF65-F5344CB8AC3E}">
        <p14:creationId xmlns:p14="http://schemas.microsoft.com/office/powerpoint/2010/main" val="867342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smtClean="0">
                <a:effectLst>
                  <a:outerShdw blurRad="38100" dist="38100" dir="2700000" algn="tl">
                    <a:srgbClr val="000000">
                      <a:alpha val="43137"/>
                    </a:srgbClr>
                  </a:outerShdw>
                </a:effectLst>
              </a:rPr>
              <a:t>Investigación científica:</a:t>
            </a:r>
            <a:endParaRPr lang="es-MX" b="1" dirty="0">
              <a:effectLst>
                <a:outerShdw blurRad="38100" dist="38100" dir="2700000" algn="tl">
                  <a:srgbClr val="000000">
                    <a:alpha val="43137"/>
                  </a:srgbClr>
                </a:outerShdw>
              </a:effectLst>
            </a:endParaRPr>
          </a:p>
        </p:txBody>
      </p:sp>
      <p:sp>
        <p:nvSpPr>
          <p:cNvPr id="3" name="Marcador de contenido 2"/>
          <p:cNvSpPr>
            <a:spLocks noGrp="1"/>
          </p:cNvSpPr>
          <p:nvPr>
            <p:ph idx="1"/>
          </p:nvPr>
        </p:nvSpPr>
        <p:spPr/>
        <p:txBody>
          <a:bodyPr/>
          <a:lstStyle/>
          <a:p>
            <a:r>
              <a:rPr lang="es-MX" dirty="0" smtClean="0"/>
              <a:t>“Proceso sistemático, organizado y objetivo, cuyo propósito es responder a una pregunta o hipótesis y así aumentar el conocimiento sobre algo desconocido” (Villamil, 2009).</a:t>
            </a:r>
          </a:p>
          <a:p>
            <a:endParaRPr lang="es-MX" dirty="0"/>
          </a:p>
          <a:p>
            <a:r>
              <a:rPr lang="es-MX" dirty="0" smtClean="0"/>
              <a:t>El artículo científico (académico)sirve para:</a:t>
            </a:r>
          </a:p>
          <a:p>
            <a:pPr lvl="1"/>
            <a:r>
              <a:rPr lang="es-MX" dirty="0" smtClean="0"/>
              <a:t> Informar los resultados de investigaciones</a:t>
            </a:r>
          </a:p>
          <a:p>
            <a:pPr lvl="1"/>
            <a:r>
              <a:rPr lang="es-MX" dirty="0" smtClean="0"/>
              <a:t>Desarrollar métodos experimentales</a:t>
            </a:r>
          </a:p>
          <a:p>
            <a:pPr lvl="1"/>
            <a:r>
              <a:rPr lang="es-MX" dirty="0" smtClean="0"/>
              <a:t>Motivara  a estudiantes a participar en procesos de investigación-divulgación de experiencias</a:t>
            </a:r>
          </a:p>
          <a:p>
            <a:pPr lvl="1"/>
            <a:r>
              <a:rPr lang="es-MX" dirty="0" smtClean="0"/>
              <a:t>Remediar el déficit de comunicación maestro-alumno</a:t>
            </a:r>
            <a:endParaRPr lang="es-MX" dirty="0"/>
          </a:p>
        </p:txBody>
      </p:sp>
    </p:spTree>
    <p:extLst>
      <p:ext uri="{BB962C8B-B14F-4D97-AF65-F5344CB8AC3E}">
        <p14:creationId xmlns:p14="http://schemas.microsoft.com/office/powerpoint/2010/main" val="4088251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smtClean="0">
                <a:effectLst>
                  <a:outerShdw blurRad="38100" dist="38100" dir="2700000" algn="tl">
                    <a:srgbClr val="000000">
                      <a:alpha val="43137"/>
                    </a:srgbClr>
                  </a:outerShdw>
                </a:effectLst>
              </a:rPr>
              <a:t>Estructura del artículo científico:</a:t>
            </a:r>
            <a:endParaRPr lang="es-MX" b="1" dirty="0">
              <a:effectLst>
                <a:outerShdw blurRad="38100" dist="38100" dir="2700000" algn="tl">
                  <a:srgbClr val="000000">
                    <a:alpha val="43137"/>
                  </a:srgbClr>
                </a:outerShdw>
              </a:effectLst>
            </a:endParaRPr>
          </a:p>
        </p:txBody>
      </p:sp>
      <p:sp>
        <p:nvSpPr>
          <p:cNvPr id="3" name="Marcador de contenido 2"/>
          <p:cNvSpPr>
            <a:spLocks noGrp="1"/>
          </p:cNvSpPr>
          <p:nvPr>
            <p:ph idx="1"/>
          </p:nvPr>
        </p:nvSpPr>
        <p:spPr/>
        <p:txBody>
          <a:bodyPr/>
          <a:lstStyle/>
          <a:p>
            <a:pPr marL="457200" indent="-457200">
              <a:buFont typeface="+mj-lt"/>
              <a:buAutoNum type="arabicPeriod"/>
            </a:pPr>
            <a:r>
              <a:rPr lang="es-MX" dirty="0" smtClean="0"/>
              <a:t>Título</a:t>
            </a:r>
          </a:p>
          <a:p>
            <a:pPr marL="457200" indent="-457200">
              <a:buFont typeface="+mj-lt"/>
              <a:buAutoNum type="arabicPeriod"/>
            </a:pPr>
            <a:r>
              <a:rPr lang="es-MX" dirty="0" smtClean="0"/>
              <a:t>Autores</a:t>
            </a:r>
          </a:p>
          <a:p>
            <a:pPr marL="457200" indent="-457200">
              <a:buFont typeface="+mj-lt"/>
              <a:buAutoNum type="arabicPeriod"/>
            </a:pPr>
            <a:r>
              <a:rPr lang="es-MX" dirty="0" smtClean="0"/>
              <a:t>Resumen o </a:t>
            </a:r>
            <a:r>
              <a:rPr lang="es-MX" dirty="0" err="1" smtClean="0"/>
              <a:t>abstract</a:t>
            </a:r>
            <a:endParaRPr lang="es-MX" dirty="0" smtClean="0"/>
          </a:p>
          <a:p>
            <a:pPr marL="457200" indent="-457200">
              <a:buFont typeface="+mj-lt"/>
              <a:buAutoNum type="arabicPeriod"/>
            </a:pPr>
            <a:r>
              <a:rPr lang="es-MX" dirty="0" smtClean="0"/>
              <a:t>Palabras clave</a:t>
            </a:r>
          </a:p>
          <a:p>
            <a:pPr marL="457200" indent="-457200">
              <a:buFont typeface="+mj-lt"/>
              <a:buAutoNum type="arabicPeriod"/>
            </a:pPr>
            <a:r>
              <a:rPr lang="es-MX" dirty="0" smtClean="0"/>
              <a:t>Introducción</a:t>
            </a:r>
          </a:p>
          <a:p>
            <a:pPr marL="457200" indent="-457200">
              <a:buFont typeface="+mj-lt"/>
              <a:buAutoNum type="arabicPeriod"/>
            </a:pPr>
            <a:r>
              <a:rPr lang="es-MX" dirty="0" smtClean="0"/>
              <a:t>Método</a:t>
            </a:r>
          </a:p>
          <a:p>
            <a:pPr marL="457200" indent="-457200">
              <a:buFont typeface="+mj-lt"/>
              <a:buAutoNum type="arabicPeriod"/>
            </a:pPr>
            <a:r>
              <a:rPr lang="es-MX" dirty="0" smtClean="0"/>
              <a:t>Resultados</a:t>
            </a:r>
          </a:p>
          <a:p>
            <a:pPr marL="457200" indent="-457200">
              <a:buFont typeface="+mj-lt"/>
              <a:buAutoNum type="arabicPeriod"/>
            </a:pPr>
            <a:r>
              <a:rPr lang="es-MX" dirty="0" smtClean="0"/>
              <a:t>Discusión</a:t>
            </a:r>
          </a:p>
          <a:p>
            <a:pPr marL="457200" indent="-457200">
              <a:buFont typeface="+mj-lt"/>
              <a:buAutoNum type="arabicPeriod"/>
            </a:pPr>
            <a:r>
              <a:rPr lang="es-MX" dirty="0" smtClean="0"/>
              <a:t>Referencias</a:t>
            </a:r>
            <a:endParaRPr lang="es-MX" dirty="0"/>
          </a:p>
        </p:txBody>
      </p:sp>
    </p:spTree>
    <p:extLst>
      <p:ext uri="{BB962C8B-B14F-4D97-AF65-F5344CB8AC3E}">
        <p14:creationId xmlns:p14="http://schemas.microsoft.com/office/powerpoint/2010/main" val="4227541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smtClean="0">
                <a:effectLst>
                  <a:outerShdw blurRad="38100" dist="38100" dir="2700000" algn="tl">
                    <a:srgbClr val="000000">
                      <a:alpha val="43137"/>
                    </a:srgbClr>
                  </a:outerShdw>
                </a:effectLst>
              </a:rPr>
              <a:t>Pasos para elaborar un artículo científico…</a:t>
            </a:r>
            <a:endParaRPr lang="es-MX" b="1" dirty="0">
              <a:effectLst>
                <a:outerShdw blurRad="38100" dist="38100" dir="2700000" algn="tl">
                  <a:srgbClr val="000000">
                    <a:alpha val="43137"/>
                  </a:srgbClr>
                </a:outerShdw>
              </a:effectLst>
            </a:endParaRPr>
          </a:p>
        </p:txBody>
      </p:sp>
      <p:sp>
        <p:nvSpPr>
          <p:cNvPr id="3" name="Marcador de contenido 2"/>
          <p:cNvSpPr>
            <a:spLocks noGrp="1"/>
          </p:cNvSpPr>
          <p:nvPr>
            <p:ph idx="1"/>
          </p:nvPr>
        </p:nvSpPr>
        <p:spPr/>
        <p:txBody>
          <a:bodyPr>
            <a:normAutofit lnSpcReduction="10000"/>
          </a:bodyPr>
          <a:lstStyle/>
          <a:p>
            <a:pPr marL="457200" indent="-457200" algn="just">
              <a:buFont typeface="+mj-lt"/>
              <a:buAutoNum type="arabicPeriod"/>
            </a:pPr>
            <a:r>
              <a:rPr lang="es-MX" dirty="0" smtClean="0"/>
              <a:t>Elaborar un plan para la investigación, especificando el tema, la tesis y el método</a:t>
            </a:r>
          </a:p>
          <a:p>
            <a:pPr marL="457200" indent="-457200" algn="just">
              <a:buFont typeface="+mj-lt"/>
              <a:buAutoNum type="arabicPeriod"/>
            </a:pPr>
            <a:r>
              <a:rPr lang="es-MX" dirty="0" smtClean="0"/>
              <a:t>Seleccionar un tema específico y claro que describa el contenido del trabajo</a:t>
            </a:r>
          </a:p>
          <a:p>
            <a:pPr marL="457200" indent="-457200" algn="just">
              <a:buFont typeface="+mj-lt"/>
              <a:buAutoNum type="arabicPeriod"/>
            </a:pPr>
            <a:r>
              <a:rPr lang="es-MX" dirty="0" smtClean="0"/>
              <a:t>Organizar el orden de aparición de los autores y enlistarlos después del título.</a:t>
            </a:r>
          </a:p>
          <a:p>
            <a:pPr marL="457200" indent="-457200" algn="just">
              <a:buFont typeface="+mj-lt"/>
              <a:buAutoNum type="arabicPeriod"/>
            </a:pPr>
            <a:r>
              <a:rPr lang="es-MX" dirty="0" smtClean="0"/>
              <a:t>Hacer una revisión literaria de temas relacionados con la investigación relacionada y seleccionar la fuente de utilidad</a:t>
            </a:r>
          </a:p>
          <a:p>
            <a:pPr marL="457200" indent="-457200" algn="just">
              <a:buFont typeface="+mj-lt"/>
              <a:buAutoNum type="arabicPeriod"/>
            </a:pPr>
            <a:r>
              <a:rPr lang="es-MX" dirty="0" smtClean="0"/>
              <a:t>Redactar la introducción empleando las fuentes seleccionadas para establecer los antecedentes del problema</a:t>
            </a:r>
          </a:p>
          <a:p>
            <a:pPr marL="457200" indent="-457200" algn="just">
              <a:buFont typeface="+mj-lt"/>
              <a:buAutoNum type="arabicPeriod"/>
            </a:pPr>
            <a:r>
              <a:rPr lang="es-MX" dirty="0" smtClean="0"/>
              <a:t>Estructurar la sección de métodos escribiendo lo necesario para que la investigación se pueda ejecutar</a:t>
            </a:r>
            <a:endParaRPr lang="es-MX" dirty="0"/>
          </a:p>
        </p:txBody>
      </p:sp>
    </p:spTree>
    <p:extLst>
      <p:ext uri="{BB962C8B-B14F-4D97-AF65-F5344CB8AC3E}">
        <p14:creationId xmlns:p14="http://schemas.microsoft.com/office/powerpoint/2010/main" val="2693891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a:t>
            </a:r>
            <a:r>
              <a:rPr lang="es-MX" b="1" dirty="0" smtClean="0">
                <a:effectLst>
                  <a:outerShdw blurRad="38100" dist="38100" dir="2700000" algn="tl">
                    <a:srgbClr val="000000">
                      <a:alpha val="43137"/>
                    </a:srgbClr>
                  </a:outerShdw>
                </a:effectLst>
              </a:rPr>
              <a:t>pasos </a:t>
            </a:r>
            <a:r>
              <a:rPr lang="es-MX" b="1" dirty="0">
                <a:effectLst>
                  <a:outerShdw blurRad="38100" dist="38100" dir="2700000" algn="tl">
                    <a:srgbClr val="000000">
                      <a:alpha val="43137"/>
                    </a:srgbClr>
                  </a:outerShdw>
                </a:effectLst>
              </a:rPr>
              <a:t>para elaborar un artículo </a:t>
            </a:r>
            <a:r>
              <a:rPr lang="es-MX" b="1" dirty="0" smtClean="0">
                <a:effectLst>
                  <a:outerShdw blurRad="38100" dist="38100" dir="2700000" algn="tl">
                    <a:srgbClr val="000000">
                      <a:alpha val="43137"/>
                    </a:srgbClr>
                  </a:outerShdw>
                </a:effectLst>
              </a:rPr>
              <a:t>científico</a:t>
            </a:r>
            <a:endParaRPr lang="es-MX" dirty="0"/>
          </a:p>
        </p:txBody>
      </p:sp>
      <p:sp>
        <p:nvSpPr>
          <p:cNvPr id="3" name="Marcador de contenido 2"/>
          <p:cNvSpPr>
            <a:spLocks noGrp="1"/>
          </p:cNvSpPr>
          <p:nvPr>
            <p:ph idx="1"/>
          </p:nvPr>
        </p:nvSpPr>
        <p:spPr/>
        <p:txBody>
          <a:bodyPr/>
          <a:lstStyle/>
          <a:p>
            <a:pPr marL="457200" indent="-457200" algn="just">
              <a:buFont typeface="+mj-lt"/>
              <a:buAutoNum type="arabicPeriod" startAt="7"/>
            </a:pPr>
            <a:r>
              <a:rPr lang="es-MX" dirty="0" smtClean="0"/>
              <a:t>Establecer el orden de aparición de gráficos e imágenes que se utilizarán para dar mejor comprensión de los resultados</a:t>
            </a:r>
          </a:p>
          <a:p>
            <a:pPr marL="457200" indent="-457200" algn="just">
              <a:buFont typeface="+mj-lt"/>
              <a:buAutoNum type="arabicPeriod" startAt="7"/>
            </a:pPr>
            <a:r>
              <a:rPr lang="es-MX" dirty="0" smtClean="0"/>
              <a:t>Escribir el apartado de resultados, con base en lo descrito en la metodología de forma pertinente.</a:t>
            </a:r>
          </a:p>
          <a:p>
            <a:pPr marL="457200" indent="-457200" algn="just">
              <a:buFont typeface="+mj-lt"/>
              <a:buAutoNum type="arabicPeriod" startAt="7"/>
            </a:pPr>
            <a:r>
              <a:rPr lang="es-MX" dirty="0" smtClean="0"/>
              <a:t>Razonar sobre la interpretación de los resultados, los limites, las posibles acciones a realizar para dar continuidad a la investigación plantear comparaciones con artículos publicados relacionados con el tema y preparar las conclusiones. Organizar esta información de tal manera que sea fácil de entender (en un diagrama, un mapa conceptual, una lista, etc.).</a:t>
            </a:r>
          </a:p>
          <a:p>
            <a:pPr marL="457200" indent="-457200" algn="just">
              <a:buFont typeface="+mj-lt"/>
              <a:buAutoNum type="arabicPeriod" startAt="7"/>
            </a:pPr>
            <a:r>
              <a:rPr lang="es-MX" dirty="0" smtClean="0"/>
              <a:t>Redactar la sección de discusión</a:t>
            </a:r>
            <a:endParaRPr lang="es-MX" dirty="0"/>
          </a:p>
        </p:txBody>
      </p:sp>
    </p:spTree>
    <p:extLst>
      <p:ext uri="{BB962C8B-B14F-4D97-AF65-F5344CB8AC3E}">
        <p14:creationId xmlns:p14="http://schemas.microsoft.com/office/powerpoint/2010/main" val="4069998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a:t>
            </a:r>
            <a:r>
              <a:rPr lang="es-MX" b="1" dirty="0">
                <a:effectLst>
                  <a:outerShdw blurRad="38100" dist="38100" dir="2700000" algn="tl">
                    <a:srgbClr val="000000">
                      <a:alpha val="43137"/>
                    </a:srgbClr>
                  </a:outerShdw>
                </a:effectLst>
              </a:rPr>
              <a:t>pasos para elaborar un artículo científico</a:t>
            </a:r>
            <a:endParaRPr lang="es-MX" dirty="0"/>
          </a:p>
        </p:txBody>
      </p:sp>
      <p:sp>
        <p:nvSpPr>
          <p:cNvPr id="3" name="Marcador de contenido 2"/>
          <p:cNvSpPr>
            <a:spLocks noGrp="1"/>
          </p:cNvSpPr>
          <p:nvPr>
            <p:ph idx="1"/>
          </p:nvPr>
        </p:nvSpPr>
        <p:spPr/>
        <p:txBody>
          <a:bodyPr/>
          <a:lstStyle/>
          <a:p>
            <a:pPr marL="457200" indent="-457200">
              <a:buFont typeface="+mj-lt"/>
              <a:buAutoNum type="arabicPeriod" startAt="11"/>
            </a:pPr>
            <a:r>
              <a:rPr lang="es-MX" dirty="0" smtClean="0"/>
              <a:t>Organizar la lista de referencias</a:t>
            </a:r>
          </a:p>
          <a:p>
            <a:pPr marL="457200" indent="-457200">
              <a:buFont typeface="+mj-lt"/>
              <a:buAutoNum type="arabicPeriod" startAt="11"/>
            </a:pPr>
            <a:r>
              <a:rPr lang="es-MX" dirty="0" smtClean="0"/>
              <a:t>Hacer la revisión minuciosa del artículo</a:t>
            </a:r>
          </a:p>
          <a:p>
            <a:pPr marL="457200" indent="-457200">
              <a:buFont typeface="+mj-lt"/>
              <a:buAutoNum type="arabicPeriod" startAt="11"/>
            </a:pPr>
            <a:r>
              <a:rPr lang="es-MX" dirty="0" smtClean="0"/>
              <a:t>Pedir la colaboración de un asesor para hacer correcciones al trabajo</a:t>
            </a:r>
          </a:p>
          <a:p>
            <a:pPr marL="457200" indent="-457200">
              <a:buFont typeface="+mj-lt"/>
              <a:buAutoNum type="arabicPeriod" startAt="11"/>
            </a:pPr>
            <a:r>
              <a:rPr lang="es-MX" dirty="0" smtClean="0"/>
              <a:t>Reformular el título (sí se requiere)</a:t>
            </a:r>
          </a:p>
          <a:p>
            <a:pPr marL="457200" indent="-457200">
              <a:buFont typeface="+mj-lt"/>
              <a:buAutoNum type="arabicPeriod" startAt="11"/>
            </a:pPr>
            <a:r>
              <a:rPr lang="es-MX" dirty="0" smtClean="0"/>
              <a:t>Elaborar la versión final tomando en cuenta las recomendaciones del asesor.</a:t>
            </a:r>
          </a:p>
          <a:p>
            <a:pPr marL="457200" indent="-457200">
              <a:buFont typeface="+mj-lt"/>
              <a:buAutoNum type="arabicPeriod" startAt="11"/>
            </a:pPr>
            <a:endParaRPr lang="es-MX" dirty="0"/>
          </a:p>
        </p:txBody>
      </p:sp>
    </p:spTree>
    <p:extLst>
      <p:ext uri="{BB962C8B-B14F-4D97-AF65-F5344CB8AC3E}">
        <p14:creationId xmlns:p14="http://schemas.microsoft.com/office/powerpoint/2010/main" val="721018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174</TotalTime>
  <Words>443</Words>
  <Application>Microsoft Office PowerPoint</Application>
  <PresentationFormat>Panorámica</PresentationFormat>
  <Paragraphs>54</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Century Gothic</vt:lpstr>
      <vt:lpstr>Wingdings 3</vt:lpstr>
      <vt:lpstr>Ion</vt:lpstr>
      <vt:lpstr>Taller de producción de textos académicos</vt:lpstr>
      <vt:lpstr>Tipos de documentos académicos</vt:lpstr>
      <vt:lpstr>Presentación de PowerPoint</vt:lpstr>
      <vt:lpstr>Artículo científico (académico):</vt:lpstr>
      <vt:lpstr>Investigación científica:</vt:lpstr>
      <vt:lpstr>Estructura del artículo científico:</vt:lpstr>
      <vt:lpstr>Pasos para elaborar un artículo científico…</vt:lpstr>
      <vt:lpstr>…pasos para elaborar un artículo científico</vt:lpstr>
      <vt:lpstr>…pasos para elaborar un artículo científico</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Taller de producción de textos académicos</dc:title>
  <dc:creator>Usuario de Windows</dc:creator>
  <cp:lastModifiedBy>Usuario de Windows</cp:lastModifiedBy>
  <cp:revision>7</cp:revision>
  <dcterms:created xsi:type="dcterms:W3CDTF">2020-03-17T17:07:54Z</dcterms:created>
  <dcterms:modified xsi:type="dcterms:W3CDTF">2020-03-17T20:02:18Z</dcterms:modified>
</cp:coreProperties>
</file>