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6" r:id="rId3"/>
    <p:sldId id="262" r:id="rId4"/>
    <p:sldId id="266" r:id="rId5"/>
    <p:sldId id="267" r:id="rId6"/>
    <p:sldId id="263" r:id="rId7"/>
    <p:sldId id="264" r:id="rId8"/>
    <p:sldId id="265" r:id="rId9"/>
    <p:sldId id="259" r:id="rId10"/>
    <p:sldId id="260"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14" y="-5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E5F9F-5544-491B-BF1D-27AE9CCBD2AF}" type="datetimeFigureOut">
              <a:rPr lang="es-MX" smtClean="0"/>
              <a:t>12/02/2012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F5E36-A708-4A99-BD9E-0DB36FCFCE52}"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10</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83F5E36-A708-4A99-BD9E-0DB36FCFCE52}" type="slidenum">
              <a:rPr lang="es-MX" smtClean="0"/>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DA8F0C8-A3AA-464F-8218-3F85F4ACF24B}" type="datetimeFigureOut">
              <a:rPr lang="es-MX" smtClean="0"/>
              <a:t>12/02/2012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07C4E51-AAB3-42B2-AEE1-3A925A093DDF}"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8F0C8-A3AA-464F-8218-3F85F4ACF24B}" type="datetimeFigureOut">
              <a:rPr lang="es-MX" smtClean="0"/>
              <a:t>12/02/2012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C4E51-AAB3-42B2-AEE1-3A925A093DD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cruzadabosquesagua.semarnat.gob.mx/images/ilustrations/thumbs/001.jpg"/>
          <p:cNvPicPr>
            <a:picLocks noChangeAspect="1" noChangeArrowheads="1"/>
          </p:cNvPicPr>
          <p:nvPr/>
        </p:nvPicPr>
        <p:blipFill>
          <a:blip r:embed="rId3" cstate="print"/>
          <a:srcRect/>
          <a:stretch>
            <a:fillRect/>
          </a:stretch>
        </p:blipFill>
        <p:spPr bwMode="auto">
          <a:xfrm>
            <a:off x="7543800" y="4724399"/>
            <a:ext cx="1600200" cy="2133601"/>
          </a:xfrm>
          <a:prstGeom prst="rect">
            <a:avLst/>
          </a:prstGeom>
          <a:noFill/>
        </p:spPr>
      </p:pic>
      <p:sp>
        <p:nvSpPr>
          <p:cNvPr id="2" name="1 Título"/>
          <p:cNvSpPr>
            <a:spLocks noGrp="1"/>
          </p:cNvSpPr>
          <p:nvPr>
            <p:ph type="ctrTitle"/>
          </p:nvPr>
        </p:nvSpPr>
        <p:spPr>
          <a:xfrm>
            <a:off x="323528" y="476672"/>
            <a:ext cx="8820472" cy="2016223"/>
          </a:xfrm>
        </p:spPr>
        <p:txBody>
          <a:bodyPr>
            <a:noAutofit/>
          </a:bodyPr>
          <a:lstStyle/>
          <a:p>
            <a:r>
              <a:rPr lang="es-ES" sz="3200" b="1" dirty="0"/>
              <a:t>ESCUELA NORMAL DE EDUCACIÓN PREESCOLAR</a:t>
            </a:r>
            <a:r>
              <a:rPr lang="es-MX" sz="3200" dirty="0"/>
              <a:t/>
            </a:r>
            <a:br>
              <a:rPr lang="es-MX" sz="3200" dirty="0"/>
            </a:br>
            <a:r>
              <a:rPr lang="es-ES" sz="3200" b="1" dirty="0" smtClean="0"/>
              <a:t>    </a:t>
            </a:r>
            <a:r>
              <a:rPr lang="es-ES" sz="3200" b="1" dirty="0"/>
              <a:t>LICENCIATURA EN EDUCACIÓN </a:t>
            </a:r>
            <a:r>
              <a:rPr lang="es-ES" sz="3200" b="1" dirty="0" smtClean="0"/>
              <a:t>PREESCOLAR</a:t>
            </a:r>
            <a:r>
              <a:rPr lang="es-MX" sz="3200" dirty="0"/>
              <a:t/>
            </a:r>
            <a:br>
              <a:rPr lang="es-MX" sz="3200" dirty="0"/>
            </a:br>
            <a:endParaRPr lang="es-MX" sz="3200" dirty="0"/>
          </a:p>
        </p:txBody>
      </p:sp>
      <p:sp>
        <p:nvSpPr>
          <p:cNvPr id="3" name="2 Subtítulo"/>
          <p:cNvSpPr>
            <a:spLocks noGrp="1"/>
          </p:cNvSpPr>
          <p:nvPr>
            <p:ph type="subTitle" idx="1"/>
          </p:nvPr>
        </p:nvSpPr>
        <p:spPr>
          <a:xfrm>
            <a:off x="0" y="3528392"/>
            <a:ext cx="9144000" cy="3140968"/>
          </a:xfrm>
        </p:spPr>
        <p:txBody>
          <a:bodyPr>
            <a:noAutofit/>
          </a:bodyPr>
          <a:lstStyle/>
          <a:p>
            <a:r>
              <a:rPr lang="es-ES" sz="2400" dirty="0" smtClean="0">
                <a:solidFill>
                  <a:schemeClr val="tx1"/>
                </a:solidFill>
                <a:latin typeface="Arial" pitchFamily="34" charset="0"/>
                <a:cs typeface="Arial" pitchFamily="34" charset="0"/>
              </a:rPr>
              <a:t>JARDÍN DE NIÑOS JESÚS GONZÁLEZ ORTEGA</a:t>
            </a:r>
            <a:endParaRPr lang="es-MX" sz="2400" dirty="0" smtClean="0">
              <a:solidFill>
                <a:schemeClr val="tx1"/>
              </a:solidFill>
              <a:latin typeface="Arial" pitchFamily="34" charset="0"/>
              <a:cs typeface="Arial" pitchFamily="34" charset="0"/>
            </a:endParaRPr>
          </a:p>
          <a:p>
            <a:r>
              <a:rPr lang="es-ES" sz="2400" dirty="0" err="1" smtClean="0">
                <a:solidFill>
                  <a:schemeClr val="tx1"/>
                </a:solidFill>
                <a:latin typeface="Arial" pitchFamily="34" charset="0"/>
                <a:cs typeface="Arial" pitchFamily="34" charset="0"/>
              </a:rPr>
              <a:t>Blv</a:t>
            </a:r>
            <a:r>
              <a:rPr lang="es-ES" sz="2400" dirty="0" err="1">
                <a:solidFill>
                  <a:schemeClr val="tx1"/>
                </a:solidFill>
                <a:latin typeface="Arial" pitchFamily="34" charset="0"/>
                <a:cs typeface="Arial" pitchFamily="34" charset="0"/>
              </a:rPr>
              <a:t>.</a:t>
            </a:r>
            <a:r>
              <a:rPr lang="es-ES" sz="2400" dirty="0">
                <a:solidFill>
                  <a:schemeClr val="tx1"/>
                </a:solidFill>
                <a:latin typeface="Arial" pitchFamily="34" charset="0"/>
                <a:cs typeface="Arial" pitchFamily="34" charset="0"/>
              </a:rPr>
              <a:t> Morelos No. 1174 Frac. Morelos</a:t>
            </a:r>
            <a:endParaRPr lang="es-MX" sz="2400" dirty="0">
              <a:solidFill>
                <a:schemeClr val="tx1"/>
              </a:solidFill>
              <a:latin typeface="Arial" pitchFamily="34" charset="0"/>
              <a:cs typeface="Arial" pitchFamily="34" charset="0"/>
            </a:endParaRPr>
          </a:p>
          <a:p>
            <a:r>
              <a:rPr lang="es-ES" sz="2400" dirty="0">
                <a:solidFill>
                  <a:schemeClr val="tx1"/>
                </a:solidFill>
                <a:latin typeface="Arial" pitchFamily="34" charset="0"/>
                <a:cs typeface="Arial" pitchFamily="34" charset="0"/>
              </a:rPr>
              <a:t>Zona Escolar No. 153 Sector 15</a:t>
            </a:r>
            <a:endParaRPr lang="es-MX" sz="2400" dirty="0">
              <a:solidFill>
                <a:schemeClr val="tx1"/>
              </a:solidFill>
              <a:latin typeface="Arial" pitchFamily="34" charset="0"/>
              <a:cs typeface="Arial" pitchFamily="34" charset="0"/>
            </a:endParaRPr>
          </a:p>
          <a:p>
            <a:r>
              <a:rPr lang="es-ES" sz="2400" dirty="0">
                <a:solidFill>
                  <a:schemeClr val="tx1"/>
                </a:solidFill>
                <a:latin typeface="Arial" pitchFamily="34" charset="0"/>
                <a:cs typeface="Arial" pitchFamily="34" charset="0"/>
              </a:rPr>
              <a:t>Teléfono: </a:t>
            </a:r>
            <a:r>
              <a:rPr lang="es-ES" sz="2400" dirty="0" smtClean="0">
                <a:solidFill>
                  <a:schemeClr val="tx1"/>
                </a:solidFill>
                <a:latin typeface="Arial" pitchFamily="34" charset="0"/>
                <a:cs typeface="Arial" pitchFamily="34" charset="0"/>
              </a:rPr>
              <a:t>4-30-30-82</a:t>
            </a:r>
            <a:r>
              <a:rPr lang="es-ES" sz="2400" b="1" dirty="0">
                <a:solidFill>
                  <a:schemeClr val="tx1"/>
                </a:solidFill>
                <a:latin typeface="Arial" pitchFamily="34" charset="0"/>
                <a:cs typeface="Arial" pitchFamily="34" charset="0"/>
              </a:rPr>
              <a:t> </a:t>
            </a:r>
            <a:endParaRPr lang="es-MX" sz="2400" dirty="0">
              <a:solidFill>
                <a:schemeClr val="tx1"/>
              </a:solidFill>
              <a:latin typeface="Arial" pitchFamily="34" charset="0"/>
              <a:cs typeface="Arial" pitchFamily="34" charset="0"/>
            </a:endParaRPr>
          </a:p>
          <a:p>
            <a:r>
              <a:rPr lang="es-ES" sz="2400" b="1" dirty="0">
                <a:solidFill>
                  <a:schemeClr val="tx1"/>
                </a:solidFill>
                <a:latin typeface="Arial" pitchFamily="34" charset="0"/>
                <a:cs typeface="Arial" pitchFamily="34" charset="0"/>
              </a:rPr>
              <a:t>Tutora:</a:t>
            </a:r>
            <a:r>
              <a:rPr lang="es-ES" sz="2400" dirty="0">
                <a:solidFill>
                  <a:schemeClr val="tx1"/>
                </a:solidFill>
                <a:latin typeface="Arial" pitchFamily="34" charset="0"/>
                <a:cs typeface="Arial" pitchFamily="34" charset="0"/>
              </a:rPr>
              <a:t> </a:t>
            </a:r>
            <a:r>
              <a:rPr lang="es-ES" sz="2400" dirty="0" err="1">
                <a:solidFill>
                  <a:schemeClr val="tx1"/>
                </a:solidFill>
                <a:latin typeface="Arial" pitchFamily="34" charset="0"/>
                <a:cs typeface="Arial" pitchFamily="34" charset="0"/>
              </a:rPr>
              <a:t>Janeth</a:t>
            </a:r>
            <a:r>
              <a:rPr lang="es-ES" sz="2400" dirty="0">
                <a:solidFill>
                  <a:schemeClr val="tx1"/>
                </a:solidFill>
                <a:latin typeface="Arial" pitchFamily="34" charset="0"/>
                <a:cs typeface="Arial" pitchFamily="34" charset="0"/>
              </a:rPr>
              <a:t> Carolina Glez. Jiménez</a:t>
            </a:r>
            <a:endParaRPr lang="es-MX" sz="2400" dirty="0">
              <a:solidFill>
                <a:schemeClr val="tx1"/>
              </a:solidFill>
              <a:latin typeface="Arial" pitchFamily="34" charset="0"/>
              <a:cs typeface="Arial" pitchFamily="34" charset="0"/>
            </a:endParaRPr>
          </a:p>
          <a:p>
            <a:r>
              <a:rPr lang="es-ES" sz="2400" b="1" dirty="0" smtClean="0">
                <a:solidFill>
                  <a:schemeClr val="tx1"/>
                </a:solidFill>
                <a:latin typeface="Arial" pitchFamily="34" charset="0"/>
                <a:cs typeface="Arial" pitchFamily="34" charset="0"/>
              </a:rPr>
              <a:t>Alumnas: </a:t>
            </a:r>
            <a:r>
              <a:rPr lang="es-ES" sz="2400" dirty="0">
                <a:solidFill>
                  <a:schemeClr val="tx1"/>
                </a:solidFill>
                <a:latin typeface="Arial" pitchFamily="34" charset="0"/>
                <a:cs typeface="Arial" pitchFamily="34" charset="0"/>
              </a:rPr>
              <a:t>Juanita Azucena Díaz </a:t>
            </a:r>
            <a:r>
              <a:rPr lang="es-ES" sz="2400" dirty="0" smtClean="0">
                <a:solidFill>
                  <a:schemeClr val="tx1"/>
                </a:solidFill>
                <a:latin typeface="Arial" pitchFamily="34" charset="0"/>
                <a:cs typeface="Arial" pitchFamily="34" charset="0"/>
              </a:rPr>
              <a:t>Esquivel</a:t>
            </a:r>
          </a:p>
          <a:p>
            <a:r>
              <a:rPr lang="es-ES" sz="2400" dirty="0" smtClean="0">
                <a:solidFill>
                  <a:schemeClr val="tx1"/>
                </a:solidFill>
                <a:latin typeface="Arial" pitchFamily="34" charset="0"/>
                <a:cs typeface="Arial" pitchFamily="34" charset="0"/>
              </a:rPr>
              <a:t>Susana A. Ramos</a:t>
            </a:r>
            <a:endParaRPr lang="es-MX" sz="2400" dirty="0">
              <a:solidFill>
                <a:schemeClr val="tx1"/>
              </a:solidFill>
              <a:latin typeface="Arial" pitchFamily="34" charset="0"/>
              <a:cs typeface="Arial" pitchFamily="34" charset="0"/>
            </a:endParaRPr>
          </a:p>
          <a:p>
            <a:endParaRPr lang="es-MX" sz="2400" dirty="0">
              <a:solidFill>
                <a:schemeClr val="tx1"/>
              </a:solidFill>
              <a:latin typeface="Arial" pitchFamily="34" charset="0"/>
              <a:cs typeface="Arial" pitchFamily="34" charset="0"/>
            </a:endParaRPr>
          </a:p>
        </p:txBody>
      </p:sp>
      <p:pic>
        <p:nvPicPr>
          <p:cNvPr id="1026" name="Picture 2"/>
          <p:cNvPicPr>
            <a:picLocks noChangeAspect="1" noChangeArrowheads="1"/>
          </p:cNvPicPr>
          <p:nvPr/>
        </p:nvPicPr>
        <p:blipFill>
          <a:blip r:embed="rId4" cstate="print">
            <a:grayscl/>
          </a:blip>
          <a:srcRect r="22987"/>
          <a:stretch>
            <a:fillRect/>
          </a:stretch>
        </p:blipFill>
        <p:spPr bwMode="auto">
          <a:xfrm>
            <a:off x="3851920" y="1844824"/>
            <a:ext cx="1350408" cy="175645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infovial.com.mx/wp-content/uploads/reforestacion1.jpg"/>
          <p:cNvPicPr>
            <a:picLocks noChangeAspect="1" noChangeArrowheads="1"/>
          </p:cNvPicPr>
          <p:nvPr/>
        </p:nvPicPr>
        <p:blipFill>
          <a:blip r:embed="rId3" cstate="print">
            <a:lum bright="40000" contrast="-36000"/>
          </a:blip>
          <a:srcRect/>
          <a:stretch>
            <a:fillRect/>
          </a:stretch>
        </p:blipFill>
        <p:spPr bwMode="auto">
          <a:xfrm rot="20688424">
            <a:off x="2518647" y="781100"/>
            <a:ext cx="4254866" cy="5673155"/>
          </a:xfrm>
          <a:prstGeom prst="rect">
            <a:avLst/>
          </a:prstGeom>
          <a:noFill/>
        </p:spPr>
      </p:pic>
      <p:sp>
        <p:nvSpPr>
          <p:cNvPr id="2" name="1 Título"/>
          <p:cNvSpPr>
            <a:spLocks noGrp="1"/>
          </p:cNvSpPr>
          <p:nvPr>
            <p:ph type="title"/>
          </p:nvPr>
        </p:nvSpPr>
        <p:spPr>
          <a:xfrm>
            <a:off x="216024" y="1484784"/>
            <a:ext cx="8676456" cy="5040560"/>
          </a:xfrm>
        </p:spPr>
        <p:txBody>
          <a:bodyPr>
            <a:normAutofit fontScale="90000"/>
          </a:bodyPr>
          <a:lstStyle/>
          <a:p>
            <a:pPr algn="just"/>
            <a:r>
              <a:rPr lang="es-MX" dirty="0" smtClean="0"/>
              <a:t>Durante las actividades hacer interrogantes a los alumnos sobre la importancia de cuidar los árboles.</a:t>
            </a:r>
            <a:br>
              <a:rPr lang="es-MX" dirty="0" smtClean="0"/>
            </a:br>
            <a:r>
              <a:rPr lang="es-MX" dirty="0" smtClean="0"/>
              <a:t/>
            </a:r>
            <a:br>
              <a:rPr lang="es-MX" dirty="0" smtClean="0"/>
            </a:br>
            <a:r>
              <a:rPr lang="es-MX" dirty="0" smtClean="0"/>
              <a:t>Hacer que el grupo haga una retroalimentación aporten ideas de cómo pueden contribuir para tener una mejor calidad de vida en cuanto a esta campaña.</a:t>
            </a:r>
            <a:endParaRPr lang="es-MX" dirty="0"/>
          </a:p>
        </p:txBody>
      </p:sp>
      <p:sp>
        <p:nvSpPr>
          <p:cNvPr id="3" name="1 Título"/>
          <p:cNvSpPr txBox="1">
            <a:spLocks/>
          </p:cNvSpPr>
          <p:nvPr/>
        </p:nvSpPr>
        <p:spPr>
          <a:xfrm>
            <a:off x="609600" y="116632"/>
            <a:ext cx="8229600" cy="1143000"/>
          </a:xfrm>
          <a:prstGeom prst="rect">
            <a:avLst/>
          </a:prstGeom>
        </p:spPr>
        <p:txBody>
          <a:bodyPr vert="horz" lIns="91440" tIns="45720" rIns="91440" bIns="45720" rtlCol="0" anchor="ctr">
            <a:normAutofit/>
          </a:bodyPr>
          <a:lstStyle/>
          <a:p>
            <a:pPr marL="742950" marR="0" lvl="0" indent="-742950" algn="ctr" defTabSz="914400" rtl="0" eaLnBrk="1" fontAlgn="auto" latinLnBrk="0" hangingPunct="1">
              <a:lnSpc>
                <a:spcPct val="100000"/>
              </a:lnSpc>
              <a:spcBef>
                <a:spcPct val="0"/>
              </a:spcBef>
              <a:spcAft>
                <a:spcPts val="0"/>
              </a:spcAft>
              <a:buClrTx/>
              <a:buSzTx/>
              <a:buFontTx/>
              <a:buNone/>
              <a:tabLst/>
              <a:defRPr/>
            </a:pPr>
            <a:r>
              <a:rPr lang="es-MX" sz="6000" b="1" dirty="0">
                <a:latin typeface="Arial" pitchFamily="34" charset="0"/>
                <a:ea typeface="+mj-ea"/>
                <a:cs typeface="Arial" pitchFamily="34" charset="0"/>
              </a:rPr>
              <a:t>E</a:t>
            </a:r>
            <a:r>
              <a:rPr kumimoji="0" lang="es-MX" sz="60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valuación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descr="http://elsentido.com/wp-content/uploads/2011/07/reforestacion.jpg"/>
          <p:cNvPicPr>
            <a:picLocks noChangeAspect="1" noChangeArrowheads="1"/>
          </p:cNvPicPr>
          <p:nvPr/>
        </p:nvPicPr>
        <p:blipFill>
          <a:blip r:embed="rId3" cstate="print">
            <a:lum bright="32000" contrast="1000"/>
          </a:blip>
          <a:srcRect/>
          <a:stretch>
            <a:fillRect/>
          </a:stretch>
        </p:blipFill>
        <p:spPr bwMode="auto">
          <a:xfrm rot="21042866">
            <a:off x="1720819" y="1421111"/>
            <a:ext cx="5135014" cy="3844678"/>
          </a:xfrm>
          <a:prstGeom prst="rect">
            <a:avLst/>
          </a:prstGeom>
          <a:noFill/>
        </p:spPr>
      </p:pic>
      <p:sp>
        <p:nvSpPr>
          <p:cNvPr id="2" name="1 Título"/>
          <p:cNvSpPr>
            <a:spLocks noGrp="1"/>
          </p:cNvSpPr>
          <p:nvPr>
            <p:ph type="ctrTitle"/>
          </p:nvPr>
        </p:nvSpPr>
        <p:spPr>
          <a:xfrm>
            <a:off x="755576" y="692696"/>
            <a:ext cx="7772400" cy="1470025"/>
          </a:xfrm>
        </p:spPr>
        <p:txBody>
          <a:bodyPr>
            <a:noAutofit/>
          </a:bodyPr>
          <a:lstStyle/>
          <a:p>
            <a:r>
              <a:rPr lang="es-MX" sz="6000" b="1" dirty="0" smtClean="0"/>
              <a:t>CAMPAÑA  DE REFORESTACIÓN</a:t>
            </a:r>
            <a:endParaRPr lang="es-MX" sz="6000" b="1" dirty="0"/>
          </a:p>
        </p:txBody>
      </p:sp>
      <p:sp>
        <p:nvSpPr>
          <p:cNvPr id="3" name="2 Subtítulo"/>
          <p:cNvSpPr>
            <a:spLocks noGrp="1"/>
          </p:cNvSpPr>
          <p:nvPr>
            <p:ph type="subTitle" idx="1"/>
          </p:nvPr>
        </p:nvSpPr>
        <p:spPr>
          <a:xfrm>
            <a:off x="755576" y="2996952"/>
            <a:ext cx="8064896" cy="3528392"/>
          </a:xfrm>
        </p:spPr>
        <p:txBody>
          <a:bodyPr>
            <a:normAutofit fontScale="77500" lnSpcReduction="20000"/>
          </a:bodyPr>
          <a:lstStyle/>
          <a:p>
            <a:pPr algn="l"/>
            <a:r>
              <a:rPr lang="es-MX" b="1" dirty="0" smtClean="0">
                <a:solidFill>
                  <a:schemeClr val="tx1"/>
                </a:solidFill>
                <a:latin typeface="Arial" pitchFamily="34" charset="0"/>
                <a:cs typeface="Arial" pitchFamily="34" charset="0"/>
              </a:rPr>
              <a:t>Propósito:</a:t>
            </a:r>
          </a:p>
          <a:p>
            <a:pPr algn="just"/>
            <a:r>
              <a:rPr lang="es-MX" dirty="0">
                <a:solidFill>
                  <a:schemeClr val="tx1"/>
                </a:solidFill>
              </a:rPr>
              <a:t>Involucrar a los niños en el cuidado del medio ambiente por medio de la reforestación, para crear conciencia  en la importancia del cuidado de los arboles, ya que son aliados del ser humano para una mejor calidad de vida</a:t>
            </a:r>
            <a:r>
              <a:rPr lang="es-MX" dirty="0" smtClean="0">
                <a:solidFill>
                  <a:schemeClr val="tx1"/>
                </a:solidFill>
              </a:rPr>
              <a:t>.</a:t>
            </a:r>
          </a:p>
          <a:p>
            <a:pPr algn="just"/>
            <a:endParaRPr lang="es-MX" dirty="0" smtClean="0">
              <a:solidFill>
                <a:schemeClr val="tx1"/>
              </a:solidFill>
            </a:endParaRPr>
          </a:p>
          <a:p>
            <a:pPr algn="just"/>
            <a:r>
              <a:rPr lang="es-MX" b="1" dirty="0" smtClean="0">
                <a:solidFill>
                  <a:schemeClr val="tx1"/>
                </a:solidFill>
              </a:rPr>
              <a:t>¿Quienes poden participar? </a:t>
            </a:r>
            <a:r>
              <a:rPr lang="es-MX" dirty="0" smtClean="0">
                <a:solidFill>
                  <a:schemeClr val="tx1"/>
                </a:solidFill>
              </a:rPr>
              <a:t>Todos los que quieran participar pueden sumarse: niños, padres de familia o tutores, maestros, practicantes, directivos, personas externas a la institución pueden ser invitadas.</a:t>
            </a:r>
          </a:p>
          <a:p>
            <a:pPr algn="just"/>
            <a:endParaRPr lang="es-MX" dirty="0">
              <a:solidFill>
                <a:schemeClr val="tx1"/>
              </a:solidFill>
            </a:endParaRPr>
          </a:p>
          <a:p>
            <a:pPr algn="just"/>
            <a:endParaRPr lang="es-MX"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cruzadabosquesagua.semarnat.gob.mx/images/photos/thumbs/003.jpg"/>
          <p:cNvPicPr>
            <a:picLocks noChangeAspect="1" noChangeArrowheads="1"/>
          </p:cNvPicPr>
          <p:nvPr/>
        </p:nvPicPr>
        <p:blipFill>
          <a:blip r:embed="rId3" cstate="print">
            <a:lum bright="45000"/>
          </a:blip>
          <a:srcRect/>
          <a:stretch>
            <a:fillRect/>
          </a:stretch>
        </p:blipFill>
        <p:spPr bwMode="auto">
          <a:xfrm rot="20924832">
            <a:off x="2149893" y="2003436"/>
            <a:ext cx="4942933" cy="3707200"/>
          </a:xfrm>
          <a:prstGeom prst="rect">
            <a:avLst/>
          </a:prstGeom>
          <a:noFill/>
        </p:spPr>
      </p:pic>
      <p:sp>
        <p:nvSpPr>
          <p:cNvPr id="2" name="1 Título"/>
          <p:cNvSpPr>
            <a:spLocks noGrp="1"/>
          </p:cNvSpPr>
          <p:nvPr>
            <p:ph type="title"/>
          </p:nvPr>
        </p:nvSpPr>
        <p:spPr/>
        <p:txBody>
          <a:bodyPr/>
          <a:lstStyle/>
          <a:p>
            <a:r>
              <a:rPr lang="es-MX" dirty="0" smtClean="0">
                <a:latin typeface="Arial" pitchFamily="34" charset="0"/>
                <a:cs typeface="Arial" pitchFamily="34" charset="0"/>
              </a:rPr>
              <a:t>¿Qué es la reforestación?</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lstStyle/>
          <a:p>
            <a:pPr algn="just"/>
            <a:r>
              <a:rPr lang="es-MX" dirty="0" smtClean="0">
                <a:latin typeface="Arial" pitchFamily="34" charset="0"/>
                <a:cs typeface="Arial" pitchFamily="34" charset="0"/>
              </a:rPr>
              <a:t>Reforestar es establecer vegetación arbórea en terrenos con aptitud forestal. Consiste en plantar árboles donde ya no existen o quedan pocos; así como su cuidado para que se desarrollen adecuadamente. </a:t>
            </a:r>
          </a:p>
          <a:p>
            <a:pPr algn="just"/>
            <a:endParaRPr lang="es-MX"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cruzadabosquesagua.semarnat.gob.mx/images/photos/thumbs/004.jpg"/>
          <p:cNvPicPr>
            <a:picLocks noChangeAspect="1" noChangeArrowheads="1"/>
          </p:cNvPicPr>
          <p:nvPr/>
        </p:nvPicPr>
        <p:blipFill>
          <a:blip r:embed="rId3" cstate="print">
            <a:lum bright="32000"/>
          </a:blip>
          <a:srcRect/>
          <a:stretch>
            <a:fillRect/>
          </a:stretch>
        </p:blipFill>
        <p:spPr bwMode="auto">
          <a:xfrm rot="20901577">
            <a:off x="1866503" y="1380407"/>
            <a:ext cx="4717135" cy="4800536"/>
          </a:xfrm>
          <a:prstGeom prst="rect">
            <a:avLst/>
          </a:prstGeom>
          <a:noFill/>
        </p:spPr>
      </p:pic>
      <p:sp>
        <p:nvSpPr>
          <p:cNvPr id="2"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400" dirty="0" smtClean="0">
                <a:latin typeface="Arial" pitchFamily="34" charset="0"/>
                <a:ea typeface="+mj-ea"/>
                <a:cs typeface="Arial" pitchFamily="34" charset="0"/>
              </a:rPr>
              <a:t>Cómo podemos participar</a:t>
            </a:r>
            <a:endPar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sp>
        <p:nvSpPr>
          <p:cNvPr id="3" name="2 Marcador de contenido"/>
          <p:cNvSpPr txBox="1">
            <a:spLocks/>
          </p:cNvSpPr>
          <p:nvPr/>
        </p:nvSpPr>
        <p:spPr>
          <a:xfrm>
            <a:off x="323528" y="1556792"/>
            <a:ext cx="8435280" cy="4637112"/>
          </a:xfrm>
          <a:prstGeom prst="rect">
            <a:avLst/>
          </a:prstGeom>
        </p:spPr>
        <p:txBody>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MX" sz="3200" dirty="0" smtClean="0">
                <a:cs typeface="Arial" pitchFamily="34" charset="0"/>
              </a:rPr>
              <a:t>Protege los arboles de la comunidad, avisar si observas talas clandestinas o incendios forestales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MX" sz="3200" b="0" i="0" u="none" strike="noStrike" kern="1200" cap="none" spc="0" normalizeH="0" baseline="0" noProof="0" dirty="0" smtClean="0">
                <a:ln>
                  <a:noFill/>
                </a:ln>
                <a:solidFill>
                  <a:schemeClr val="tx1"/>
                </a:solidFill>
                <a:effectLst/>
                <a:uLnTx/>
                <a:uFillTx/>
                <a:ea typeface="+mn-ea"/>
                <a:cs typeface="Arial" pitchFamily="34" charset="0"/>
              </a:rPr>
              <a:t>Evitar fogatas,</a:t>
            </a:r>
            <a:r>
              <a:rPr kumimoji="0" lang="es-MX" sz="3200" b="0" i="0" u="none" strike="noStrike" kern="1200" cap="none" spc="0" normalizeH="0" noProof="0" dirty="0" smtClean="0">
                <a:ln>
                  <a:noFill/>
                </a:ln>
                <a:solidFill>
                  <a:schemeClr val="tx1"/>
                </a:solidFill>
                <a:effectLst/>
                <a:uLnTx/>
                <a:uFillTx/>
                <a:ea typeface="+mn-ea"/>
                <a:cs typeface="Arial" pitchFamily="34" charset="0"/>
              </a:rPr>
              <a:t> tirar colillas de cigarros o cerillos encendidos para no provocar incendios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MX" sz="3200" baseline="0" dirty="0" smtClean="0">
                <a:cs typeface="Arial" pitchFamily="34" charset="0"/>
              </a:rPr>
              <a:t>Utilizar madera legal, evitar</a:t>
            </a:r>
            <a:r>
              <a:rPr lang="es-MX" sz="3200" dirty="0" smtClean="0">
                <a:cs typeface="Arial" pitchFamily="34" charset="0"/>
              </a:rPr>
              <a:t> chimenea de leña</a:t>
            </a:r>
            <a:endParaRPr lang="es-MX" sz="3200" baseline="0" dirty="0" smtClean="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s-MX" sz="3200" dirty="0" smtClean="0">
                <a:cs typeface="Arial" pitchFamily="34" charset="0"/>
              </a:rPr>
              <a:t>Reciclar todo tipo de papel</a:t>
            </a:r>
            <a:endParaRPr lang="es-MX" sz="3200" dirty="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MX" sz="3200" b="0" i="0" u="none" strike="noStrike" kern="1200" cap="none" spc="0" normalizeH="0" baseline="0" noProof="0" dirty="0" smtClean="0">
              <a:ln>
                <a:noFill/>
              </a:ln>
              <a:solidFill>
                <a:schemeClr val="tx1"/>
              </a:solidFill>
              <a:effectLst/>
              <a:uLnTx/>
              <a:uFillTx/>
              <a:ea typeface="+mn-ea"/>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cruzadabosquesagua.semarnat.gob.mx/images/ilustrations/thumbs/010.jpg"/>
          <p:cNvPicPr>
            <a:picLocks noChangeAspect="1" noChangeArrowheads="1"/>
          </p:cNvPicPr>
          <p:nvPr/>
        </p:nvPicPr>
        <p:blipFill>
          <a:blip r:embed="rId3" cstate="print">
            <a:lum bright="30000" contrast="-52000"/>
          </a:blip>
          <a:srcRect/>
          <a:stretch>
            <a:fillRect/>
          </a:stretch>
        </p:blipFill>
        <p:spPr bwMode="auto">
          <a:xfrm rot="21222125">
            <a:off x="1543986" y="1794747"/>
            <a:ext cx="5606187" cy="4204640"/>
          </a:xfrm>
          <a:prstGeom prst="rect">
            <a:avLst/>
          </a:prstGeom>
          <a:noFill/>
        </p:spPr>
      </p:pic>
      <p:sp>
        <p:nvSpPr>
          <p:cNvPr id="2"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400" dirty="0" smtClean="0">
                <a:latin typeface="Arial" pitchFamily="34" charset="0"/>
                <a:ea typeface="+mj-ea"/>
                <a:cs typeface="Arial" pitchFamily="34" charset="0"/>
              </a:rPr>
              <a:t>La importancia de plantar arboles</a:t>
            </a:r>
            <a:endPar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sp>
        <p:nvSpPr>
          <p:cNvPr id="3" name="2 Marcador de contenido"/>
          <p:cNvSpPr txBox="1">
            <a:spLocks/>
          </p:cNvSpPr>
          <p:nvPr/>
        </p:nvSpPr>
        <p:spPr>
          <a:xfrm>
            <a:off x="395536" y="1844824"/>
            <a:ext cx="8435280" cy="4637112"/>
          </a:xfrm>
          <a:prstGeom prst="rect">
            <a:avLst/>
          </a:prstGeom>
        </p:spPr>
        <p:txBody>
          <a:bodyPr/>
          <a:lstStyle/>
          <a:p>
            <a:pPr algn="just">
              <a:buFont typeface="Arial" pitchFamily="34" charset="0"/>
              <a:buChar char="•"/>
            </a:pPr>
            <a:r>
              <a:rPr lang="es-MX" sz="3200" dirty="0" smtClean="0"/>
              <a:t>El beneficio que los árboles proporcionan, son los servicios ambientales que pueden ofrecernos, entre ellos: proporcionan oxígeno</a:t>
            </a:r>
          </a:p>
          <a:p>
            <a:pPr algn="just">
              <a:buFont typeface="Arial" pitchFamily="34" charset="0"/>
              <a:buChar char="•"/>
            </a:pPr>
            <a:r>
              <a:rPr lang="es-MX" sz="3200" dirty="0" smtClean="0"/>
              <a:t>Favorece la presencia de agua</a:t>
            </a:r>
          </a:p>
          <a:p>
            <a:pPr algn="just">
              <a:buFont typeface="Arial" pitchFamily="34" charset="0"/>
              <a:buChar char="•"/>
            </a:pPr>
            <a:r>
              <a:rPr lang="es-MX" sz="3200" dirty="0" smtClean="0"/>
              <a:t>Conserva la biodiversidad  y el hábitat</a:t>
            </a:r>
          </a:p>
          <a:p>
            <a:pPr algn="just">
              <a:buFont typeface="Arial" pitchFamily="34" charset="0"/>
              <a:buChar char="•"/>
            </a:pPr>
            <a:r>
              <a:rPr lang="es-MX" sz="3200" dirty="0" smtClean="0"/>
              <a:t>Proporcionan alimentos</a:t>
            </a:r>
          </a:p>
          <a:p>
            <a:pPr algn="just">
              <a:buFont typeface="Arial" pitchFamily="34" charset="0"/>
              <a:buChar char="•"/>
            </a:pPr>
            <a:r>
              <a:rPr lang="es-MX" sz="3200" dirty="0" smtClean="0"/>
              <a:t>Suministran muchos otros materiales… etc.</a:t>
            </a: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es-MX" sz="3200" b="0" i="0" u="none" strike="noStrike" kern="1200" cap="none" spc="0" normalizeH="0" baseline="0" noProof="0" dirty="0" smtClean="0">
              <a:ln>
                <a:noFill/>
              </a:ln>
              <a:solidFill>
                <a:schemeClr val="tx1"/>
              </a:solidFill>
              <a:effectLst/>
              <a:uLnTx/>
              <a:uFillTx/>
              <a:ea typeface="+mn-ea"/>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nestorleonardozuluagasantafe.pagina.gr/imagesnew2/0/0/0/0/1/9/2/8/9/9/O_DEFO~1.JPG"/>
          <p:cNvPicPr>
            <a:picLocks noChangeAspect="1" noChangeArrowheads="1"/>
          </p:cNvPicPr>
          <p:nvPr/>
        </p:nvPicPr>
        <p:blipFill>
          <a:blip r:embed="rId3" cstate="print">
            <a:lum bright="43000" contrast="-34000"/>
          </a:blip>
          <a:srcRect/>
          <a:stretch>
            <a:fillRect/>
          </a:stretch>
        </p:blipFill>
        <p:spPr bwMode="auto">
          <a:xfrm rot="20401016">
            <a:off x="996863" y="1307401"/>
            <a:ext cx="6450516" cy="4234185"/>
          </a:xfrm>
          <a:prstGeom prst="rect">
            <a:avLst/>
          </a:prstGeom>
          <a:noFill/>
        </p:spPr>
      </p:pic>
      <p:sp>
        <p:nvSpPr>
          <p:cNvPr id="4" name="1 Título"/>
          <p:cNvSpPr>
            <a:spLocks noGrp="1"/>
          </p:cNvSpPr>
          <p:nvPr>
            <p:ph type="title"/>
          </p:nvPr>
        </p:nvSpPr>
        <p:spPr>
          <a:xfrm>
            <a:off x="457200" y="274638"/>
            <a:ext cx="8229600" cy="1143000"/>
          </a:xfrm>
        </p:spPr>
        <p:txBody>
          <a:bodyPr>
            <a:normAutofit/>
          </a:bodyPr>
          <a:lstStyle/>
          <a:p>
            <a:r>
              <a:rPr lang="es-MX" dirty="0" smtClean="0">
                <a:latin typeface="Arial" pitchFamily="34" charset="0"/>
                <a:cs typeface="Arial" pitchFamily="34" charset="0"/>
              </a:rPr>
              <a:t>¿Qué es la deforestación?</a:t>
            </a:r>
            <a:endParaRPr lang="es-MX" dirty="0">
              <a:latin typeface="Arial" pitchFamily="34" charset="0"/>
              <a:cs typeface="Arial" pitchFamily="34" charset="0"/>
            </a:endParaRPr>
          </a:p>
        </p:txBody>
      </p:sp>
      <p:sp>
        <p:nvSpPr>
          <p:cNvPr id="5" name="2 Marcador de contenido"/>
          <p:cNvSpPr>
            <a:spLocks noGrp="1"/>
          </p:cNvSpPr>
          <p:nvPr>
            <p:ph idx="1"/>
          </p:nvPr>
        </p:nvSpPr>
        <p:spPr>
          <a:xfrm>
            <a:off x="457200" y="1600200"/>
            <a:ext cx="8229600" cy="4525963"/>
          </a:xfrm>
        </p:spPr>
        <p:txBody>
          <a:bodyPr/>
          <a:lstStyle/>
          <a:p>
            <a:pPr algn="just"/>
            <a:r>
              <a:rPr lang="es-MX" dirty="0" smtClean="0">
                <a:latin typeface="Arial" pitchFamily="34" charset="0"/>
                <a:cs typeface="Arial" pitchFamily="34" charset="0"/>
              </a:rPr>
              <a:t>Es el cambio de una cubierta dominada por árboles a una que carece de ellos. Es la eliminación de la vegetación natural. </a:t>
            </a:r>
          </a:p>
          <a:p>
            <a:pPr algn="just"/>
            <a:r>
              <a:rPr lang="es-MX" b="1" dirty="0" smtClean="0">
                <a:latin typeface="Arial" pitchFamily="34" charset="0"/>
                <a:cs typeface="Arial" pitchFamily="34" charset="0"/>
              </a:rPr>
              <a:t>En México la primera causa de deforestación es el desmonte agropecuario, seguido por la tala ilegal y los incendios forestales. </a:t>
            </a:r>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http://3.bp.blogspot.com/_GCYHDonuERw/RyOlnw5aowI/AAAAAAAAAAw/UaZhA1aV8sk/s400/DEFO.jpg"/>
          <p:cNvPicPr>
            <a:picLocks noChangeAspect="1" noChangeArrowheads="1"/>
          </p:cNvPicPr>
          <p:nvPr/>
        </p:nvPicPr>
        <p:blipFill>
          <a:blip r:embed="rId3" cstate="print">
            <a:lum bright="33000"/>
          </a:blip>
          <a:stretch>
            <a:fillRect/>
          </a:stretch>
        </p:blipFill>
        <p:spPr bwMode="auto">
          <a:xfrm rot="20810147">
            <a:off x="1662969" y="2038674"/>
            <a:ext cx="5270078" cy="3517777"/>
          </a:xfrm>
          <a:prstGeom prst="rect">
            <a:avLst/>
          </a:prstGeom>
          <a:noFill/>
          <a:ln>
            <a:noFill/>
          </a:ln>
        </p:spPr>
      </p:pic>
      <p:sp>
        <p:nvSpPr>
          <p:cNvPr id="2" name="1 Título"/>
          <p:cNvSpPr txBox="1">
            <a:spLocks/>
          </p:cNvSpPr>
          <p:nvPr/>
        </p:nvSpPr>
        <p:spPr>
          <a:xfrm>
            <a:off x="395536" y="476672"/>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6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¿Cuáles</a:t>
            </a:r>
            <a:r>
              <a:rPr kumimoji="0" lang="es-MX" sz="36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son las causas de la deforestación</a:t>
            </a:r>
            <a:r>
              <a:rPr kumimoji="0" lang="es-MX" sz="36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a:t>
            </a:r>
          </a:p>
        </p:txBody>
      </p:sp>
      <p:sp>
        <p:nvSpPr>
          <p:cNvPr id="3" name="2 Marcador de contenido"/>
          <p:cNvSpPr txBox="1">
            <a:spLocks/>
          </p:cNvSpPr>
          <p:nvPr/>
        </p:nvSpPr>
        <p:spPr>
          <a:xfrm>
            <a:off x="395536" y="1556792"/>
            <a:ext cx="8229600" cy="4525963"/>
          </a:xfrm>
          <a:prstGeom prst="rect">
            <a:avLst/>
          </a:prstGeom>
        </p:spPr>
        <p:txBody>
          <a:bodyPr/>
          <a:lstStyle/>
          <a:p>
            <a:pPr marL="514350" indent="-514350">
              <a:buFont typeface="+mj-lt"/>
              <a:buAutoNum type="arabicPeriod"/>
            </a:pPr>
            <a:r>
              <a:rPr lang="es-MX" sz="3200" dirty="0" smtClean="0"/>
              <a:t>Tala inmoderada para extraer la madera.</a:t>
            </a:r>
          </a:p>
          <a:p>
            <a:pPr marL="514350" indent="-514350">
              <a:buFont typeface="+mj-lt"/>
              <a:buAutoNum type="arabicPeriod"/>
            </a:pPr>
            <a:r>
              <a:rPr lang="es-MX" sz="3200" dirty="0" smtClean="0"/>
              <a:t>Generación de mayores extensiones de tierra para la agricultura y la ganadería.</a:t>
            </a:r>
          </a:p>
          <a:p>
            <a:pPr marL="514350" indent="-514350">
              <a:buFont typeface="+mj-lt"/>
              <a:buAutoNum type="arabicPeriod"/>
            </a:pPr>
            <a:r>
              <a:rPr lang="es-MX" sz="3200" dirty="0" smtClean="0"/>
              <a:t>Incendios.</a:t>
            </a:r>
          </a:p>
          <a:p>
            <a:pPr marL="514350" indent="-514350">
              <a:buFont typeface="+mj-lt"/>
              <a:buAutoNum type="arabicPeriod"/>
            </a:pPr>
            <a:r>
              <a:rPr lang="es-MX" sz="3200" dirty="0" smtClean="0"/>
              <a:t>Construcción de más espacios urbanos y rurales.</a:t>
            </a:r>
          </a:p>
          <a:p>
            <a:pPr marL="514350" indent="-514350">
              <a:buFont typeface="+mj-lt"/>
              <a:buAutoNum type="arabicPeriod"/>
            </a:pPr>
            <a:r>
              <a:rPr lang="es-MX" sz="3200" dirty="0" smtClean="0"/>
              <a:t>Plagas y enfermedades de los árboles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MX"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3.bp.blogspot.com/-fUfbqErmyoE/Tw4KvDZbuGI/AAAAAAAAAK8/T4LFdy53d-U/s1600/4.jpg"/>
          <p:cNvPicPr>
            <a:picLocks noChangeAspect="1" noChangeArrowheads="1"/>
          </p:cNvPicPr>
          <p:nvPr/>
        </p:nvPicPr>
        <p:blipFill>
          <a:blip r:embed="rId3" cstate="print">
            <a:lum bright="44000"/>
          </a:blip>
          <a:srcRect/>
          <a:stretch>
            <a:fillRect/>
          </a:stretch>
        </p:blipFill>
        <p:spPr bwMode="auto">
          <a:xfrm rot="21188116">
            <a:off x="1678593" y="1947367"/>
            <a:ext cx="5604601" cy="4569905"/>
          </a:xfrm>
          <a:prstGeom prst="rect">
            <a:avLst/>
          </a:prstGeom>
          <a:noFill/>
        </p:spPr>
      </p:pic>
      <p:sp>
        <p:nvSpPr>
          <p:cNvPr id="2"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¿Cuáles</a:t>
            </a:r>
            <a:r>
              <a:rPr kumimoji="0" lang="es-MX" sz="40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son las consecuencias de la deforestación</a:t>
            </a:r>
            <a:r>
              <a:rPr kumimoji="0" lang="es-MX" sz="40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a:t>
            </a:r>
          </a:p>
        </p:txBody>
      </p:sp>
      <p:sp>
        <p:nvSpPr>
          <p:cNvPr id="3" name="2 Marcador de contenido"/>
          <p:cNvSpPr txBox="1">
            <a:spLocks/>
          </p:cNvSpPr>
          <p:nvPr/>
        </p:nvSpPr>
        <p:spPr>
          <a:xfrm>
            <a:off x="323528" y="1844824"/>
            <a:ext cx="8445624" cy="4536504"/>
          </a:xfrm>
          <a:prstGeom prst="rect">
            <a:avLst/>
          </a:prstGeom>
        </p:spPr>
        <p:txBody>
          <a:bodyPr/>
          <a:lstStyle/>
          <a:p>
            <a:pPr algn="just">
              <a:buFont typeface="Arial" pitchFamily="34" charset="0"/>
              <a:buChar char="•"/>
            </a:pPr>
            <a:r>
              <a:rPr lang="es-MX" sz="3200" dirty="0" smtClean="0">
                <a:cs typeface="Arial" pitchFamily="34" charset="0"/>
              </a:rPr>
              <a:t>Erosión del suelo y desestabilización de las capas freáticas, lo que a su vez provoca las inundaciones o sequías.</a:t>
            </a:r>
          </a:p>
          <a:p>
            <a:pPr algn="just">
              <a:buFont typeface="Arial" pitchFamily="34" charset="0"/>
              <a:buChar char="•"/>
            </a:pPr>
            <a:r>
              <a:rPr lang="es-MX" sz="3200" dirty="0" smtClean="0">
                <a:cs typeface="Arial" pitchFamily="34" charset="0"/>
              </a:rPr>
              <a:t>Alteraciones climáticas.</a:t>
            </a:r>
          </a:p>
          <a:p>
            <a:pPr algn="just">
              <a:buFont typeface="Arial" pitchFamily="34" charset="0"/>
              <a:buChar char="•"/>
            </a:pPr>
            <a:r>
              <a:rPr lang="es-MX" sz="3200" dirty="0" smtClean="0">
                <a:cs typeface="Arial" pitchFamily="34" charset="0"/>
              </a:rPr>
              <a:t>Reducción de la biodiversidad, de las diferentes especies de plantas y animales.</a:t>
            </a:r>
          </a:p>
          <a:p>
            <a:pPr algn="just">
              <a:buFont typeface="Arial" pitchFamily="34" charset="0"/>
              <a:buChar char="•"/>
            </a:pPr>
            <a:r>
              <a:rPr lang="es-MX" sz="3200" dirty="0" smtClean="0">
                <a:cs typeface="Arial" pitchFamily="34" charset="0"/>
              </a:rPr>
              <a:t>Calentamiento global de la tierra: porque al estar deforestados los bosques, no pueden eliminar el exceso de dióxido de carbono en la atmósfera.</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MX" sz="3200" i="0" u="none" strike="noStrike" kern="1200" cap="none" spc="0" normalizeH="0" baseline="0" noProof="0" dirty="0" smtClean="0">
              <a:ln>
                <a:noFill/>
              </a:ln>
              <a:solidFill>
                <a:schemeClr val="tx1"/>
              </a:solidFill>
              <a:effectLst/>
              <a:uLnTx/>
              <a:uFillTx/>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cruzadabosquesagua.semarnat.gob.mx/images/photos/thumbs/002.jpg"/>
          <p:cNvPicPr>
            <a:picLocks noChangeAspect="1" noChangeArrowheads="1"/>
          </p:cNvPicPr>
          <p:nvPr/>
        </p:nvPicPr>
        <p:blipFill>
          <a:blip r:embed="rId3" cstate="print">
            <a:lum bright="39000" contrast="1000"/>
          </a:blip>
          <a:srcRect/>
          <a:stretch>
            <a:fillRect/>
          </a:stretch>
        </p:blipFill>
        <p:spPr bwMode="auto">
          <a:xfrm rot="20517001">
            <a:off x="4174580" y="3037965"/>
            <a:ext cx="4309275" cy="3231956"/>
          </a:xfrm>
          <a:prstGeom prst="rect">
            <a:avLst/>
          </a:prstGeom>
          <a:noFill/>
        </p:spPr>
      </p:pic>
      <p:sp>
        <p:nvSpPr>
          <p:cNvPr id="2" name="1 Título"/>
          <p:cNvSpPr>
            <a:spLocks noGrp="1"/>
          </p:cNvSpPr>
          <p:nvPr>
            <p:ph type="title"/>
          </p:nvPr>
        </p:nvSpPr>
        <p:spPr/>
        <p:txBody>
          <a:bodyPr>
            <a:normAutofit/>
          </a:bodyPr>
          <a:lstStyle/>
          <a:p>
            <a:pPr marL="742950" indent="-742950"/>
            <a:r>
              <a:rPr lang="es-MX" sz="6000" b="1" dirty="0" smtClean="0">
                <a:latin typeface="Arial" pitchFamily="34" charset="0"/>
                <a:cs typeface="Arial" pitchFamily="34" charset="0"/>
              </a:rPr>
              <a:t>Actividades</a:t>
            </a:r>
            <a:endParaRPr lang="es-MX" sz="6000" b="1" dirty="0">
              <a:latin typeface="Arial" pitchFamily="34" charset="0"/>
              <a:cs typeface="Arial" pitchFamily="34" charset="0"/>
            </a:endParaRPr>
          </a:p>
        </p:txBody>
      </p:sp>
      <p:sp>
        <p:nvSpPr>
          <p:cNvPr id="4" name="1 Título"/>
          <p:cNvSpPr txBox="1">
            <a:spLocks/>
          </p:cNvSpPr>
          <p:nvPr/>
        </p:nvSpPr>
        <p:spPr>
          <a:xfrm>
            <a:off x="539552" y="1700808"/>
            <a:ext cx="8604448" cy="4320480"/>
          </a:xfrm>
          <a:prstGeom prst="rect">
            <a:avLst/>
          </a:prstGeom>
        </p:spPr>
        <p:txBody>
          <a:bodyPr vert="horz" lIns="91440" tIns="45720" rIns="91440" bIns="45720" rtlCol="0" anchor="ctr">
            <a:normAutofit fontScale="77500" lnSpcReduction="20000"/>
          </a:bodyPr>
          <a:lstStyle/>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q"/>
              <a:tabLst/>
              <a:defRPr/>
            </a:pPr>
            <a:r>
              <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Realizar</a:t>
            </a:r>
            <a:r>
              <a:rPr kumimoji="0" lang="es-MX" sz="44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periódico mural sobre la campaña de reforestación</a:t>
            </a:r>
          </a:p>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q"/>
              <a:tabLst/>
              <a:defRPr/>
            </a:pPr>
            <a:r>
              <a:rPr lang="es-MX" sz="4400" dirty="0" smtClean="0">
                <a:latin typeface="Arial" pitchFamily="34" charset="0"/>
                <a:ea typeface="+mj-ea"/>
                <a:cs typeface="Arial" pitchFamily="34" charset="0"/>
              </a:rPr>
              <a:t>Cuento realizado por padres de familia</a:t>
            </a:r>
          </a:p>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q"/>
              <a:tabLst/>
              <a:defRPr/>
            </a:pPr>
            <a:r>
              <a:rPr lang="es-MX" sz="4400" noProof="0" dirty="0" smtClean="0">
                <a:latin typeface="Arial" pitchFamily="34" charset="0"/>
                <a:ea typeface="+mj-ea"/>
                <a:cs typeface="Arial" pitchFamily="34" charset="0"/>
              </a:rPr>
              <a:t>Calar arboles</a:t>
            </a:r>
          </a:p>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q"/>
              <a:tabLst/>
              <a:defRPr/>
            </a:pPr>
            <a:r>
              <a:rPr kumimoji="0" lang="es-MX" sz="4400" b="0" i="0" u="none" strike="noStrike" kern="1200" cap="none" spc="0" normalizeH="0" dirty="0" smtClean="0">
                <a:ln>
                  <a:noFill/>
                </a:ln>
                <a:solidFill>
                  <a:schemeClr val="tx1"/>
                </a:solidFill>
                <a:effectLst/>
                <a:uLnTx/>
                <a:uFillTx/>
                <a:latin typeface="Arial" pitchFamily="34" charset="0"/>
                <a:ea typeface="+mj-ea"/>
                <a:cs typeface="Arial" pitchFamily="34" charset="0"/>
              </a:rPr>
              <a:t>Plantar un árbol </a:t>
            </a:r>
            <a:endParaRPr kumimoji="0" lang="es-MX" sz="4400" b="0" i="0" u="none" strike="noStrike" kern="1200" cap="none" spc="0" normalizeH="0" noProof="0" dirty="0" smtClean="0">
              <a:ln>
                <a:noFill/>
              </a:ln>
              <a:solidFill>
                <a:schemeClr val="tx1"/>
              </a:solidFill>
              <a:effectLst/>
              <a:uLnTx/>
              <a:uFillTx/>
              <a:latin typeface="Arial" pitchFamily="34" charset="0"/>
              <a:ea typeface="+mj-ea"/>
              <a:cs typeface="Arial" pitchFamily="34" charset="0"/>
            </a:endParaRPr>
          </a:p>
          <a:p>
            <a:pPr marL="742950" marR="0" lvl="0" indent="-742950" algn="just" defTabSz="914400" rtl="0" eaLnBrk="1" fontAlgn="auto" latinLnBrk="0" hangingPunct="1">
              <a:lnSpc>
                <a:spcPct val="100000"/>
              </a:lnSpc>
              <a:spcBef>
                <a:spcPct val="0"/>
              </a:spcBef>
              <a:spcAft>
                <a:spcPts val="0"/>
              </a:spcAft>
              <a:buClrTx/>
              <a:buSzTx/>
              <a:tabLst/>
              <a:defRPr/>
            </a:pPr>
            <a:endPar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a:p>
            <a:pPr marL="742950" marR="0" lvl="0" indent="-742950" algn="just" defTabSz="914400" rtl="0" eaLnBrk="1" fontAlgn="auto" latinLnBrk="0" hangingPunct="1">
              <a:lnSpc>
                <a:spcPct val="100000"/>
              </a:lnSpc>
              <a:spcBef>
                <a:spcPct val="0"/>
              </a:spcBef>
              <a:spcAft>
                <a:spcPts val="0"/>
              </a:spcAft>
              <a:buClrTx/>
              <a:buSzTx/>
              <a:tabLst/>
              <a:defRPr/>
            </a:pPr>
            <a:r>
              <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(las actividades  se realizaran una cada ocho días,</a:t>
            </a:r>
            <a:r>
              <a:rPr kumimoji="0" lang="es-MX" sz="4400" b="0" i="0" u="none" strike="noStrike" kern="1200" cap="none" spc="0" normalizeH="0" noProof="0" dirty="0" smtClean="0">
                <a:ln>
                  <a:noFill/>
                </a:ln>
                <a:solidFill>
                  <a:schemeClr val="tx1"/>
                </a:solidFill>
                <a:effectLst/>
                <a:uLnTx/>
                <a:uFillTx/>
                <a:latin typeface="Arial" pitchFamily="34" charset="0"/>
                <a:ea typeface="+mj-ea"/>
                <a:cs typeface="Arial" pitchFamily="34" charset="0"/>
              </a:rPr>
              <a:t> comenzando el jueves 16 de febrero del 2012)</a:t>
            </a:r>
            <a:endParaRPr kumimoji="0" lang="es-MX" sz="4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478</Words>
  <Application>Microsoft Office PowerPoint</Application>
  <PresentationFormat>Presentación en pantalla (4:3)</PresentationFormat>
  <Paragraphs>59</Paragraphs>
  <Slides>10</Slides>
  <Notes>10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ESCUELA NORMAL DE EDUCACIÓN PREESCOLAR     LICENCIATURA EN EDUCACIÓN PREESCOLAR </vt:lpstr>
      <vt:lpstr>CAMPAÑA  DE REFORESTACIÓN</vt:lpstr>
      <vt:lpstr>¿Qué es la reforestación?</vt:lpstr>
      <vt:lpstr>Diapositiva 4</vt:lpstr>
      <vt:lpstr>Diapositiva 5</vt:lpstr>
      <vt:lpstr>¿Qué es la deforestación?</vt:lpstr>
      <vt:lpstr>Diapositiva 7</vt:lpstr>
      <vt:lpstr>Diapositiva 8</vt:lpstr>
      <vt:lpstr>Actividades</vt:lpstr>
      <vt:lpstr>Durante las actividades hacer interrogantes a los alumnos sobre la importancia de cuidar los árboles.  Hacer que el grupo haga una retroalimentación aporten ideas de cómo pueden contribuir para tener una mejor calidad de vida en cuanto a esta campaña.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LICENCIATURA EN EDUCACIÓN PREESCOLAR </dc:title>
  <dc:creator>Azucena</dc:creator>
  <cp:lastModifiedBy>Azucena</cp:lastModifiedBy>
  <cp:revision>3</cp:revision>
  <dcterms:created xsi:type="dcterms:W3CDTF">2012-02-12T18:27:16Z</dcterms:created>
  <dcterms:modified xsi:type="dcterms:W3CDTF">2012-02-12T20:21:31Z</dcterms:modified>
</cp:coreProperties>
</file>