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77" r:id="rId2"/>
    <p:sldId id="256" r:id="rId3"/>
    <p:sldId id="260" r:id="rId4"/>
    <p:sldId id="286" r:id="rId5"/>
    <p:sldId id="285" r:id="rId6"/>
    <p:sldId id="272" r:id="rId7"/>
    <p:sldId id="257" r:id="rId8"/>
    <p:sldId id="258" r:id="rId9"/>
    <p:sldId id="281" r:id="rId10"/>
    <p:sldId id="282" r:id="rId11"/>
    <p:sldId id="283" r:id="rId12"/>
    <p:sldId id="284" r:id="rId13"/>
    <p:sldId id="287" r:id="rId14"/>
    <p:sldId id="288" r:id="rId15"/>
    <p:sldId id="292" r:id="rId16"/>
    <p:sldId id="289" r:id="rId17"/>
    <p:sldId id="290" r:id="rId18"/>
    <p:sldId id="291" r:id="rId19"/>
    <p:sldId id="293" r:id="rId20"/>
    <p:sldId id="294" r:id="rId21"/>
    <p:sldId id="265" r:id="rId22"/>
    <p:sldId id="274"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05/02/2020</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05/02/2020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05/02/2020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05/02/2020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05/02/2020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05/02/2020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05/02/2020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05/02/2020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welcome back to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027" y="0"/>
            <a:ext cx="93685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41962"/>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48913024"/>
              </p:ext>
            </p:extLst>
          </p:nvPr>
        </p:nvGraphicFramePr>
        <p:xfrm>
          <a:off x="258790" y="1456336"/>
          <a:ext cx="11583836" cy="5178209"/>
        </p:xfrm>
        <a:graphic>
          <a:graphicData uri="http://schemas.openxmlformats.org/drawingml/2006/table">
            <a:tbl>
              <a:tblPr firstRow="1" bandRow="1">
                <a:tableStyleId>{5C22544A-7EE6-4342-B048-85BDC9FD1C3A}</a:tableStyleId>
              </a:tblPr>
              <a:tblGrid>
                <a:gridCol w="1220637">
                  <a:extLst>
                    <a:ext uri="{9D8B030D-6E8A-4147-A177-3AD203B41FA5}">
                      <a16:colId xmlns:a16="http://schemas.microsoft.com/office/drawing/2014/main" val="20000"/>
                    </a:ext>
                  </a:extLst>
                </a:gridCol>
                <a:gridCol w="2789208">
                  <a:extLst>
                    <a:ext uri="{9D8B030D-6E8A-4147-A177-3AD203B41FA5}">
                      <a16:colId xmlns:a16="http://schemas.microsoft.com/office/drawing/2014/main" val="20001"/>
                    </a:ext>
                  </a:extLst>
                </a:gridCol>
                <a:gridCol w="4678032">
                  <a:extLst>
                    <a:ext uri="{9D8B030D-6E8A-4147-A177-3AD203B41FA5}">
                      <a16:colId xmlns:a16="http://schemas.microsoft.com/office/drawing/2014/main" val="20002"/>
                    </a:ext>
                  </a:extLst>
                </a:gridCol>
                <a:gridCol w="2895959">
                  <a:extLst>
                    <a:ext uri="{9D8B030D-6E8A-4147-A177-3AD203B41FA5}">
                      <a16:colId xmlns:a16="http://schemas.microsoft.com/office/drawing/2014/main" val="20003"/>
                    </a:ext>
                  </a:extLst>
                </a:gridCol>
              </a:tblGrid>
              <a:tr h="880529">
                <a:tc>
                  <a:txBody>
                    <a:bodyPr/>
                    <a:lstStyle/>
                    <a:p>
                      <a:pPr algn="ctr"/>
                      <a:r>
                        <a:rPr lang="es-MX" sz="1800" b="1" dirty="0">
                          <a:latin typeface="Arial" panose="020B0604020202020204" pitchFamily="34" charset="0"/>
                          <a:cs typeface="Arial" panose="020B0604020202020204" pitchFamily="34" charset="0"/>
                        </a:rPr>
                        <a:t>PERIOD</a:t>
                      </a:r>
                    </a:p>
                  </a:txBody>
                  <a:tcPr anchor="ctr"/>
                </a:tc>
                <a:tc>
                  <a:txBody>
                    <a:bodyPr/>
                    <a:lstStyle/>
                    <a:p>
                      <a:pPr algn="ctr"/>
                      <a:r>
                        <a:rPr lang="es-MX" sz="2000" dirty="0">
                          <a:latin typeface="Arial" panose="020B0604020202020204" pitchFamily="34" charset="0"/>
                          <a:cs typeface="Arial" panose="020B0604020202020204" pitchFamily="34" charset="0"/>
                        </a:rPr>
                        <a:t>BOOK UNITS</a:t>
                      </a:r>
                    </a:p>
                  </a:txBody>
                  <a:tcPr anchor="ctr"/>
                </a:tc>
                <a:tc>
                  <a:txBody>
                    <a:bodyPr/>
                    <a:lstStyle/>
                    <a:p>
                      <a:pPr algn="ctr"/>
                      <a:r>
                        <a:rPr lang="es-MX" sz="2000" dirty="0">
                          <a:latin typeface="Arial" panose="020B0604020202020204" pitchFamily="34" charset="0"/>
                          <a:cs typeface="Arial" panose="020B0604020202020204" pitchFamily="34" charset="0"/>
                        </a:rPr>
                        <a:t>CONTENTS</a:t>
                      </a:r>
                    </a:p>
                  </a:txBody>
                  <a:tcPr anchor="ctr"/>
                </a:tc>
                <a:tc>
                  <a:txBody>
                    <a:bodyPr/>
                    <a:lstStyle/>
                    <a:p>
                      <a:pPr algn="ctr"/>
                      <a:r>
                        <a:rPr lang="es-MX" sz="2000" dirty="0">
                          <a:latin typeface="Arial" panose="020B0604020202020204" pitchFamily="34" charset="0"/>
                          <a:cs typeface="Arial" panose="020B0604020202020204" pitchFamily="34" charset="0"/>
                        </a:rPr>
                        <a:t>LEARNING</a:t>
                      </a:r>
                      <a:r>
                        <a:rPr lang="es-MX" sz="2000" baseline="0" dirty="0">
                          <a:latin typeface="Arial" panose="020B0604020202020204" pitchFamily="34" charset="0"/>
                          <a:cs typeface="Arial" panose="020B0604020202020204" pitchFamily="34" charset="0"/>
                        </a:rPr>
                        <a:t> EVIDENCES</a:t>
                      </a:r>
                      <a:endParaRPr lang="es-MX"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880529">
                <a:tc>
                  <a:txBody>
                    <a:bodyPr/>
                    <a:lstStyle/>
                    <a:p>
                      <a:pPr algn="ctr"/>
                      <a:r>
                        <a:rPr lang="es-MX" sz="6600" b="1" dirty="0">
                          <a:latin typeface="Arial" panose="020B0604020202020204" pitchFamily="34" charset="0"/>
                          <a:cs typeface="Arial" panose="020B0604020202020204" pitchFamily="34" charset="0"/>
                        </a:rPr>
                        <a:t>1</a:t>
                      </a:r>
                    </a:p>
                  </a:txBody>
                  <a:tcPr anchor="ctr"/>
                </a:tc>
                <a:tc>
                  <a:txBody>
                    <a:bodyPr/>
                    <a:lstStyle/>
                    <a:p>
                      <a:r>
                        <a:rPr lang="en-US" dirty="0">
                          <a:latin typeface="Arial" panose="020B0604020202020204" pitchFamily="34" charset="0"/>
                          <a:cs typeface="Arial" panose="020B0604020202020204" pitchFamily="34" charset="0"/>
                        </a:rPr>
                        <a:t>6. How often do you run?</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7. </a:t>
                      </a:r>
                      <a:r>
                        <a:rPr lang="es-MX" dirty="0" err="1">
                          <a:latin typeface="Arial" panose="020B0604020202020204" pitchFamily="34" charset="0"/>
                          <a:cs typeface="Arial" panose="020B0604020202020204" pitchFamily="34" charset="0"/>
                        </a:rPr>
                        <a:t>We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went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dancing</a:t>
                      </a:r>
                      <a:r>
                        <a:rPr lang="es-MX"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Sports, fitness activities, and exercise; routines.</a:t>
                      </a:r>
                      <a:r>
                        <a:rPr lang="es-MX"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rial" panose="020B0604020202020204" pitchFamily="34" charset="0"/>
                          <a:cs typeface="Arial" panose="020B0604020202020204" pitchFamily="34" charset="0"/>
                        </a:rPr>
                        <a:t>Free-time</a:t>
                      </a:r>
                      <a:r>
                        <a:rPr lang="es-MX" baseline="0" dirty="0">
                          <a:latin typeface="Arial" panose="020B0604020202020204" pitchFamily="34" charset="0"/>
                          <a:cs typeface="Arial" panose="020B0604020202020204" pitchFamily="34" charset="0"/>
                        </a:rPr>
                        <a:t> and </a:t>
                      </a:r>
                      <a:r>
                        <a:rPr lang="es-MX" baseline="0" dirty="0" err="1">
                          <a:latin typeface="Arial" panose="020B0604020202020204" pitchFamily="34" charset="0"/>
                          <a:cs typeface="Arial" panose="020B0604020202020204" pitchFamily="34" charset="0"/>
                        </a:rPr>
                        <a:t>weekend</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activities</a:t>
                      </a:r>
                      <a:r>
                        <a:rPr lang="es-MX" baseline="0"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txBody>
                  <a:tcPr/>
                </a:tc>
                <a:tc>
                  <a:txBody>
                    <a:bodyPr/>
                    <a:lstStyle/>
                    <a:p>
                      <a:endParaRPr lang="es-MX" baseline="0" dirty="0">
                        <a:latin typeface="Arial" panose="020B0604020202020204" pitchFamily="34" charset="0"/>
                        <a:cs typeface="Arial" panose="020B0604020202020204" pitchFamily="34" charset="0"/>
                      </a:endParaRPr>
                    </a:p>
                    <a:p>
                      <a:r>
                        <a:rPr lang="es-MX" b="1" baseline="0" dirty="0">
                          <a:latin typeface="Arial" panose="020B0604020202020204" pitchFamily="34" charset="0"/>
                          <a:cs typeface="Arial" panose="020B0604020202020204" pitchFamily="34" charset="0"/>
                        </a:rPr>
                        <a:t>Project 6 </a:t>
                      </a:r>
                      <a:r>
                        <a:rPr lang="es-MX" baseline="0" dirty="0">
                          <a:latin typeface="Arial" panose="020B0604020202020204" pitchFamily="34" charset="0"/>
                          <a:cs typeface="Arial" panose="020B0604020202020204" pitchFamily="34" charset="0"/>
                        </a:rPr>
                        <a:t>“</a:t>
                      </a:r>
                      <a:r>
                        <a:rPr lang="es-MX" baseline="0" dirty="0" err="1">
                          <a:latin typeface="Arial" panose="020B0604020202020204" pitchFamily="34" charset="0"/>
                          <a:cs typeface="Arial" panose="020B0604020202020204" pitchFamily="34" charset="0"/>
                        </a:rPr>
                        <a:t>Sports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star</a:t>
                      </a:r>
                      <a:r>
                        <a:rPr lang="es-MX" baseline="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Project 7 </a:t>
                      </a: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Wish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you</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were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here</a:t>
                      </a:r>
                      <a:r>
                        <a:rPr lang="es-MX" dirty="0">
                          <a:latin typeface="Arial" panose="020B0604020202020204" pitchFamily="34" charset="0"/>
                          <a:cs typeface="Arial" panose="020B0604020202020204" pitchFamily="34" charset="0"/>
                        </a:rPr>
                        <a:t>”</a:t>
                      </a:r>
                    </a:p>
                    <a:p>
                      <a:endParaRPr lang="es-MX"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80529">
                <a:tc>
                  <a:txBody>
                    <a:bodyPr/>
                    <a:lstStyle/>
                    <a:p>
                      <a:pPr algn="ctr"/>
                      <a:r>
                        <a:rPr lang="es-MX" sz="6600" b="1" dirty="0">
                          <a:latin typeface="Arial" panose="020B0604020202020204" pitchFamily="34" charset="0"/>
                          <a:cs typeface="Arial" panose="020B0604020202020204" pitchFamily="34" charset="0"/>
                        </a:rPr>
                        <a:t>2</a:t>
                      </a:r>
                    </a:p>
                  </a:txBody>
                  <a:tcPr anchor="ctr"/>
                </a:tc>
                <a:tc>
                  <a:txBody>
                    <a:bodyPr/>
                    <a:lstStyle/>
                    <a:p>
                      <a:r>
                        <a:rPr lang="es-MX" dirty="0">
                          <a:latin typeface="Arial" panose="020B0604020202020204" pitchFamily="34" charset="0"/>
                          <a:cs typeface="Arial" panose="020B0604020202020204" pitchFamily="34" charset="0"/>
                        </a:rPr>
                        <a:t>8. </a:t>
                      </a:r>
                      <a:r>
                        <a:rPr lang="es-MX" dirty="0" err="1">
                          <a:latin typeface="Arial" panose="020B0604020202020204" pitchFamily="34" charset="0"/>
                          <a:cs typeface="Arial" panose="020B0604020202020204" pitchFamily="34" charset="0"/>
                        </a:rPr>
                        <a:t>How’s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neighborhood</a:t>
                      </a:r>
                      <a:r>
                        <a:rPr lang="es-MX"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9. What does she</a:t>
                      </a:r>
                      <a:r>
                        <a:rPr lang="en-US" baseline="0" dirty="0">
                          <a:latin typeface="Arial" panose="020B0604020202020204" pitchFamily="34" charset="0"/>
                          <a:cs typeface="Arial" panose="020B0604020202020204" pitchFamily="34" charset="0"/>
                        </a:rPr>
                        <a:t> look like?</a:t>
                      </a:r>
                      <a:endParaRPr lang="en-US"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txBody>
                  <a:tcPr/>
                </a:tc>
                <a:tc>
                  <a:txBody>
                    <a:bodyPr/>
                    <a:lstStyle/>
                    <a:p>
                      <a:r>
                        <a:rPr lang="es-MX" baseline="0" dirty="0" err="1">
                          <a:latin typeface="Arial" panose="020B0604020202020204" pitchFamily="34" charset="0"/>
                          <a:cs typeface="Arial" panose="020B0604020202020204" pitchFamily="34" charset="0"/>
                        </a:rPr>
                        <a:t>Stores</a:t>
                      </a:r>
                      <a:r>
                        <a:rPr lang="es-MX" baseline="0" dirty="0">
                          <a:latin typeface="Arial" panose="020B0604020202020204" pitchFamily="34" charset="0"/>
                          <a:cs typeface="Arial" panose="020B0604020202020204" pitchFamily="34" charset="0"/>
                        </a:rPr>
                        <a:t> and places in a </a:t>
                      </a:r>
                      <a:r>
                        <a:rPr lang="es-MX" baseline="0" dirty="0" err="1">
                          <a:latin typeface="Arial" panose="020B0604020202020204" pitchFamily="34" charset="0"/>
                          <a:cs typeface="Arial" panose="020B0604020202020204" pitchFamily="34" charset="0"/>
                        </a:rPr>
                        <a:t>city</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neighborhoods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houses</a:t>
                      </a:r>
                      <a:r>
                        <a:rPr lang="es-MX" baseline="0" dirty="0">
                          <a:latin typeface="Arial" panose="020B0604020202020204" pitchFamily="34" charset="0"/>
                          <a:cs typeface="Arial" panose="020B0604020202020204" pitchFamily="34" charset="0"/>
                        </a:rPr>
                        <a:t> and </a:t>
                      </a:r>
                      <a:r>
                        <a:rPr lang="es-MX" baseline="0" dirty="0" err="1">
                          <a:latin typeface="Arial" panose="020B0604020202020204" pitchFamily="34" charset="0"/>
                          <a:cs typeface="Arial" panose="020B0604020202020204" pitchFamily="34" charset="0"/>
                        </a:rPr>
                        <a:t>apartments</a:t>
                      </a:r>
                      <a:endParaRPr lang="es-MX" baseline="0" dirty="0">
                        <a:latin typeface="Arial" panose="020B0604020202020204" pitchFamily="34" charset="0"/>
                        <a:cs typeface="Arial" panose="020B0604020202020204" pitchFamily="34" charset="0"/>
                      </a:endParaRPr>
                    </a:p>
                    <a:p>
                      <a:r>
                        <a:rPr lang="es-MX" baseline="0" dirty="0" err="1">
                          <a:latin typeface="Arial" panose="020B0604020202020204" pitchFamily="34" charset="0"/>
                          <a:cs typeface="Arial" panose="020B0604020202020204" pitchFamily="34" charset="0"/>
                        </a:rPr>
                        <a:t>Appereance</a:t>
                      </a:r>
                      <a:r>
                        <a:rPr lang="es-MX" baseline="0" dirty="0">
                          <a:latin typeface="Arial" panose="020B0604020202020204" pitchFamily="34" charset="0"/>
                          <a:cs typeface="Arial" panose="020B0604020202020204" pitchFamily="34" charset="0"/>
                        </a:rPr>
                        <a:t> and </a:t>
                      </a:r>
                      <a:r>
                        <a:rPr lang="es-MX" baseline="0" dirty="0" err="1">
                          <a:latin typeface="Arial" panose="020B0604020202020204" pitchFamily="34" charset="0"/>
                          <a:cs typeface="Arial" panose="020B0604020202020204" pitchFamily="34" charset="0"/>
                        </a:rPr>
                        <a:t>dress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clothing</a:t>
                      </a:r>
                      <a:r>
                        <a:rPr lang="es-MX" baseline="0" dirty="0">
                          <a:latin typeface="Arial" panose="020B0604020202020204" pitchFamily="34" charset="0"/>
                          <a:cs typeface="Arial" panose="020B0604020202020204" pitchFamily="34" charset="0"/>
                        </a:rPr>
                        <a:t> and </a:t>
                      </a:r>
                      <a:r>
                        <a:rPr lang="es-MX" baseline="0" dirty="0" err="1">
                          <a:latin typeface="Arial" panose="020B0604020202020204" pitchFamily="34" charset="0"/>
                          <a:cs typeface="Arial" panose="020B0604020202020204" pitchFamily="34" charset="0"/>
                        </a:rPr>
                        <a:t>clothing</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styles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people</a:t>
                      </a:r>
                      <a:r>
                        <a:rPr lang="es-MX" baseline="0"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Project 8 </a:t>
                      </a:r>
                      <a:r>
                        <a:rPr lang="es-MX" b="0" dirty="0">
                          <a:latin typeface="Arial" panose="020B0604020202020204" pitchFamily="34" charset="0"/>
                          <a:cs typeface="Arial" panose="020B0604020202020204" pitchFamily="34" charset="0"/>
                        </a:rPr>
                        <a:t>“</a:t>
                      </a:r>
                      <a:r>
                        <a:rPr lang="es-MX" b="0" dirty="0" err="1">
                          <a:latin typeface="Arial" panose="020B0604020202020204" pitchFamily="34" charset="0"/>
                          <a:cs typeface="Arial" panose="020B0604020202020204" pitchFamily="34" charset="0"/>
                        </a:rPr>
                        <a:t>The</a:t>
                      </a:r>
                      <a:r>
                        <a:rPr lang="es-MX" b="0" dirty="0">
                          <a:latin typeface="Arial" panose="020B0604020202020204" pitchFamily="34" charset="0"/>
                          <a:cs typeface="Arial" panose="020B0604020202020204" pitchFamily="34" charset="0"/>
                        </a:rPr>
                        <a:t> </a:t>
                      </a:r>
                      <a:r>
                        <a:rPr lang="es-MX" b="0" dirty="0" err="1">
                          <a:latin typeface="Arial" panose="020B0604020202020204" pitchFamily="34" charset="0"/>
                          <a:cs typeface="Arial" panose="020B0604020202020204" pitchFamily="34" charset="0"/>
                        </a:rPr>
                        <a:t>perfect</a:t>
                      </a:r>
                      <a:r>
                        <a:rPr lang="es-MX" b="0" dirty="0">
                          <a:latin typeface="Arial" panose="020B0604020202020204" pitchFamily="34" charset="0"/>
                          <a:cs typeface="Arial" panose="020B0604020202020204" pitchFamily="34" charset="0"/>
                        </a:rPr>
                        <a:t> </a:t>
                      </a:r>
                      <a:r>
                        <a:rPr lang="es-MX" b="0" dirty="0" err="1">
                          <a:latin typeface="Arial" panose="020B0604020202020204" pitchFamily="34" charset="0"/>
                          <a:cs typeface="Arial" panose="020B0604020202020204" pitchFamily="34" charset="0"/>
                        </a:rPr>
                        <a:t>neighborhood</a:t>
                      </a:r>
                      <a:r>
                        <a:rPr lang="es-MX" b="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latin typeface="Arial" panose="020B0604020202020204" pitchFamily="34" charset="0"/>
                          <a:cs typeface="Arial" panose="020B0604020202020204" pitchFamily="34" charset="0"/>
                        </a:rPr>
                        <a:t>Project 9 </a:t>
                      </a: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should</a:t>
                      </a:r>
                      <a:r>
                        <a:rPr lang="es-MX" dirty="0">
                          <a:latin typeface="Arial" panose="020B0604020202020204" pitchFamily="34" charset="0"/>
                          <a:cs typeface="Arial" panose="020B0604020202020204" pitchFamily="34" charset="0"/>
                        </a:rPr>
                        <a:t> I </a:t>
                      </a:r>
                      <a:r>
                        <a:rPr lang="es-MX" dirty="0" err="1">
                          <a:latin typeface="Arial" panose="020B0604020202020204" pitchFamily="34" charset="0"/>
                          <a:cs typeface="Arial" panose="020B0604020202020204" pitchFamily="34" charset="0"/>
                        </a:rPr>
                        <a:t>wear</a:t>
                      </a:r>
                      <a:r>
                        <a:rPr lang="es-MX" dirty="0">
                          <a:latin typeface="Arial" panose="020B0604020202020204" pitchFamily="34" charset="0"/>
                          <a:cs typeface="Arial" panose="020B0604020202020204" pitchFamily="34" charset="0"/>
                        </a:rPr>
                        <a:t>?”</a:t>
                      </a:r>
                    </a:p>
                    <a:p>
                      <a:endParaRPr lang="es-MX"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80529">
                <a:tc>
                  <a:txBody>
                    <a:bodyPr/>
                    <a:lstStyle/>
                    <a:p>
                      <a:pPr algn="ctr"/>
                      <a:r>
                        <a:rPr lang="es-MX" sz="6600" b="1" dirty="0">
                          <a:latin typeface="Arial" panose="020B0604020202020204" pitchFamily="34" charset="0"/>
                          <a:cs typeface="Arial" panose="020B0604020202020204" pitchFamily="34" charset="0"/>
                        </a:rPr>
                        <a:t>3</a:t>
                      </a:r>
                    </a:p>
                  </a:txBody>
                  <a:tcPr anchor="ctr"/>
                </a:tc>
                <a:tc>
                  <a:txBody>
                    <a:bodyPr/>
                    <a:lstStyle/>
                    <a:p>
                      <a:r>
                        <a:rPr lang="en-US" dirty="0">
                          <a:latin typeface="Arial" panose="020B0604020202020204" pitchFamily="34" charset="0"/>
                          <a:cs typeface="Arial" panose="020B0604020202020204" pitchFamily="34" charset="0"/>
                        </a:rPr>
                        <a:t>10. Have you ever been there?</a:t>
                      </a:r>
                    </a:p>
                  </a:txBody>
                  <a:tcPr/>
                </a:tc>
                <a:tc>
                  <a:txBody>
                    <a:bodyPr/>
                    <a:lstStyle/>
                    <a:p>
                      <a:r>
                        <a:rPr lang="es-MX" baseline="0" dirty="0" err="1">
                          <a:latin typeface="Arial" panose="020B0604020202020204" pitchFamily="34" charset="0"/>
                          <a:cs typeface="Arial" panose="020B0604020202020204" pitchFamily="34" charset="0"/>
                        </a:rPr>
                        <a:t>Past</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experiences</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unusual</a:t>
                      </a:r>
                      <a:r>
                        <a:rPr lang="es-MX" baseline="0" dirty="0">
                          <a:latin typeface="Arial" panose="020B0604020202020204" pitchFamily="34" charset="0"/>
                          <a:cs typeface="Arial" panose="020B0604020202020204" pitchFamily="34" charset="0"/>
                        </a:rPr>
                        <a:t> </a:t>
                      </a:r>
                      <a:r>
                        <a:rPr lang="es-MX" baseline="0" dirty="0" err="1">
                          <a:latin typeface="Arial" panose="020B0604020202020204" pitchFamily="34" charset="0"/>
                          <a:cs typeface="Arial" panose="020B0604020202020204" pitchFamily="34" charset="0"/>
                        </a:rPr>
                        <a:t>activities</a:t>
                      </a:r>
                      <a:r>
                        <a:rPr lang="es-MX" baseline="0"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txBody>
                  <a:tcPr/>
                </a:tc>
                <a:tc>
                  <a:txBody>
                    <a:bodyPr/>
                    <a:lstStyle/>
                    <a:p>
                      <a:endParaRPr lang="es-MX"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Project 10 </a:t>
                      </a: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What</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have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they</a:t>
                      </a:r>
                      <a:r>
                        <a:rPr lang="es-MX" dirty="0">
                          <a:latin typeface="Arial" panose="020B0604020202020204" pitchFamily="34" charset="0"/>
                          <a:cs typeface="Arial" panose="020B0604020202020204" pitchFamily="34" charset="0"/>
                        </a:rPr>
                        <a:t> done?”</a:t>
                      </a:r>
                    </a:p>
                  </a:txBody>
                  <a:tcPr/>
                </a:tc>
                <a:extLst>
                  <a:ext uri="{0D108BD9-81ED-4DB2-BD59-A6C34878D82A}">
                    <a16:rowId xmlns:a16="http://schemas.microsoft.com/office/drawing/2014/main" val="10003"/>
                  </a:ext>
                </a:extLst>
              </a:tr>
            </a:tbl>
          </a:graphicData>
        </a:graphic>
      </p:graphicFrame>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Tree>
    <p:extLst>
      <p:ext uri="{BB962C8B-B14F-4D97-AF65-F5344CB8AC3E}">
        <p14:creationId xmlns:p14="http://schemas.microsoft.com/office/powerpoint/2010/main" val="157164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284895613"/>
              </p:ext>
            </p:extLst>
          </p:nvPr>
        </p:nvGraphicFramePr>
        <p:xfrm>
          <a:off x="3774536" y="1271748"/>
          <a:ext cx="8128000" cy="362712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Exam</a:t>
                      </a:r>
                      <a:endParaRPr lang="es-MX" sz="2800" dirty="0"/>
                    </a:p>
                  </a:txBody>
                  <a:tcPr/>
                </a:tc>
                <a:tc>
                  <a:txBody>
                    <a:bodyPr/>
                    <a:lstStyle/>
                    <a:p>
                      <a:pPr algn="ctr"/>
                      <a:r>
                        <a:rPr lang="es-MX" sz="2800" b="1" dirty="0"/>
                        <a:t>35%</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(2)</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Participation</a:t>
                      </a:r>
                      <a:endParaRPr lang="es-MX" sz="2800" dirty="0"/>
                    </a:p>
                  </a:txBody>
                  <a:tcPr/>
                </a:tc>
                <a:tc>
                  <a:txBody>
                    <a:bodyPr/>
                    <a:lstStyle/>
                    <a:p>
                      <a:pPr algn="ctr"/>
                      <a:r>
                        <a:rPr lang="es-MX" sz="2800" b="1" dirty="0"/>
                        <a:t>15%</a:t>
                      </a:r>
                    </a:p>
                  </a:txBody>
                  <a:tcPr/>
                </a:tc>
                <a:extLst>
                  <a:ext uri="{0D108BD9-81ED-4DB2-BD59-A6C34878D82A}">
                    <a16:rowId xmlns:a16="http://schemas.microsoft.com/office/drawing/2014/main" val="10003"/>
                  </a:ext>
                </a:extLst>
              </a:tr>
              <a:tr h="370840">
                <a:tc>
                  <a:txBody>
                    <a:bodyPr/>
                    <a:lstStyle/>
                    <a:p>
                      <a:r>
                        <a:rPr lang="es-MX" sz="2800" dirty="0" err="1"/>
                        <a:t>Homework</a:t>
                      </a:r>
                      <a:endParaRPr lang="es-MX" sz="2800" dirty="0"/>
                    </a:p>
                  </a:txBody>
                  <a:tcPr/>
                </a:tc>
                <a:tc>
                  <a:txBody>
                    <a:bodyPr/>
                    <a:lstStyle/>
                    <a:p>
                      <a:pPr algn="ctr"/>
                      <a:r>
                        <a:rPr lang="es-MX" sz="2800" b="1" dirty="0"/>
                        <a:t>10%</a:t>
                      </a:r>
                    </a:p>
                  </a:txBody>
                  <a:tcPr/>
                </a:tc>
                <a:extLst>
                  <a:ext uri="{0D108BD9-81ED-4DB2-BD59-A6C34878D82A}">
                    <a16:rowId xmlns:a16="http://schemas.microsoft.com/office/drawing/2014/main" val="10004"/>
                  </a:ext>
                </a:extLst>
              </a:tr>
              <a:tr h="370840">
                <a:tc>
                  <a:txBody>
                    <a:bodyPr/>
                    <a:lstStyle/>
                    <a:p>
                      <a:r>
                        <a:rPr lang="es-MX" sz="2800" dirty="0"/>
                        <a:t>Portfolio</a:t>
                      </a:r>
                    </a:p>
                  </a:txBody>
                  <a:tcPr/>
                </a:tc>
                <a:tc>
                  <a:txBody>
                    <a:bodyPr/>
                    <a:lstStyle/>
                    <a:p>
                      <a:pPr algn="ctr"/>
                      <a:r>
                        <a:rPr lang="es-MX" sz="2800" b="1" dirty="0"/>
                        <a:t>10%</a:t>
                      </a:r>
                    </a:p>
                  </a:txBody>
                  <a:tcPr/>
                </a:tc>
                <a:extLst>
                  <a:ext uri="{0D108BD9-81ED-4DB2-BD59-A6C34878D82A}">
                    <a16:rowId xmlns:a16="http://schemas.microsoft.com/office/drawing/2014/main" val="10005"/>
                  </a:ext>
                </a:extLst>
              </a:tr>
              <a:tr h="370840">
                <a:tc>
                  <a:txBody>
                    <a:bodyPr/>
                    <a:lstStyle/>
                    <a:p>
                      <a:r>
                        <a:rPr lang="es-MX" sz="2800" dirty="0"/>
                        <a:t>English </a:t>
                      </a:r>
                      <a:r>
                        <a:rPr lang="es-MX" sz="2800" dirty="0" err="1"/>
                        <a:t>Discoveries</a:t>
                      </a:r>
                      <a:r>
                        <a:rPr lang="es-MX" sz="2800" baseline="0" dirty="0"/>
                        <a:t> </a:t>
                      </a:r>
                      <a:r>
                        <a:rPr lang="es-MX" sz="2800" baseline="0" dirty="0" err="1"/>
                        <a:t>Platform</a:t>
                      </a:r>
                      <a:endParaRPr lang="es-MX" sz="2800" dirty="0"/>
                    </a:p>
                  </a:txBody>
                  <a:tcPr/>
                </a:tc>
                <a:tc>
                  <a:txBody>
                    <a:bodyPr/>
                    <a:lstStyle/>
                    <a:p>
                      <a:pPr algn="ctr"/>
                      <a:r>
                        <a:rPr lang="es-MX" sz="2800" b="1" dirty="0"/>
                        <a:t>10%</a:t>
                      </a:r>
                    </a:p>
                  </a:txBody>
                  <a:tcPr/>
                </a:tc>
                <a:extLst>
                  <a:ext uri="{0D108BD9-81ED-4DB2-BD59-A6C34878D82A}">
                    <a16:rowId xmlns:a16="http://schemas.microsoft.com/office/drawing/2014/main" val="10006"/>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a:t>
            </a:r>
            <a:r>
              <a:rPr lang="es-MX" sz="2000" b="1" dirty="0" err="1"/>
              <a:t>punctuality</a:t>
            </a:r>
            <a:r>
              <a:rPr lang="es-MX" sz="2000" b="1" dirty="0"/>
              <a:t>, </a:t>
            </a:r>
            <a:r>
              <a:rPr lang="es-MX" sz="2000" b="1" u="sng" dirty="0" err="1"/>
              <a:t>attitude</a:t>
            </a:r>
            <a:r>
              <a:rPr lang="es-MX" sz="2000" b="1" dirty="0"/>
              <a:t>, complete </a:t>
            </a:r>
            <a:r>
              <a:rPr lang="es-MX" sz="2000" b="1" dirty="0" err="1"/>
              <a:t>materials</a:t>
            </a:r>
            <a:r>
              <a:rPr lang="es-MX" sz="2000" b="1" dirty="0"/>
              <a:t>, </a:t>
            </a:r>
            <a:r>
              <a:rPr lang="es-MX" sz="2000" b="1" dirty="0" err="1"/>
              <a:t>respect</a:t>
            </a:r>
            <a:r>
              <a:rPr lang="es-MX" sz="2000" b="1" dirty="0"/>
              <a:t>, and </a:t>
            </a:r>
            <a:r>
              <a:rPr lang="es-MX" sz="2000" b="1" dirty="0" err="1"/>
              <a:t>classwork</a:t>
            </a:r>
            <a:endParaRPr lang="es-MX" sz="2000" b="1" dirty="0"/>
          </a:p>
        </p:txBody>
      </p:sp>
      <p:graphicFrame>
        <p:nvGraphicFramePr>
          <p:cNvPr id="10" name="9 Tabla"/>
          <p:cNvGraphicFramePr>
            <a:graphicFrameLocks noGrp="1"/>
          </p:cNvGraphicFramePr>
          <p:nvPr>
            <p:extLst>
              <p:ext uri="{D42A27DB-BD31-4B8C-83A1-F6EECF244321}">
                <p14:modId xmlns:p14="http://schemas.microsoft.com/office/powerpoint/2010/main" val="2079279263"/>
              </p:ext>
            </p:extLst>
          </p:nvPr>
        </p:nvGraphicFramePr>
        <p:xfrm>
          <a:off x="3766148" y="5119136"/>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5167222"/>
            <a:ext cx="3586760" cy="146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8" name="7 CuadroTexto"/>
          <p:cNvSpPr txBox="1"/>
          <p:nvPr/>
        </p:nvSpPr>
        <p:spPr>
          <a:xfrm>
            <a:off x="155271" y="2001329"/>
            <a:ext cx="3899144" cy="3108543"/>
          </a:xfrm>
          <a:prstGeom prst="rect">
            <a:avLst/>
          </a:prstGeom>
          <a:noFill/>
        </p:spPr>
        <p:txBody>
          <a:bodyPr wrap="square" rtlCol="0">
            <a:spAutoFit/>
          </a:bodyPr>
          <a:lstStyle/>
          <a:p>
            <a:pPr algn="just"/>
            <a:r>
              <a:rPr lang="es-MX" sz="3600" b="1" dirty="0">
                <a:solidFill>
                  <a:srgbClr val="FF0000"/>
                </a:solidFill>
              </a:rPr>
              <a:t>NOTE:</a:t>
            </a:r>
          </a:p>
          <a:p>
            <a:pPr algn="just"/>
            <a:endParaRPr lang="es-MX" sz="2000" b="1" dirty="0"/>
          </a:p>
          <a:p>
            <a:pPr algn="just"/>
            <a:r>
              <a:rPr lang="es-MX" sz="2000" b="1" dirty="0"/>
              <a:t>In case </a:t>
            </a:r>
            <a:r>
              <a:rPr lang="es-MX" sz="2000" b="1" dirty="0" err="1"/>
              <a:t>you</a:t>
            </a:r>
            <a:r>
              <a:rPr lang="es-MX" sz="2000" b="1" dirty="0"/>
              <a:t> </a:t>
            </a:r>
            <a:r>
              <a:rPr lang="es-MX" sz="2000" b="1" dirty="0" err="1"/>
              <a:t>fail</a:t>
            </a:r>
            <a:r>
              <a:rPr lang="es-MX" sz="2000" b="1" dirty="0"/>
              <a:t> </a:t>
            </a:r>
            <a:r>
              <a:rPr lang="es-MX" sz="2000" b="1" dirty="0" err="1"/>
              <a:t>one</a:t>
            </a:r>
            <a:r>
              <a:rPr lang="es-MX" sz="2000" b="1" dirty="0"/>
              <a:t> of </a:t>
            </a:r>
            <a:r>
              <a:rPr lang="es-MX" sz="2000" b="1" dirty="0" err="1"/>
              <a:t>the</a:t>
            </a:r>
            <a:r>
              <a:rPr lang="es-MX" sz="2000" b="1" dirty="0"/>
              <a:t> </a:t>
            </a:r>
            <a:r>
              <a:rPr lang="es-MX" sz="2000" b="1" dirty="0" err="1"/>
              <a:t>learning</a:t>
            </a:r>
            <a:r>
              <a:rPr lang="es-MX" sz="2000" b="1" dirty="0"/>
              <a:t> </a:t>
            </a:r>
            <a:r>
              <a:rPr lang="es-MX" sz="2000" b="1" dirty="0" err="1"/>
              <a:t>units</a:t>
            </a:r>
            <a:r>
              <a:rPr lang="es-MX" sz="2000" b="1" dirty="0"/>
              <a:t>, </a:t>
            </a:r>
            <a:r>
              <a:rPr lang="es-MX" sz="2000" b="1" dirty="0" err="1"/>
              <a:t>you</a:t>
            </a:r>
            <a:r>
              <a:rPr lang="es-MX" sz="2000" b="1" dirty="0"/>
              <a:t> </a:t>
            </a:r>
            <a:r>
              <a:rPr lang="es-MX" sz="2000" b="1" dirty="0" err="1"/>
              <a:t>will</a:t>
            </a:r>
            <a:r>
              <a:rPr lang="es-MX" sz="2000" b="1" dirty="0"/>
              <a:t> </a:t>
            </a:r>
            <a:r>
              <a:rPr lang="es-MX" sz="2000" b="1" dirty="0" err="1"/>
              <a:t>not</a:t>
            </a:r>
            <a:r>
              <a:rPr lang="es-MX" sz="2000" b="1" dirty="0"/>
              <a:t> be </a:t>
            </a:r>
            <a:r>
              <a:rPr lang="es-MX" sz="2000" b="1" dirty="0" err="1"/>
              <a:t>allowed</a:t>
            </a:r>
            <a:r>
              <a:rPr lang="es-MX" sz="2000" b="1" dirty="0"/>
              <a:t> to </a:t>
            </a:r>
            <a:r>
              <a:rPr lang="es-MX" sz="2000" b="1" dirty="0" err="1"/>
              <a:t>present</a:t>
            </a:r>
            <a:r>
              <a:rPr lang="es-MX" sz="2000" b="1" dirty="0"/>
              <a:t> </a:t>
            </a:r>
            <a:r>
              <a:rPr lang="es-MX" sz="2000" b="1" dirty="0" err="1"/>
              <a:t>the</a:t>
            </a:r>
            <a:r>
              <a:rPr lang="es-MX" sz="2000" b="1" dirty="0"/>
              <a:t> final </a:t>
            </a:r>
            <a:r>
              <a:rPr lang="es-MX" sz="2000" b="1" dirty="0" err="1"/>
              <a:t>evidence</a:t>
            </a:r>
            <a:r>
              <a:rPr lang="es-MX" sz="2000" b="1" dirty="0"/>
              <a:t> </a:t>
            </a:r>
            <a:r>
              <a:rPr lang="es-MX" sz="2000" b="1" dirty="0" err="1"/>
              <a:t>losing</a:t>
            </a:r>
            <a:r>
              <a:rPr lang="es-MX" sz="2000" b="1" dirty="0"/>
              <a:t> 50% of </a:t>
            </a:r>
            <a:r>
              <a:rPr lang="es-MX" sz="2000" b="1" dirty="0" err="1"/>
              <a:t>your</a:t>
            </a:r>
            <a:r>
              <a:rPr lang="es-MX" sz="2000" b="1" dirty="0"/>
              <a:t> global </a:t>
            </a:r>
            <a:r>
              <a:rPr lang="es-MX" sz="2000" b="1" dirty="0" err="1"/>
              <a:t>evaluation</a:t>
            </a:r>
            <a:r>
              <a:rPr lang="es-MX" sz="2000" b="1" dirty="0"/>
              <a:t>. In </a:t>
            </a:r>
            <a:r>
              <a:rPr lang="es-MX" sz="2000" b="1" dirty="0" err="1"/>
              <a:t>which</a:t>
            </a:r>
            <a:r>
              <a:rPr lang="es-MX" sz="2000" b="1" dirty="0"/>
              <a:t> case, </a:t>
            </a:r>
            <a:r>
              <a:rPr lang="es-MX" sz="2000" b="1" dirty="0" err="1"/>
              <a:t>you</a:t>
            </a:r>
            <a:r>
              <a:rPr lang="es-MX" sz="2000" b="1" dirty="0"/>
              <a:t> </a:t>
            </a:r>
            <a:r>
              <a:rPr lang="es-MX" sz="2000" b="1" dirty="0" err="1"/>
              <a:t>will</a:t>
            </a:r>
            <a:r>
              <a:rPr lang="es-MX" sz="2000" b="1" dirty="0"/>
              <a:t> </a:t>
            </a:r>
            <a:r>
              <a:rPr lang="es-MX" sz="2000" b="1" dirty="0" err="1"/>
              <a:t>have</a:t>
            </a:r>
            <a:r>
              <a:rPr lang="es-MX" sz="2000" b="1" dirty="0"/>
              <a:t> to </a:t>
            </a:r>
            <a:r>
              <a:rPr lang="es-MX" sz="2000" b="1" dirty="0" err="1"/>
              <a:t>present</a:t>
            </a:r>
            <a:r>
              <a:rPr lang="es-MX" sz="2000" b="1" dirty="0"/>
              <a:t> </a:t>
            </a:r>
            <a:r>
              <a:rPr lang="es-MX" sz="2000" b="1" dirty="0" err="1"/>
              <a:t>the</a:t>
            </a:r>
            <a:r>
              <a:rPr lang="es-MX" sz="2000" b="1" dirty="0"/>
              <a:t> </a:t>
            </a:r>
            <a:r>
              <a:rPr lang="es-MX" sz="2000" b="1" dirty="0" err="1"/>
              <a:t>extraordinary</a:t>
            </a:r>
            <a:r>
              <a:rPr lang="es-MX" sz="2000" b="1" dirty="0"/>
              <a:t> </a:t>
            </a:r>
            <a:r>
              <a:rPr lang="es-MX" sz="2000" b="1" dirty="0" err="1"/>
              <a:t>exam</a:t>
            </a:r>
            <a:r>
              <a:rPr lang="es-MX" sz="2000" b="1" dirty="0"/>
              <a:t>.</a:t>
            </a:r>
          </a:p>
          <a:p>
            <a:pPr algn="just"/>
            <a:endParaRPr lang="es-MX" sz="2000" b="1" dirty="0"/>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Course Materials: </a:t>
            </a:r>
            <a:r>
              <a:rPr lang="en-US" dirty="0">
                <a:latin typeface="Arial" panose="020B0604020202020204" pitchFamily="34" charset="0"/>
                <a:cs typeface="Arial" panose="020B0604020202020204" pitchFamily="34" charset="0"/>
              </a:rPr>
              <a:t>Failure to bring the book results in losing points per day.</a:t>
            </a:r>
          </a:p>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the maximum passing grade will be 7.</a:t>
            </a:r>
          </a:p>
          <a:p>
            <a:pPr algn="just">
              <a:lnSpc>
                <a:spcPct val="160000"/>
              </a:lnSpc>
            </a:pPr>
            <a:r>
              <a:rPr lang="en-US" b="1" dirty="0">
                <a:latin typeface="Arial" panose="020B0604020202020204" pitchFamily="34" charset="0"/>
                <a:cs typeface="Arial" panose="020B0604020202020204" pitchFamily="34" charset="0"/>
              </a:rPr>
              <a:t>Grading: </a:t>
            </a:r>
            <a:r>
              <a:rPr lang="en-US" dirty="0">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interacting with your classmates in </a:t>
            </a:r>
            <a:r>
              <a:rPr lang="en-US" b="1" dirty="0">
                <a:latin typeface="Arial" panose="020B0604020202020204" pitchFamily="34" charset="0"/>
                <a:cs typeface="Arial" panose="020B0604020202020204" pitchFamily="34" charset="0"/>
              </a:rPr>
              <a:t>English at all times</a:t>
            </a:r>
            <a:r>
              <a:rPr lang="en-US" dirty="0">
                <a:latin typeface="Arial" panose="020B0604020202020204" pitchFamily="34" charset="0"/>
                <a:cs typeface="Arial" panose="020B0604020202020204" pitchFamily="34" charset="0"/>
              </a:rPr>
              <a:t>. Quizzes, tests, speeches, and other presentations cannot be made up unless the student has an excuse absence by ENEP. This means that if a student is not in class for this work, he or she will receive a grade of 0 for the missed work.</a:t>
            </a: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50920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Sleep during a class.</a:t>
            </a:r>
          </a:p>
          <a:p>
            <a:pPr lvl="0" algn="just"/>
            <a:r>
              <a:rPr lang="en-US" sz="2000" dirty="0">
                <a:solidFill>
                  <a:prstClr val="black"/>
                </a:solidFill>
                <a:latin typeface="Arial" panose="020B0604020202020204" pitchFamily="34" charset="0"/>
                <a:cs typeface="Arial" panose="020B0604020202020204" pitchFamily="34" charset="0"/>
              </a:rPr>
              <a:t>Read anything during class which is not related to class activities.</a:t>
            </a:r>
          </a:p>
          <a:p>
            <a:pPr lvl="0" algn="just"/>
            <a:r>
              <a:rPr lang="en-US" sz="2000" dirty="0">
                <a:solidFill>
                  <a:prstClr val="black"/>
                </a:solidFill>
                <a:latin typeface="Arial" panose="020B0604020202020204" pitchFamily="34" charset="0"/>
                <a:cs typeface="Arial" panose="020B0604020202020204" pitchFamily="34" charset="0"/>
              </a:rPr>
              <a:t>Speak Spanish in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75" t="2831" r="25611" b="12500"/>
          <a:stretch/>
        </p:blipFill>
        <p:spPr bwMode="auto">
          <a:xfrm>
            <a:off x="4865297" y="0"/>
            <a:ext cx="657145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76044" y="207034"/>
            <a:ext cx="4451229" cy="1569660"/>
          </a:xfrm>
          <a:prstGeom prst="rect">
            <a:avLst/>
          </a:prstGeom>
          <a:noFill/>
        </p:spPr>
        <p:txBody>
          <a:bodyPr wrap="square" rtlCol="0">
            <a:spAutoFit/>
          </a:bodyPr>
          <a:lstStyle/>
          <a:p>
            <a:pPr algn="ctr"/>
            <a:r>
              <a:rPr lang="es-MX" sz="4800" b="1" dirty="0">
                <a:solidFill>
                  <a:srgbClr val="FF0000"/>
                </a:solidFill>
              </a:rPr>
              <a:t>CLASSROOM LANGUAGE</a:t>
            </a:r>
          </a:p>
        </p:txBody>
      </p:sp>
    </p:spTree>
    <p:extLst>
      <p:ext uri="{BB962C8B-B14F-4D97-AF65-F5344CB8AC3E}">
        <p14:creationId xmlns:p14="http://schemas.microsoft.com/office/powerpoint/2010/main" val="226143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fontScale="90000"/>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A2.2</a:t>
            </a:r>
            <a:br>
              <a:rPr lang="es-ES" b="1" dirty="0">
                <a:solidFill>
                  <a:schemeClr val="tx2">
                    <a:lumMod val="60000"/>
                    <a:lumOff val="40000"/>
                  </a:schemeClr>
                </a:solidFill>
              </a:rPr>
            </a:br>
            <a:br>
              <a:rPr lang="es-ES" b="1" dirty="0">
                <a:solidFill>
                  <a:schemeClr val="tx2">
                    <a:lumMod val="60000"/>
                    <a:lumOff val="40000"/>
                  </a:schemeClr>
                </a:solidFill>
              </a:rPr>
            </a:br>
            <a:r>
              <a:rPr lang="es-MX" sz="4800" b="1" dirty="0" err="1">
                <a:solidFill>
                  <a:schemeClr val="tx2">
                    <a:lumMod val="60000"/>
                    <a:lumOff val="40000"/>
                  </a:schemeClr>
                </a:solidFill>
                <a:latin typeface="Arial" panose="020B0604020202020204" pitchFamily="34" charset="0"/>
                <a:cs typeface="Arial" panose="020B0604020202020204" pitchFamily="34" charset="0"/>
              </a:rPr>
              <a:t>Building</a:t>
            </a:r>
            <a:r>
              <a:rPr lang="es-MX" sz="4800" b="1" dirty="0">
                <a:solidFill>
                  <a:schemeClr val="tx2">
                    <a:lumMod val="60000"/>
                    <a:lumOff val="40000"/>
                  </a:schemeClr>
                </a:solidFill>
                <a:latin typeface="Arial" panose="020B0604020202020204" pitchFamily="34" charset="0"/>
                <a:cs typeface="Arial" panose="020B0604020202020204" pitchFamily="34" charset="0"/>
              </a:rPr>
              <a:t> </a:t>
            </a:r>
            <a:r>
              <a:rPr lang="es-MX" sz="4800" b="1" dirty="0" err="1">
                <a:solidFill>
                  <a:schemeClr val="tx2">
                    <a:lumMod val="60000"/>
                    <a:lumOff val="40000"/>
                  </a:schemeClr>
                </a:solidFill>
                <a:latin typeface="Arial" panose="020B0604020202020204" pitchFamily="34" charset="0"/>
                <a:cs typeface="Arial" panose="020B0604020202020204" pitchFamily="34" charset="0"/>
              </a:rPr>
              <a:t>confidence</a:t>
            </a:r>
            <a:r>
              <a:rPr lang="es-MX" sz="4800" b="1" dirty="0">
                <a:solidFill>
                  <a:schemeClr val="tx2">
                    <a:lumMod val="60000"/>
                    <a:lumOff val="40000"/>
                  </a:schemeClr>
                </a:solidFill>
                <a:latin typeface="Arial" panose="020B0604020202020204" pitchFamily="34" charset="0"/>
                <a:cs typeface="Arial" panose="020B0604020202020204" pitchFamily="34" charset="0"/>
              </a:rPr>
              <a:t> in </a:t>
            </a:r>
            <a:r>
              <a:rPr lang="es-MX" sz="4800" b="1" dirty="0" err="1">
                <a:solidFill>
                  <a:schemeClr val="tx2">
                    <a:lumMod val="60000"/>
                    <a:lumOff val="40000"/>
                  </a:schemeClr>
                </a:solidFill>
                <a:latin typeface="Arial" panose="020B0604020202020204" pitchFamily="34" charset="0"/>
                <a:cs typeface="Arial" panose="020B0604020202020204" pitchFamily="34" charset="0"/>
              </a:rPr>
              <a:t>communication</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868872" y="5777234"/>
            <a:ext cx="10771032" cy="556575"/>
          </a:xfrm>
        </p:spPr>
        <p:txBody>
          <a:bodyPr>
            <a:normAutofit fontScale="85000" lnSpcReduction="10000"/>
          </a:bodyPr>
          <a:lstStyle/>
          <a:p>
            <a:r>
              <a:rPr lang="en-US" b="1" dirty="0">
                <a:latin typeface="Arial" panose="020B0604020202020204" pitchFamily="34" charset="0"/>
                <a:cs typeface="Arial" panose="020B0604020202020204" pitchFamily="34" charset="0"/>
              </a:rPr>
              <a:t>Teacher: Cristina Aracely Alvarado </a:t>
            </a:r>
            <a:r>
              <a:rPr lang="en-US" b="1" dirty="0" err="1">
                <a:latin typeface="Arial" panose="020B0604020202020204" pitchFamily="34" charset="0"/>
                <a:cs typeface="Arial" panose="020B0604020202020204" pitchFamily="34" charset="0"/>
              </a:rPr>
              <a:t>Chavarría</a:t>
            </a:r>
            <a:r>
              <a:rPr lang="en-US" b="1" dirty="0">
                <a:latin typeface="Arial" panose="020B0604020202020204" pitchFamily="34" charset="0"/>
                <a:cs typeface="Arial" panose="020B0604020202020204" pitchFamily="34" charset="0"/>
              </a:rPr>
              <a:t> / Brenda </a:t>
            </a:r>
            <a:r>
              <a:rPr lang="en-US" b="1" dirty="0" err="1">
                <a:latin typeface="Arial" panose="020B0604020202020204" pitchFamily="34" charset="0"/>
                <a:cs typeface="Arial" panose="020B0604020202020204" pitchFamily="34" charset="0"/>
              </a:rPr>
              <a:t>Bollain</a:t>
            </a:r>
            <a:r>
              <a:rPr lang="en-US" b="1" dirty="0">
                <a:latin typeface="Arial" panose="020B0604020202020204" pitchFamily="34" charset="0"/>
                <a:cs typeface="Arial" panose="020B0604020202020204" pitchFamily="34" charset="0"/>
              </a:rPr>
              <a:t> Y </a:t>
            </a:r>
            <a:r>
              <a:rPr lang="en-US" b="1" dirty="0" err="1">
                <a:latin typeface="Arial" panose="020B0604020202020204" pitchFamily="34" charset="0"/>
                <a:cs typeface="Arial" panose="020B0604020202020204" pitchFamily="34" charset="0"/>
              </a:rPr>
              <a:t>Goytia</a:t>
            </a:r>
            <a:r>
              <a:rPr lang="en-US" b="1" dirty="0">
                <a:latin typeface="Arial" panose="020B0604020202020204" pitchFamily="34" charset="0"/>
                <a:cs typeface="Arial" panose="020B0604020202020204" pitchFamily="34" charset="0"/>
              </a:rPr>
              <a:t> De la Peña</a:t>
            </a:r>
            <a:endParaRPr lang="es-ES" b="1"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369332"/>
          </a:xfrm>
          <a:prstGeom prst="rect">
            <a:avLst/>
          </a:prstGeom>
        </p:spPr>
        <p:txBody>
          <a:bodyPr wrap="none">
            <a:spAutoFit/>
          </a:bodyPr>
          <a:lstStyle/>
          <a:p>
            <a:pPr lvl="0" algn="just"/>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SURVEY"/>
          <p:cNvSpPr>
            <a:spLocks noChangeAspect="1" noChangeArrowheads="1"/>
          </p:cNvSpPr>
          <p:nvPr/>
        </p:nvSpPr>
        <p:spPr bwMode="auto">
          <a:xfrm>
            <a:off x="155575" y="-830263"/>
            <a:ext cx="2647950"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20" y="49451"/>
            <a:ext cx="10444971" cy="683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558733" y="4364965"/>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izquierda"/>
          <p:cNvSpPr/>
          <p:nvPr/>
        </p:nvSpPr>
        <p:spPr>
          <a:xfrm rot="20107683">
            <a:off x="10491540" y="3292414"/>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Flecha izquierda"/>
          <p:cNvSpPr/>
          <p:nvPr/>
        </p:nvSpPr>
        <p:spPr>
          <a:xfrm rot="1310041">
            <a:off x="10558732" y="5540664"/>
            <a:ext cx="1581509" cy="914400"/>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rot="20314567">
            <a:off x="10983390" y="3483684"/>
            <a:ext cx="1017917" cy="307777"/>
          </a:xfrm>
          <a:prstGeom prst="rect">
            <a:avLst/>
          </a:prstGeom>
          <a:noFill/>
        </p:spPr>
        <p:txBody>
          <a:bodyPr wrap="square" rtlCol="0">
            <a:spAutoFit/>
          </a:bodyPr>
          <a:lstStyle/>
          <a:p>
            <a:pPr algn="ctr"/>
            <a:r>
              <a:rPr lang="es-MX" sz="1400" b="1" dirty="0"/>
              <a:t>PREVIOUS</a:t>
            </a:r>
          </a:p>
        </p:txBody>
      </p:sp>
      <p:sp>
        <p:nvSpPr>
          <p:cNvPr id="9" name="8 CuadroTexto"/>
          <p:cNvSpPr txBox="1"/>
          <p:nvPr/>
        </p:nvSpPr>
        <p:spPr>
          <a:xfrm rot="1587818">
            <a:off x="10882295" y="5935030"/>
            <a:ext cx="1267652" cy="307777"/>
          </a:xfrm>
          <a:prstGeom prst="rect">
            <a:avLst/>
          </a:prstGeom>
          <a:noFill/>
        </p:spPr>
        <p:txBody>
          <a:bodyPr wrap="square" rtlCol="0">
            <a:spAutoFit/>
          </a:bodyPr>
          <a:lstStyle/>
          <a:p>
            <a:pPr algn="ctr"/>
            <a:r>
              <a:rPr lang="es-MX" sz="1400" b="1" dirty="0"/>
              <a:t>SUBSEQUENT</a:t>
            </a:r>
          </a:p>
        </p:txBody>
      </p:sp>
    </p:spTree>
    <p:extLst>
      <p:ext uri="{BB962C8B-B14F-4D97-AF65-F5344CB8AC3E}">
        <p14:creationId xmlns:p14="http://schemas.microsoft.com/office/powerpoint/2010/main" val="85125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2252351" y="399246"/>
            <a:ext cx="9080775" cy="6243034"/>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299742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9262</TotalTime>
  <Words>1070</Words>
  <Application>Microsoft Office PowerPoint</Application>
  <PresentationFormat>Panorámica</PresentationFormat>
  <Paragraphs>121</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Calibri Light</vt:lpstr>
      <vt:lpstr>Office Theme</vt:lpstr>
      <vt:lpstr>Presentación de PowerPoint</vt:lpstr>
      <vt:lpstr>Escuela Normal de Educación Preescolar  English A2.2  Building confidence in communication</vt:lpstr>
      <vt:lpstr>Course Purpose</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brenda bollain y goytia de la peña</cp:lastModifiedBy>
  <cp:revision>166</cp:revision>
  <dcterms:created xsi:type="dcterms:W3CDTF">2018-08-18T02:13:40Z</dcterms:created>
  <dcterms:modified xsi:type="dcterms:W3CDTF">2020-02-05T15:44:16Z</dcterms:modified>
</cp:coreProperties>
</file>