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7" r:id="rId3"/>
    <p:sldId id="285" r:id="rId4"/>
    <p:sldId id="280" r:id="rId5"/>
    <p:sldId id="288" r:id="rId6"/>
    <p:sldId id="282" r:id="rId7"/>
    <p:sldId id="281" r:id="rId8"/>
    <p:sldId id="256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4B669A-62CF-47AC-9BD0-70872F2BF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4B83907-707E-42CD-8A28-AE64C86D1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4DABA35-E18C-461A-8762-BC730072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36DF81-B199-4374-BB93-8334DFE9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4F4A28-F33F-4BB7-8B68-B248DD6B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A7D10D-D9C7-4B53-B5A2-E5FA8D188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79512BB-1418-4A5F-BB0A-212815B8E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287AAD7-1A1B-4EB9-A382-F51958E5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7C4F9D1-AD36-4DAD-A204-C242B408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E02627-A177-418E-8E32-342E778E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99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259875A-1606-41DE-82FD-1524363F2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E75E501-8E36-42BD-A78C-4B4B1883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F83DE9-A7E1-4CF8-B7B0-5A943CA2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CC7B89-FD38-4FC2-87DA-815473A8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38084D-D691-48B3-89CA-90541723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53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4C460B-46FC-449D-BD62-2FD6CBF5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8FF41C3-477A-4E60-94AC-6E51E2809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2AFF1D9-62D3-4610-8692-EBA28FF8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BF078AA-F063-4A92-8B6B-31504591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419AFA4-D060-42F8-BB9C-B244F815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82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ACC696-0C22-4F4F-AA71-B5A78B5C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081DA26-85E8-4632-BC48-30F6FA23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3F8C52-E5C7-47E7-8F13-60CF873F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0B89C5-1611-48B7-8216-99CAB0A2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5280B5-8A4C-41AA-B9F6-A5F2D56C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82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9F1DAB-0B49-425F-9625-938876E8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4DB03B0-E623-43BF-98A6-E255CCCE8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E2AA5E5-1E85-4DBC-89EB-EAF42C13A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E6FE0EA-0373-40B5-BC68-0094CBDC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31B7081-297D-48A3-9529-198E5C86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D6420BE-6FFA-40C6-B476-4F5C2C7A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04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753097-212B-4222-8CC3-CD2349FE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D5B13B4-4506-44D4-88DA-EAC78921E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ACC4FA5-10C1-4898-A2D8-BA2526ED7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80C2A45-A280-4B54-AE2A-2A94267B9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DACEB57-20E2-42C9-BDF3-F8AF66730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6EF8B83-D164-4785-B139-D238A4C8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F551CDA-33A2-4A01-BF45-80884E25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907F328-0608-401F-9D01-BB1E28EC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77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DD4BC2-18C5-4326-A21C-835945D6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D9849B6-3204-4F75-92A8-419AF2BC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DFBAA82-D0F6-442C-AF46-71002A1E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E345F80-78F5-46BD-9EF6-3333EDB0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97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78762F7-6B7E-4426-9E0E-E6E29A0B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05AB49E-4ECD-405A-A90F-251782D9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C4DD848-721F-40CD-A5D1-89E77204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718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881720-F896-424F-A6DD-E22B1414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0117879-E0D5-4A47-A01F-2322E2CC0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4F5A28-3CD9-455E-A1F9-6A87E5D10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F784F64-E80E-42EB-82C7-72887CD4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2211948-A43C-4860-8281-AFB679EE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A62B995-7459-429E-9B65-BE620B82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984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3D1E0F-1374-4EBF-9A23-E17EB908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AA39C7A-D104-45A9-A354-C316A2301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43E00F7-F0ED-4B50-BDD7-8755B31F9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08192D-EC05-4A98-B1E8-14B72464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3BFBA02-D3A1-4A92-9CD8-BBC216FA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FD656E4-D458-4C51-A782-B5387C29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00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03C6E12-4C5B-495C-B33F-65881F1E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8E392CE-D408-4DAC-9A2B-5BCB505A6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412715-3103-41B1-93E7-2B284D084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CFA0-B8E6-4C1E-BD16-383EAD0C283A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A877BEB-8E49-4C98-B03C-208E6E994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3251237-5D51-4C4E-BC85-B2CA0C8FB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36AA-A560-4E8D-A910-D811CD2C0F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44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0207" y="727079"/>
            <a:ext cx="11732527" cy="60016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English, there are two main types of questions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lesson we are going to study the </a:t>
            </a:r>
            <a:r>
              <a:rPr lang="en-US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which is: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177800" fontAlgn="base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/ No </a:t>
            </a:r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531813" fontAlgn="base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fontAlgn="base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fontAlgn="base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fontAlgn="base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fontAlgn="base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fontAlgn="base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fontAlgn="base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fontAlgn="base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fontAlgn="base"/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95250" fontAlgn="base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fontAlgn="base"/>
            <a:endParaRPr lang="en-US" sz="2000" dirty="0" smtClean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fontAlgn="base"/>
            <a:endParaRPr lang="en-US" sz="2000" dirty="0" smtClean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fontAlgn="base"/>
            <a:endParaRPr lang="en-US" sz="2000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95250" fontAlgn="base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Yes or No Question Games and Activities: Top 15 | ESL Activ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75" y="1436069"/>
            <a:ext cx="1939755" cy="127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16339" y="2906792"/>
            <a:ext cx="55432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Yes / No questions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the questions which are expected to be answered with yes or no.   </a:t>
            </a:r>
          </a:p>
          <a:p>
            <a:pPr marL="95250" indent="-952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form Yes/No questions, we use auxiliary verbs 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“Be”</a:t>
            </a:r>
          </a:p>
          <a:p>
            <a:pPr marL="95250" indent="-952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 To 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” has 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three forms in the present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am, is and 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95250" indent="-952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structure of the question starts with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“Be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am,is,are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+ Subject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+complement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nglish Immersion Program : Yes/No questions and short answers with 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651" y="1419368"/>
            <a:ext cx="6018662" cy="49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1734" t="10040" r="8155" b="84212"/>
          <a:stretch/>
        </p:blipFill>
        <p:spPr>
          <a:xfrm>
            <a:off x="284324" y="63068"/>
            <a:ext cx="4370548" cy="6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0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</a:t>
            </a:r>
            <a:endParaRPr lang="es-E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78009" y="1292268"/>
            <a:ext cx="52846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Arturo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student.</a:t>
            </a: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 Verb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and Elena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sisters.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S            V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17" y="750032"/>
            <a:ext cx="1032153" cy="103215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78009" y="3246980"/>
            <a:ext cx="59337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 questions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with a verb + subject.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Arturo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student?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    S</a:t>
            </a:r>
          </a:p>
          <a:p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and Elena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sisters?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            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11788" y="1708490"/>
            <a:ext cx="4827495" cy="4093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Turn the statements into questions.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raining.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busy.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ready.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hungry.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same.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</a:t>
            </a:r>
          </a:p>
        </p:txBody>
      </p:sp>
    </p:spTree>
    <p:extLst>
      <p:ext uri="{BB962C8B-B14F-4D97-AF65-F5344CB8AC3E}">
        <p14:creationId xmlns:p14="http://schemas.microsoft.com/office/powerpoint/2010/main" val="28835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32468" y="201187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, Arial, Helvetica, sans-serif"/>
              </a:rPr>
              <a:t> 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24687"/>
              </p:ext>
            </p:extLst>
          </p:nvPr>
        </p:nvGraphicFramePr>
        <p:xfrm>
          <a:off x="310078" y="308755"/>
          <a:ext cx="11636498" cy="638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850"/>
                <a:gridCol w="1209414"/>
                <a:gridCol w="3969575"/>
                <a:gridCol w="5842659"/>
              </a:tblGrid>
              <a:tr h="724395">
                <a:tc gridSpan="4">
                  <a:txBody>
                    <a:bodyPr/>
                    <a:lstStyle/>
                    <a:p>
                      <a:r>
                        <a:rPr lang="es-MX" smtClean="0">
                          <a:solidFill>
                            <a:srgbClr val="C00000"/>
                          </a:solidFill>
                        </a:rPr>
                        <a:t>Complete </a:t>
                      </a:r>
                      <a:r>
                        <a:rPr lang="es-MX" dirty="0" err="1" smtClean="0">
                          <a:solidFill>
                            <a:srgbClr val="C00000"/>
                          </a:solidFill>
                        </a:rPr>
                        <a:t>the</a:t>
                      </a:r>
                      <a:r>
                        <a:rPr lang="es-MX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s-MX" err="1" smtClean="0">
                          <a:solidFill>
                            <a:srgbClr val="C00000"/>
                          </a:solidFill>
                        </a:rPr>
                        <a:t>following</a:t>
                      </a:r>
                      <a:r>
                        <a:rPr lang="es-MX" smtClean="0">
                          <a:solidFill>
                            <a:srgbClr val="C00000"/>
                          </a:solidFill>
                        </a:rPr>
                        <a:t> questions</a:t>
                      </a:r>
                      <a:r>
                        <a:rPr lang="es-MX" baseline="0" smtClean="0">
                          <a:solidFill>
                            <a:srgbClr val="C00000"/>
                          </a:solidFill>
                        </a:rPr>
                        <a:t> and give an aswers.</a:t>
                      </a:r>
                      <a:endParaRPr lang="es-MX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 and Alice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sisters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3.-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in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4.-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Canadian?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5.-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Mary and Juan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504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6.-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7.-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Mexico a big city?                               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8.-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doctor in his office?  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9.-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children in school?        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10.-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hot outside?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Yes,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8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734" t="10040" r="24187" b="61271"/>
          <a:stretch/>
        </p:blipFill>
        <p:spPr>
          <a:xfrm>
            <a:off x="232013" y="46351"/>
            <a:ext cx="5609230" cy="25816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7527" t="13665" r="39401" b="80555"/>
          <a:stretch/>
        </p:blipFill>
        <p:spPr>
          <a:xfrm>
            <a:off x="6745919" y="665531"/>
            <a:ext cx="5001665" cy="5780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7527" t="20665" r="7596" b="70193"/>
          <a:stretch/>
        </p:blipFill>
        <p:spPr>
          <a:xfrm>
            <a:off x="5906344" y="1252668"/>
            <a:ext cx="5942110" cy="133180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8" name="Flecha derecha 7"/>
          <p:cNvSpPr/>
          <p:nvPr/>
        </p:nvSpPr>
        <p:spPr>
          <a:xfrm>
            <a:off x="5906344" y="853112"/>
            <a:ext cx="839576" cy="232519"/>
          </a:xfrm>
          <a:prstGeom prst="right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9515524" y="2338758"/>
            <a:ext cx="342900" cy="19050"/>
          </a:xfrm>
          <a:prstGeom prst="line">
            <a:avLst/>
          </a:prstGeom>
          <a:ln w="28575">
            <a:solidFill>
              <a:srgbClr val="EA3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9246751" y="1844580"/>
            <a:ext cx="1428750" cy="19050"/>
          </a:xfrm>
          <a:prstGeom prst="line">
            <a:avLst/>
          </a:prstGeom>
          <a:ln w="28575">
            <a:solidFill>
              <a:srgbClr val="EA3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211622" y="2658758"/>
            <a:ext cx="45345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David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Bisbal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singer? 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mother from England?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twelve years old?          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your friends good students?         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footballer ?  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teacher young?        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house big?   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funny?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Maluma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handsome?  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Jennifer Lopez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mexican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       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66266" y="2660678"/>
            <a:ext cx="1158218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“be”, use </a:t>
            </a:r>
            <a:r>
              <a:rPr lang="es-MX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contrtactions</a:t>
            </a:r>
            <a:r>
              <a:rPr lang="es-MX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es-MX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43346"/>
              </p:ext>
            </p:extLst>
          </p:nvPr>
        </p:nvGraphicFramePr>
        <p:xfrm>
          <a:off x="4071257" y="3081866"/>
          <a:ext cx="7777197" cy="368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7197"/>
              </a:tblGrid>
              <a:tr h="46077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77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77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77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77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77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77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077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64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8860" y="108860"/>
            <a:ext cx="241662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practice</a:t>
            </a:r>
            <a:endParaRPr lang="es-E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752648"/>
            <a:ext cx="929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to listen a conversation between Arturo and 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Soo-jin</a:t>
            </a:r>
            <a:endParaRPr lang="es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5122" y="2527834"/>
            <a:ext cx="79438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Are Arturo’s classes interesting this semester?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Are Arturo and Alexa in the same biology class?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Is Arturo’s class in the afternoon?</a:t>
            </a: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52108" t="22398" r="26647" b="33569"/>
          <a:stretch/>
        </p:blipFill>
        <p:spPr>
          <a:xfrm>
            <a:off x="7576457" y="1534158"/>
            <a:ext cx="4071993" cy="4745314"/>
          </a:xfrm>
          <a:prstGeom prst="rect">
            <a:avLst/>
          </a:prstGeom>
        </p:spPr>
      </p:pic>
      <p:pic>
        <p:nvPicPr>
          <p:cNvPr id="2" name="IC5_L1_Unit 01 Pg 005 Ex 07 Convers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949" y="1229358"/>
            <a:ext cx="609600" cy="6096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2060528"/>
            <a:ext cx="599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the audio again and answer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questions:</a:t>
            </a:r>
          </a:p>
        </p:txBody>
      </p:sp>
    </p:spTree>
    <p:extLst>
      <p:ext uri="{BB962C8B-B14F-4D97-AF65-F5344CB8AC3E}">
        <p14:creationId xmlns:p14="http://schemas.microsoft.com/office/powerpoint/2010/main" val="160046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30627" y="119742"/>
            <a:ext cx="94564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be”, use </a:t>
            </a:r>
            <a:r>
              <a:rPr lang="es-MX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contractions</a:t>
            </a:r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posible.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68729" y="821873"/>
            <a:ext cx="11620500" cy="5861952"/>
            <a:chOff x="168729" y="821873"/>
            <a:chExt cx="11620500" cy="586195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l="20063" t="66206" r="25606" b="18249"/>
            <a:stretch/>
          </p:blipFill>
          <p:spPr>
            <a:xfrm>
              <a:off x="6498771" y="5116283"/>
              <a:ext cx="5290458" cy="1567542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l="54679" t="35736" r="9410" b="48976"/>
            <a:stretch/>
          </p:blipFill>
          <p:spPr>
            <a:xfrm>
              <a:off x="564494" y="1445076"/>
              <a:ext cx="5072744" cy="1592188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l="16435" t="35736" r="47945" b="57070"/>
            <a:stretch/>
          </p:blipFill>
          <p:spPr>
            <a:xfrm>
              <a:off x="598715" y="821873"/>
              <a:ext cx="5004302" cy="691241"/>
            </a:xfrm>
            <a:prstGeom prst="rect">
              <a:avLst/>
            </a:prstGeom>
          </p:spPr>
        </p:pic>
        <p:pic>
          <p:nvPicPr>
            <p:cNvPr id="1028" name="Picture 4" descr="Foto Premium | Jóvenes estudiantes de pie en el pasillo de la escuela  hablando y divirtiéndose junto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047" y="978598"/>
              <a:ext cx="5306324" cy="377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/>
            <a:srcRect l="20295" t="35224" r="25606" b="34118"/>
            <a:stretch/>
          </p:blipFill>
          <p:spPr>
            <a:xfrm>
              <a:off x="564494" y="2852125"/>
              <a:ext cx="5653097" cy="3091543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185057" y="88062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1.-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85057" y="1513109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.-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85057" y="224117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3.-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85057" y="2869193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.-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85057" y="365630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5.-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85057" y="4429906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.-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85057" y="520351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7.-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68729" y="59436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.-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147061" y="5110812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9.-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6027315" y="590625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10.-</a:t>
              </a:r>
              <a:endPara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l="20063" t="66206" r="25606" b="26237"/>
          <a:stretch/>
        </p:blipFill>
        <p:spPr>
          <a:xfrm>
            <a:off x="542722" y="5977042"/>
            <a:ext cx="5290458" cy="7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527" t="20444" r="7596" b="69100"/>
          <a:stretch/>
        </p:blipFill>
        <p:spPr>
          <a:xfrm>
            <a:off x="6256266" y="102282"/>
            <a:ext cx="5579474" cy="1306286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5514372" y="379696"/>
            <a:ext cx="772099" cy="293106"/>
          </a:xfrm>
          <a:prstGeom prst="right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812DF8B-5F01-4AC4-A43D-508B451D4DA9}"/>
              </a:ext>
            </a:extLst>
          </p:cNvPr>
          <p:cNvSpPr txBox="1"/>
          <p:nvPr/>
        </p:nvSpPr>
        <p:spPr>
          <a:xfrm>
            <a:off x="190005" y="168244"/>
            <a:ext cx="4975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“no”,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3 more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881513"/>
              </p:ext>
            </p:extLst>
          </p:nvPr>
        </p:nvGraphicFramePr>
        <p:xfrm>
          <a:off x="345704" y="2085328"/>
          <a:ext cx="11490036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049"/>
                <a:gridCol w="714498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1.- Are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2.-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3.-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English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morning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4.- Are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free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6.-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7.-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3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AC7B924-70EA-4F94-B235-EF17BC881C7E}"/>
              </a:ext>
            </a:extLst>
          </p:cNvPr>
          <p:cNvSpPr txBox="1"/>
          <p:nvPr/>
        </p:nvSpPr>
        <p:spPr>
          <a:xfrm>
            <a:off x="443947" y="355524"/>
            <a:ext cx="1079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video. (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video in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page).</a:t>
            </a:r>
          </a:p>
        </p:txBody>
      </p:sp>
      <p:sp>
        <p:nvSpPr>
          <p:cNvPr id="5" name="Botón de acción: Hacia delante o Siguient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44F69E8-D8EF-49F6-B85E-9ADAA27A0DCC}"/>
              </a:ext>
            </a:extLst>
          </p:cNvPr>
          <p:cNvSpPr/>
          <p:nvPr/>
        </p:nvSpPr>
        <p:spPr>
          <a:xfrm>
            <a:off x="443948" y="1070228"/>
            <a:ext cx="472966" cy="4887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3425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418</Words>
  <Application>Microsoft Office PowerPoint</Application>
  <PresentationFormat>Panorámica</PresentationFormat>
  <Paragraphs>126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Verdana, Arial, Helvetica, sans-serif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ENEP</cp:lastModifiedBy>
  <cp:revision>18</cp:revision>
  <dcterms:created xsi:type="dcterms:W3CDTF">2020-09-24T23:55:01Z</dcterms:created>
  <dcterms:modified xsi:type="dcterms:W3CDTF">2020-09-30T21:16:00Z</dcterms:modified>
</cp:coreProperties>
</file>