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1" r:id="rId10"/>
    <p:sldId id="267" r:id="rId11"/>
    <p:sldId id="268" r:id="rId12"/>
    <p:sldId id="269" r:id="rId13"/>
    <p:sldId id="265" r:id="rId14"/>
    <p:sldId id="271" r:id="rId15"/>
    <p:sldId id="272" r:id="rId16"/>
    <p:sldId id="273" r:id="rId17"/>
    <p:sldId id="270" r:id="rId18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>
        <p:scale>
          <a:sx n="70" d="100"/>
          <a:sy n="70" d="100"/>
        </p:scale>
        <p:origin x="1284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5A99-4FD7-445F-9008-1E3D9EAD102F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F240-8D79-43BB-ABEC-FB5EBF3796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202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5A99-4FD7-445F-9008-1E3D9EAD102F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F240-8D79-43BB-ABEC-FB5EBF3796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992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5A99-4FD7-445F-9008-1E3D9EAD102F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F240-8D79-43BB-ABEC-FB5EBF3796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682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5A99-4FD7-445F-9008-1E3D9EAD102F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F240-8D79-43BB-ABEC-FB5EBF3796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369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5A99-4FD7-445F-9008-1E3D9EAD102F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F240-8D79-43BB-ABEC-FB5EBF3796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56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5A99-4FD7-445F-9008-1E3D9EAD102F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F240-8D79-43BB-ABEC-FB5EBF3796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771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5A99-4FD7-445F-9008-1E3D9EAD102F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F240-8D79-43BB-ABEC-FB5EBF3796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08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5A99-4FD7-445F-9008-1E3D9EAD102F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F240-8D79-43BB-ABEC-FB5EBF3796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388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5A99-4FD7-445F-9008-1E3D9EAD102F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F240-8D79-43BB-ABEC-FB5EBF3796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78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5A99-4FD7-445F-9008-1E3D9EAD102F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F240-8D79-43BB-ABEC-FB5EBF3796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678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5A99-4FD7-445F-9008-1E3D9EAD102F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F240-8D79-43BB-ABEC-FB5EBF3796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310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65A99-4FD7-445F-9008-1E3D9EAD102F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8F240-8D79-43BB-ABEC-FB5EBF3796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556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image" Target="../media/image2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Justin Timberlake Mila Kunis | People cutout, People png, Render peop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59" b="55533"/>
          <a:stretch/>
        </p:blipFill>
        <p:spPr bwMode="auto">
          <a:xfrm>
            <a:off x="160174" y="1331965"/>
            <a:ext cx="3393685" cy="446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4"/>
          <p:cNvSpPr/>
          <p:nvPr/>
        </p:nvSpPr>
        <p:spPr>
          <a:xfrm>
            <a:off x="4155744" y="2202210"/>
            <a:ext cx="4073857" cy="2727281"/>
          </a:xfrm>
          <a:prstGeom prst="wedgeEllipseCallout">
            <a:avLst>
              <a:gd name="adj1" fmla="val -93790"/>
              <a:gd name="adj2" fmla="val -15595"/>
            </a:avLst>
          </a:prstGeom>
          <a:solidFill>
            <a:srgbClr val="D5F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s-MX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Gabriela  López</a:t>
            </a:r>
          </a:p>
          <a:p>
            <a:pPr algn="ctr"/>
            <a:endParaRPr lang="es-MX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MX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callme</a:t>
            </a:r>
            <a:r>
              <a:rPr lang="es-MX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Gaby</a:t>
            </a:r>
          </a:p>
          <a:p>
            <a:pPr algn="ctr"/>
            <a:endParaRPr lang="es-MX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53214" y="3148775"/>
            <a:ext cx="7681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s-MX" sz="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es-MX" sz="9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839854" y="3141472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sz="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es-MX" sz="9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 flipH="1">
            <a:off x="7187065" y="3593944"/>
            <a:ext cx="645367" cy="510295"/>
            <a:chOff x="1375776" y="69391"/>
            <a:chExt cx="815563" cy="481555"/>
          </a:xfrm>
        </p:grpSpPr>
        <p:cxnSp>
          <p:nvCxnSpPr>
            <p:cNvPr id="13" name="Conector recto de flecha 12"/>
            <p:cNvCxnSpPr>
              <a:stCxn id="14" idx="1"/>
            </p:cNvCxnSpPr>
            <p:nvPr/>
          </p:nvCxnSpPr>
          <p:spPr>
            <a:xfrm>
              <a:off x="1835979" y="310169"/>
              <a:ext cx="355360" cy="4975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4" descr="Steam Community :: Guide :: How To Change Nicknam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75776" y="69391"/>
              <a:ext cx="460203" cy="481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uadroTexto 14"/>
          <p:cNvSpPr txBox="1"/>
          <p:nvPr/>
        </p:nvSpPr>
        <p:spPr>
          <a:xfrm>
            <a:off x="0" y="26005"/>
            <a:ext cx="9144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  <a:endParaRPr lang="es-MX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332" t="30384" r="8823" b="27508"/>
          <a:stretch/>
        </p:blipFill>
        <p:spPr>
          <a:xfrm>
            <a:off x="53164" y="1121031"/>
            <a:ext cx="9092819" cy="435473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0" y="660575"/>
            <a:ext cx="9143999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-1" y="0"/>
            <a:ext cx="9143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31C490C5-4944-4EFF-9FA5-200680039B1C}"/>
              </a:ext>
            </a:extLst>
          </p:cNvPr>
          <p:cNvSpPr/>
          <p:nvPr/>
        </p:nvSpPr>
        <p:spPr>
          <a:xfrm>
            <a:off x="507949" y="5739323"/>
            <a:ext cx="7055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an are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indefinite articles. 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Are used with singular nouns.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used before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(a)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consonants or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(an)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vowels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sounds</a:t>
            </a:r>
          </a:p>
        </p:txBody>
      </p:sp>
    </p:spTree>
    <p:extLst>
      <p:ext uri="{BB962C8B-B14F-4D97-AF65-F5344CB8AC3E}">
        <p14:creationId xmlns:p14="http://schemas.microsoft.com/office/powerpoint/2010/main" val="4760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46232"/>
            <a:ext cx="9143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</a:t>
            </a:r>
            <a:r>
              <a:rPr lang="es-MX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plural”</a:t>
            </a:r>
            <a:endParaRPr lang="es-MX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Resultado de imagen para box cartoon">
            <a:extLst>
              <a:ext uri="{FF2B5EF4-FFF2-40B4-BE49-F238E27FC236}">
                <a16:creationId xmlns="" xmlns:a16="http://schemas.microsoft.com/office/drawing/2014/main" id="{D110E752-9D07-42E8-A2B0-73F813C37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665134" y="2203479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paperclip cartoon">
            <a:extLst>
              <a:ext uri="{FF2B5EF4-FFF2-40B4-BE49-F238E27FC236}">
                <a16:creationId xmlns="" xmlns:a16="http://schemas.microsoft.com/office/drawing/2014/main" id="{882C0DB5-D17F-42A6-8DB3-B70466D8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27" y="226346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Resultado de imagen para id cartoon">
            <a:extLst>
              <a:ext uri="{FF2B5EF4-FFF2-40B4-BE49-F238E27FC236}">
                <a16:creationId xmlns="" xmlns:a16="http://schemas.microsoft.com/office/drawing/2014/main" id="{F7CB8FB0-0337-48EB-BE5C-3FCE9D7CC0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7632" y="4096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Picture 10" descr="Resultado de imagen para paperclip cartoon">
            <a:extLst>
              <a:ext uri="{FF2B5EF4-FFF2-40B4-BE49-F238E27FC236}">
                <a16:creationId xmlns="" xmlns:a16="http://schemas.microsoft.com/office/drawing/2014/main" id="{8138914F-58E8-41F4-9144-09AC214E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196629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n para paperclip cartoon">
            <a:extLst>
              <a:ext uri="{FF2B5EF4-FFF2-40B4-BE49-F238E27FC236}">
                <a16:creationId xmlns="" xmlns:a16="http://schemas.microsoft.com/office/drawing/2014/main" id="{C4844A52-FCF5-40FA-9CD3-57296D7F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24703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sultado de imagen para box cartoon">
            <a:extLst>
              <a:ext uri="{FF2B5EF4-FFF2-40B4-BE49-F238E27FC236}">
                <a16:creationId xmlns="" xmlns:a16="http://schemas.microsoft.com/office/drawing/2014/main" id="{0C8993D1-8F66-4739-B338-CD5A532D4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3449473" y="1944716"/>
            <a:ext cx="1093986" cy="93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sultado de imagen para box cartoon">
            <a:extLst>
              <a:ext uri="{FF2B5EF4-FFF2-40B4-BE49-F238E27FC236}">
                <a16:creationId xmlns="" xmlns:a16="http://schemas.microsoft.com/office/drawing/2014/main" id="{43C296C7-A2F0-48DE-B6B5-AF3239B92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2389964" y="2262666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n relacionada">
            <a:extLst>
              <a:ext uri="{FF2B5EF4-FFF2-40B4-BE49-F238E27FC236}">
                <a16:creationId xmlns="" xmlns:a16="http://schemas.microsoft.com/office/drawing/2014/main" id="{CF8EAF8E-81C1-44B5-9785-E38CE5A8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63" y="4890265"/>
            <a:ext cx="1746897" cy="17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1067460" y="343976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949513" y="3434717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es-MX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endParaRPr lang="es-MX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726742" y="3334447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r>
              <a:rPr lang="es-MX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s-MX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5770118" y="3334447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822526" y="6320449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glasses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81688" y="794609"/>
            <a:ext cx="788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rule</a:t>
            </a: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Singular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MX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plural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eadphones / PX7 | Bowers &amp; Wilki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35" y="4769172"/>
            <a:ext cx="2497686" cy="175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29"/>
          <p:cNvSpPr/>
          <p:nvPr/>
        </p:nvSpPr>
        <p:spPr>
          <a:xfrm>
            <a:off x="4961770" y="6358206"/>
            <a:ext cx="1697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headphones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4395877"/>
            <a:ext cx="914399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plural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0424" y="568435"/>
            <a:ext cx="5473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La regla general para los plurales es  </a:t>
            </a:r>
            <a:r>
              <a:rPr lang="es-MX" sz="1200" b="1" dirty="0" smtClean="0"/>
              <a:t>sustantivo en singular + s = sustantivo en plural</a:t>
            </a:r>
            <a:endParaRPr lang="es-MX" sz="1200" b="1" dirty="0"/>
          </a:p>
        </p:txBody>
      </p:sp>
      <p:sp>
        <p:nvSpPr>
          <p:cNvPr id="21" name="Rectángulo 20"/>
          <p:cNvSpPr/>
          <p:nvPr/>
        </p:nvSpPr>
        <p:spPr>
          <a:xfrm>
            <a:off x="38599" y="4763757"/>
            <a:ext cx="2744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Algunos sustantivos son siempre plurales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4031843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sultado de imagen para laptop cartoon">
            <a:extLst>
              <a:ext uri="{FF2B5EF4-FFF2-40B4-BE49-F238E27FC236}">
                <a16:creationId xmlns:a16="http://schemas.microsoft.com/office/drawing/2014/main" xmlns="" id="{7CF71E05-F10F-4DF1-8F01-8C9D6BCCE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" t="3568" r="-279" b="13976"/>
          <a:stretch/>
        </p:blipFill>
        <p:spPr bwMode="auto">
          <a:xfrm>
            <a:off x="2347784" y="2375517"/>
            <a:ext cx="1864176" cy="12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1E3A216-0A00-4BA5-9BE0-0AD7F47664B4}"/>
              </a:ext>
            </a:extLst>
          </p:cNvPr>
          <p:cNvSpPr txBox="1"/>
          <p:nvPr/>
        </p:nvSpPr>
        <p:spPr>
          <a:xfrm>
            <a:off x="323528" y="1880514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What´s</a:t>
            </a:r>
            <a:r>
              <a:rPr lang="es-MX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laptop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´</a:t>
            </a: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laptop</a:t>
            </a:r>
            <a:endParaRPr lang="es-MX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627784" y="4994721"/>
            <a:ext cx="1800200" cy="1746647"/>
            <a:chOff x="2987824" y="3861048"/>
            <a:chExt cx="3050871" cy="2232248"/>
          </a:xfrm>
        </p:grpSpPr>
        <p:pic>
          <p:nvPicPr>
            <p:cNvPr id="9" name="Picture 6" descr="Resultado de imagen para laptop cartoon">
              <a:extLst>
                <a:ext uri="{FF2B5EF4-FFF2-40B4-BE49-F238E27FC236}">
                  <a16:creationId xmlns:a16="http://schemas.microsoft.com/office/drawing/2014/main" xmlns="" id="{89454886-31CF-4D49-B167-13488CBBCE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18" t="3568" r="-279" b="13976"/>
            <a:stretch/>
          </p:blipFill>
          <p:spPr bwMode="auto">
            <a:xfrm>
              <a:off x="2987824" y="3861048"/>
              <a:ext cx="2114767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Resultado de imagen para laptop cartoon">
              <a:extLst>
                <a:ext uri="{FF2B5EF4-FFF2-40B4-BE49-F238E27FC236}">
                  <a16:creationId xmlns:a16="http://schemas.microsoft.com/office/drawing/2014/main" xmlns="" id="{CC5247F4-3056-41C2-801B-89295D9AF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18" t="3568" r="-279" b="13976"/>
            <a:stretch/>
          </p:blipFill>
          <p:spPr bwMode="auto">
            <a:xfrm>
              <a:off x="3923928" y="4653136"/>
              <a:ext cx="2114767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F45265B-247D-459E-9CD0-6BB2B40B3A7F}"/>
              </a:ext>
            </a:extLst>
          </p:cNvPr>
          <p:cNvSpPr txBox="1"/>
          <p:nvPr/>
        </p:nvSpPr>
        <p:spPr>
          <a:xfrm>
            <a:off x="323528" y="4850705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s-MX" b="1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s-MX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laptops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They´re</a:t>
            </a:r>
            <a:r>
              <a:rPr lang="es-MX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laptops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0" y="-46232"/>
            <a:ext cx="914399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</a:t>
            </a:r>
            <a:r>
              <a:rPr lang="es-MX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0" y="4077072"/>
            <a:ext cx="914399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2" descr="Imagen relacionada">
            <a:extLst>
              <a:ext uri="{FF2B5EF4-FFF2-40B4-BE49-F238E27FC236}">
                <a16:creationId xmlns:a16="http://schemas.microsoft.com/office/drawing/2014/main" xmlns="" id="{BF5DE904-6897-4499-A0BD-02596F40C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10175" r="18421" b="9825"/>
          <a:stretch/>
        </p:blipFill>
        <p:spPr bwMode="auto">
          <a:xfrm rot="5232020">
            <a:off x="6886277" y="1955222"/>
            <a:ext cx="1666840" cy="218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51E3A216-0A00-4BA5-9BE0-0AD7F47664B4}"/>
              </a:ext>
            </a:extLst>
          </p:cNvPr>
          <p:cNvSpPr txBox="1"/>
          <p:nvPr/>
        </p:nvSpPr>
        <p:spPr>
          <a:xfrm>
            <a:off x="4860032" y="1909237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What´s</a:t>
            </a:r>
            <a:r>
              <a:rPr lang="es-MX" sz="2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b="1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umbrella</a:t>
            </a:r>
            <a:endParaRPr lang="es-MX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´</a:t>
            </a: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umbrella</a:t>
            </a:r>
            <a:endParaRPr lang="es-MX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2" descr="Imagen relacionada">
            <a:extLst>
              <a:ext uri="{FF2B5EF4-FFF2-40B4-BE49-F238E27FC236}">
                <a16:creationId xmlns:a16="http://schemas.microsoft.com/office/drawing/2014/main" xmlns="" id="{BF5DE904-6897-4499-A0BD-02596F40C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10175" r="18421" b="9825"/>
          <a:stretch/>
        </p:blipFill>
        <p:spPr bwMode="auto">
          <a:xfrm rot="5232020">
            <a:off x="7234018" y="5244972"/>
            <a:ext cx="1382474" cy="18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Imagen relacionada">
            <a:extLst>
              <a:ext uri="{FF2B5EF4-FFF2-40B4-BE49-F238E27FC236}">
                <a16:creationId xmlns:a16="http://schemas.microsoft.com/office/drawing/2014/main" xmlns="" id="{BF5DE904-6897-4499-A0BD-02596F40C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10175" r="18421" b="9825"/>
          <a:stretch/>
        </p:blipFill>
        <p:spPr bwMode="auto">
          <a:xfrm rot="5232020">
            <a:off x="7123459" y="4844153"/>
            <a:ext cx="1382474" cy="18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F45265B-247D-459E-9CD0-6BB2B40B3A7F}"/>
              </a:ext>
            </a:extLst>
          </p:cNvPr>
          <p:cNvSpPr txBox="1"/>
          <p:nvPr/>
        </p:nvSpPr>
        <p:spPr>
          <a:xfrm>
            <a:off x="4788024" y="4922713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2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umbrellas</a:t>
            </a:r>
            <a:endParaRPr lang="es-MX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They´re</a:t>
            </a:r>
            <a:r>
              <a:rPr lang="es-MX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umbrellas</a:t>
            </a:r>
            <a:endParaRPr lang="es-MX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496" y="548680"/>
            <a:ext cx="87169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1400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sz="14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n-US" sz="1400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are demonstratives, </a:t>
            </a:r>
            <a:r>
              <a:rPr lang="en-US" sz="1400" dirty="0" smtClean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1400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nouns that are near in space and time</a:t>
            </a:r>
            <a:r>
              <a:rPr lang="en-US" sz="1050" dirty="0" smtClean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050" dirty="0" err="1" smtClean="0">
                <a:solidFill>
                  <a:srgbClr val="009900"/>
                </a:solidFill>
                <a:latin typeface="inherit"/>
              </a:rPr>
              <a:t>This</a:t>
            </a:r>
            <a:r>
              <a:rPr lang="es-ES" sz="1050" dirty="0" smtClean="0">
                <a:solidFill>
                  <a:srgbClr val="222222"/>
                </a:solidFill>
                <a:latin typeface="inherit"/>
              </a:rPr>
              <a:t> and </a:t>
            </a:r>
            <a:r>
              <a:rPr lang="es-ES" sz="1050" dirty="0" err="1" smtClean="0">
                <a:solidFill>
                  <a:srgbClr val="009900"/>
                </a:solidFill>
                <a:latin typeface="inherit"/>
              </a:rPr>
              <a:t>These</a:t>
            </a:r>
            <a:r>
              <a:rPr lang="es-ES" sz="1050" dirty="0" smtClean="0">
                <a:solidFill>
                  <a:srgbClr val="009900"/>
                </a:solidFill>
                <a:latin typeface="inherit"/>
              </a:rPr>
              <a:t> </a:t>
            </a:r>
            <a:r>
              <a:rPr lang="es-ES" sz="1050" dirty="0" smtClean="0">
                <a:solidFill>
                  <a:srgbClr val="222222"/>
                </a:solidFill>
                <a:latin typeface="inherit"/>
              </a:rPr>
              <a:t>son </a:t>
            </a:r>
            <a:r>
              <a:rPr lang="es-ES" sz="1050" dirty="0">
                <a:solidFill>
                  <a:srgbClr val="222222"/>
                </a:solidFill>
                <a:latin typeface="inherit"/>
              </a:rPr>
              <a:t>demostrativos, se refieren a sustantivos cercanos en el espacio y el tiempo</a:t>
            </a:r>
            <a:endParaRPr lang="en-US" sz="1050" dirty="0" smtClean="0">
              <a:solidFill>
                <a:srgbClr val="2F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-16346" y="1052736"/>
            <a:ext cx="914399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156835" y="4086200"/>
            <a:ext cx="3323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n-US" sz="1400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refers to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plural </a:t>
            </a:r>
            <a:r>
              <a:rPr lang="en-US" sz="1400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nouns </a:t>
            </a:r>
            <a:endParaRPr lang="es-MX" sz="1400" dirty="0"/>
          </a:p>
        </p:txBody>
      </p:sp>
      <p:sp>
        <p:nvSpPr>
          <p:cNvPr id="20" name="Rectángulo 19"/>
          <p:cNvSpPr/>
          <p:nvPr/>
        </p:nvSpPr>
        <p:spPr>
          <a:xfrm>
            <a:off x="89863" y="1196752"/>
            <a:ext cx="3406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1400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used with </a:t>
            </a:r>
            <a:r>
              <a:rPr lang="en-US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23528" y="2276872"/>
            <a:ext cx="102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es esto?</a:t>
            </a:r>
            <a:endParaRPr lang="es-MX" sz="11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87778" y="2678723"/>
            <a:ext cx="1237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es una laptop</a:t>
            </a:r>
            <a:endParaRPr lang="es-MX" sz="1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94291" y="3110771"/>
            <a:ext cx="997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1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una laptop</a:t>
            </a:r>
            <a:endParaRPr lang="es-MX" sz="1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82215" y="5212794"/>
            <a:ext cx="11705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son estas?</a:t>
            </a:r>
            <a:endParaRPr lang="es-MX" sz="11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94291" y="5619107"/>
            <a:ext cx="12971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</a:t>
            </a:r>
            <a:r>
              <a:rPr lang="es-MX" sz="11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laptops</a:t>
            </a:r>
            <a:endParaRPr lang="es-MX" sz="11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683568" y="6021288"/>
            <a:ext cx="9300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11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laptops</a:t>
            </a:r>
            <a:endParaRPr lang="es-MX" sz="11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n relacionada">
            <a:extLst>
              <a:ext uri="{FF2B5EF4-FFF2-40B4-BE49-F238E27FC236}">
                <a16:creationId xmlns:a16="http://schemas.microsoft.com/office/drawing/2014/main" xmlns="" id="{2CAB4EC9-162A-4236-BA6D-00382033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9786" y="3518249"/>
            <a:ext cx="2254490" cy="201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12964"/>
              </p:ext>
            </p:extLst>
          </p:nvPr>
        </p:nvGraphicFramePr>
        <p:xfrm>
          <a:off x="799573" y="2514299"/>
          <a:ext cx="2698538" cy="882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538"/>
              </a:tblGrid>
              <a:tr h="441401">
                <a:tc>
                  <a:txBody>
                    <a:bodyPr/>
                    <a:lstStyle/>
                    <a:p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1401">
                <a:tc>
                  <a:txBody>
                    <a:bodyPr/>
                    <a:lstStyle/>
                    <a:p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It´s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flashdrive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18" descr="Resultado de imagen para usb cartoon">
            <a:extLst>
              <a:ext uri="{FF2B5EF4-FFF2-40B4-BE49-F238E27FC236}">
                <a16:creationId xmlns:a16="http://schemas.microsoft.com/office/drawing/2014/main" xmlns="" id="{6B4B1F13-5AF8-400F-A89E-BFFDDA588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t="19649" r="8316" b="26316"/>
          <a:stretch/>
        </p:blipFill>
        <p:spPr bwMode="auto">
          <a:xfrm>
            <a:off x="1538577" y="1354771"/>
            <a:ext cx="123442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531393"/>
              </p:ext>
            </p:extLst>
          </p:nvPr>
        </p:nvGraphicFramePr>
        <p:xfrm>
          <a:off x="5486039" y="2567762"/>
          <a:ext cx="2886297" cy="104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297"/>
              </a:tblGrid>
              <a:tr h="524168">
                <a:tc>
                  <a:txBody>
                    <a:bodyPr/>
                    <a:lstStyle/>
                    <a:p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4168">
                <a:tc>
                  <a:txBody>
                    <a:bodyPr/>
                    <a:lstStyle/>
                    <a:p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 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756556"/>
              </p:ext>
            </p:extLst>
          </p:nvPr>
        </p:nvGraphicFramePr>
        <p:xfrm>
          <a:off x="767017" y="5371414"/>
          <a:ext cx="2688564" cy="1103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564"/>
              </a:tblGrid>
              <a:tr h="551907">
                <a:tc>
                  <a:txBody>
                    <a:bodyPr/>
                    <a:lstStyle/>
                    <a:p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1907">
                <a:tc>
                  <a:txBody>
                    <a:bodyPr/>
                    <a:lstStyle/>
                    <a:p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 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Headphones / PX7 | Bowers &amp; Wilkin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67" y="191384"/>
            <a:ext cx="3530381" cy="247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Imagen relacionada">
            <a:extLst>
              <a:ext uri="{FF2B5EF4-FFF2-40B4-BE49-F238E27FC236}">
                <a16:creationId xmlns:a16="http://schemas.microsoft.com/office/drawing/2014/main" xmlns="" id="{DF27AE0E-05AF-4700-A5D1-B72081324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156" y="3839912"/>
            <a:ext cx="1729191" cy="172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640034"/>
              </p:ext>
            </p:extLst>
          </p:nvPr>
        </p:nvGraphicFramePr>
        <p:xfrm>
          <a:off x="5527790" y="5509167"/>
          <a:ext cx="2808135" cy="102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135"/>
              </a:tblGrid>
              <a:tr h="514928">
                <a:tc>
                  <a:txBody>
                    <a:bodyPr/>
                    <a:lstStyle/>
                    <a:p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4928">
                <a:tc>
                  <a:txBody>
                    <a:bodyPr/>
                    <a:lstStyle/>
                    <a:p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 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510361" y="202015"/>
            <a:ext cx="333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Complete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</a:t>
            </a:r>
            <a:r>
              <a:rPr lang="es-MX" dirty="0" err="1" smtClean="0"/>
              <a:t>questions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882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-46232"/>
            <a:ext cx="914399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“yes/no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Personpleasantly Distracted Man Thinking - Hand Thinking - 587x832 PNG  Download - PNGki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5134" y="1026652"/>
            <a:ext cx="2234155" cy="258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flexiva mujer desconcertada con expresión vacilante, sostiene la  barbilla, vestida con ropa casual, reflexiona sobre algo | Foto Grati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6" r="24874"/>
          <a:stretch/>
        </p:blipFill>
        <p:spPr bwMode="auto">
          <a:xfrm>
            <a:off x="4924483" y="4355019"/>
            <a:ext cx="1302939" cy="222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ente Pensando Imágenes Y Fotos - 123R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2" r="28227"/>
          <a:stretch/>
        </p:blipFill>
        <p:spPr bwMode="auto">
          <a:xfrm flipH="1">
            <a:off x="3142729" y="1299550"/>
            <a:ext cx="1680135" cy="23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0" y="3800034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Creíste estar embarazada? Tres cosas por las que pudiste pasar - Hola Mujer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52"/>
          <a:stretch/>
        </p:blipFill>
        <p:spPr bwMode="auto">
          <a:xfrm flipH="1">
            <a:off x="2863454" y="4259442"/>
            <a:ext cx="1651220" cy="220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lamada ovalada 9"/>
          <p:cNvSpPr/>
          <p:nvPr/>
        </p:nvSpPr>
        <p:spPr>
          <a:xfrm>
            <a:off x="1318150" y="1076252"/>
            <a:ext cx="1545304" cy="787155"/>
          </a:xfrm>
          <a:prstGeom prst="wedgeEllipseCallout">
            <a:avLst>
              <a:gd name="adj1" fmla="val -63183"/>
              <a:gd name="adj2" fmla="val 4189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Tablet ?</a:t>
            </a:r>
            <a:endParaRPr lang="es-MX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lamada ovalada 16"/>
          <p:cNvSpPr/>
          <p:nvPr/>
        </p:nvSpPr>
        <p:spPr>
          <a:xfrm>
            <a:off x="2704104" y="769683"/>
            <a:ext cx="1415022" cy="613137"/>
          </a:xfrm>
          <a:prstGeom prst="wedgeEllipseCallout">
            <a:avLst>
              <a:gd name="adj1" fmla="val 19896"/>
              <a:gd name="adj2" fmla="val 13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s-MX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MX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</a:t>
            </a:r>
            <a:r>
              <a:rPr lang="es-MX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endParaRPr lang="es-MX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lamada ovalada 19"/>
          <p:cNvSpPr/>
          <p:nvPr/>
        </p:nvSpPr>
        <p:spPr>
          <a:xfrm>
            <a:off x="1083231" y="4211513"/>
            <a:ext cx="1255932" cy="626301"/>
          </a:xfrm>
          <a:prstGeom prst="wedgeEllipseCallout">
            <a:avLst>
              <a:gd name="adj1" fmla="val -59593"/>
              <a:gd name="adj2" fmla="val 1800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s-MX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</a:t>
            </a:r>
            <a:r>
              <a:rPr lang="es-MX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s-MX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0" name="Picture 16" descr="Golden Keys bunch Royalty Free Vector Image - VectorStock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6"/>
          <a:stretch/>
        </p:blipFill>
        <p:spPr bwMode="auto">
          <a:xfrm>
            <a:off x="1163680" y="4355019"/>
            <a:ext cx="241651" cy="26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lamada ovalada 21"/>
          <p:cNvSpPr/>
          <p:nvPr/>
        </p:nvSpPr>
        <p:spPr>
          <a:xfrm>
            <a:off x="2325115" y="3857711"/>
            <a:ext cx="1502606" cy="834568"/>
          </a:xfrm>
          <a:prstGeom prst="wedgeEllipseCallout">
            <a:avLst>
              <a:gd name="adj1" fmla="val 43810"/>
              <a:gd name="adj2" fmla="val 9702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s-MX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</a:t>
            </a:r>
            <a:r>
              <a:rPr lang="es-MX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they´re</a:t>
            </a:r>
            <a:r>
              <a:rPr lang="es-MX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endParaRPr lang="es-MX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7516" y="607343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  <a:endParaRPr lang="es-MX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6838" y="389335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</a:t>
            </a:r>
            <a:endParaRPr lang="es-MX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4822864" y="600099"/>
            <a:ext cx="0" cy="319993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4822091" y="3630025"/>
            <a:ext cx="0" cy="319993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2" descr="Creíste estar embarazada? Tres cosas por las que pudiste pasar - Hola Mujer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52"/>
          <a:stretch/>
        </p:blipFill>
        <p:spPr bwMode="auto">
          <a:xfrm flipH="1">
            <a:off x="7385836" y="4489097"/>
            <a:ext cx="1651220" cy="220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lamada ovalada 20"/>
          <p:cNvSpPr/>
          <p:nvPr/>
        </p:nvSpPr>
        <p:spPr>
          <a:xfrm>
            <a:off x="6868762" y="4003246"/>
            <a:ext cx="1502606" cy="834568"/>
          </a:xfrm>
          <a:prstGeom prst="wedgeEllipseCallout">
            <a:avLst>
              <a:gd name="adj1" fmla="val 45225"/>
              <a:gd name="adj2" fmla="val 12505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endParaRPr lang="es-MX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MX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s-MX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8" descr="Reflexiva mujer desconcertada con expresión vacilante, sostiene la  barbilla, vestida con ropa casual, reflexiona sobre algo | Foto Grati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6" r="24874"/>
          <a:stretch/>
        </p:blipFill>
        <p:spPr bwMode="auto">
          <a:xfrm>
            <a:off x="111092" y="4420530"/>
            <a:ext cx="1302939" cy="222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lamada ovalada 24"/>
          <p:cNvSpPr/>
          <p:nvPr/>
        </p:nvSpPr>
        <p:spPr>
          <a:xfrm>
            <a:off x="5781168" y="4603691"/>
            <a:ext cx="1255932" cy="626301"/>
          </a:xfrm>
          <a:prstGeom prst="wedgeEllipseCallout">
            <a:avLst>
              <a:gd name="adj1" fmla="val -62979"/>
              <a:gd name="adj2" fmla="val 3498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Are____________</a:t>
            </a:r>
            <a:r>
              <a:rPr lang="es-MX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Imagen relacionada">
            <a:extLst>
              <a:ext uri="{FF2B5EF4-FFF2-40B4-BE49-F238E27FC236}">
                <a16:creationId xmlns:a16="http://schemas.microsoft.com/office/drawing/2014/main" xmlns="" id="{CF8EAF8E-81C1-44B5-9785-E38CE5A8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47" y="5079857"/>
            <a:ext cx="398807" cy="39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Reflexiva mujer desconcertada con expresión vacilante, sostiene la  barbilla, vestida con ropa casual, reflexiona sobre algo | Foto Grati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6" r="24874"/>
          <a:stretch/>
        </p:blipFill>
        <p:spPr bwMode="auto">
          <a:xfrm>
            <a:off x="4926180" y="1369871"/>
            <a:ext cx="1302939" cy="222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Creíste estar embarazada? Tres cosas por las que pudiste pasar - Hola Mujer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52"/>
          <a:stretch/>
        </p:blipFill>
        <p:spPr bwMode="auto">
          <a:xfrm flipH="1">
            <a:off x="7385836" y="1476140"/>
            <a:ext cx="1651220" cy="220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Llamada ovalada 28"/>
          <p:cNvSpPr/>
          <p:nvPr/>
        </p:nvSpPr>
        <p:spPr>
          <a:xfrm>
            <a:off x="7001410" y="1016733"/>
            <a:ext cx="1502606" cy="834568"/>
          </a:xfrm>
          <a:prstGeom prst="wedgeEllipseCallout">
            <a:avLst>
              <a:gd name="adj1" fmla="val 34611"/>
              <a:gd name="adj2" fmla="val 11995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endParaRPr lang="es-MX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MX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s-MX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Llamada ovalada 29"/>
          <p:cNvSpPr/>
          <p:nvPr/>
        </p:nvSpPr>
        <p:spPr>
          <a:xfrm>
            <a:off x="5781168" y="1587839"/>
            <a:ext cx="1255932" cy="626301"/>
          </a:xfrm>
          <a:prstGeom prst="wedgeEllipseCallout">
            <a:avLst>
              <a:gd name="adj1" fmla="val -62979"/>
              <a:gd name="adj2" fmla="val 3498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r>
              <a:rPr lang="es-MX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12" descr="Resultado de imagen para wallet cartoon">
            <a:extLst>
              <a:ext uri="{FF2B5EF4-FFF2-40B4-BE49-F238E27FC236}">
                <a16:creationId xmlns="" xmlns:a16="http://schemas.microsoft.com/office/drawing/2014/main" id="{B814358F-A2FB-4A47-AB49-230F03AD0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2614" r="9637" b="-2301"/>
          <a:stretch/>
        </p:blipFill>
        <p:spPr bwMode="auto">
          <a:xfrm rot="20588693">
            <a:off x="6163893" y="2143185"/>
            <a:ext cx="401389" cy="4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624" y="436323"/>
            <a:ext cx="6394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“be”  / formula preguntas y responde con “be”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27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46232"/>
            <a:ext cx="9143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</a:t>
            </a:r>
            <a:endParaRPr lang="es-MX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0" y="3922866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256183" y="3976568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</a:t>
            </a:r>
            <a:endParaRPr lang="es-MX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210168" y="1319379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  <a:endParaRPr lang="es-MX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46838" y="4205173"/>
            <a:ext cx="6137075" cy="2652827"/>
            <a:chOff x="497130" y="1011431"/>
            <a:chExt cx="6137075" cy="2652827"/>
          </a:xfrm>
        </p:grpSpPr>
        <p:pic>
          <p:nvPicPr>
            <p:cNvPr id="2052" name="Picture 4" descr="Mujer buscando ella bolso almacen de fotos e imágenes. 246 Mujer buscando  ella bolso retratos y fotografías libres de derechos disponibles de entre  miles de reservas de fotografos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58"/>
            <a:stretch/>
          </p:blipFill>
          <p:spPr bwMode="auto">
            <a:xfrm flipH="1">
              <a:off x="497130" y="1176749"/>
              <a:ext cx="3321278" cy="2487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lamada ovalada 8"/>
            <p:cNvSpPr/>
            <p:nvPr/>
          </p:nvSpPr>
          <p:spPr>
            <a:xfrm>
              <a:off x="3315771" y="1011431"/>
              <a:ext cx="3318434" cy="1004338"/>
            </a:xfrm>
            <a:prstGeom prst="wedgeEllipseCallout">
              <a:avLst>
                <a:gd name="adj1" fmla="val -66267"/>
                <a:gd name="adj2" fmla="val 4118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</a:t>
              </a:r>
              <a:r>
                <a:rPr lang="es-MX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are </a:t>
              </a:r>
              <a:r>
                <a:rPr lang="es-MX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</a:t>
              </a:r>
              <a:r>
                <a:rPr lang="es-MX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keys</a:t>
              </a:r>
              <a:r>
                <a:rPr lang="es-MX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lamada ovalada 9"/>
            <p:cNvSpPr/>
            <p:nvPr/>
          </p:nvSpPr>
          <p:spPr>
            <a:xfrm>
              <a:off x="3535453" y="2462960"/>
              <a:ext cx="2526874" cy="1049206"/>
            </a:xfrm>
            <a:prstGeom prst="wedgeEllipseCallout">
              <a:avLst>
                <a:gd name="adj1" fmla="val -80554"/>
                <a:gd name="adj2" fmla="val -9380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They´re</a:t>
              </a:r>
              <a:r>
                <a:rPr lang="es-MX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s-MX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</a:t>
              </a:r>
              <a:r>
                <a:rPr lang="es-MX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purse</a:t>
              </a:r>
              <a:endPara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6" descr="Golden Keys bunch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36"/>
            <a:stretch/>
          </p:blipFill>
          <p:spPr bwMode="auto">
            <a:xfrm>
              <a:off x="3070176" y="3223485"/>
              <a:ext cx="272822" cy="30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o 18"/>
          <p:cNvGrpSpPr/>
          <p:nvPr/>
        </p:nvGrpSpPr>
        <p:grpSpPr>
          <a:xfrm flipH="1">
            <a:off x="3085161" y="1174504"/>
            <a:ext cx="6249871" cy="2639601"/>
            <a:chOff x="497130" y="1024657"/>
            <a:chExt cx="6428099" cy="2639601"/>
          </a:xfrm>
        </p:grpSpPr>
        <p:pic>
          <p:nvPicPr>
            <p:cNvPr id="20" name="Picture 4" descr="Mujer buscando ella bolso almacen de fotos e imágenes. 246 Mujer buscando  ella bolso retratos y fotografías libres de derechos disponibles de entre  miles de reservas de fotografos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58"/>
            <a:stretch/>
          </p:blipFill>
          <p:spPr bwMode="auto">
            <a:xfrm flipH="1">
              <a:off x="497130" y="1176749"/>
              <a:ext cx="3321278" cy="2487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Llamada ovalada 20"/>
            <p:cNvSpPr/>
            <p:nvPr/>
          </p:nvSpPr>
          <p:spPr>
            <a:xfrm>
              <a:off x="3315771" y="1024657"/>
              <a:ext cx="3609458" cy="991112"/>
            </a:xfrm>
            <a:prstGeom prst="wedgeEllipseCallout">
              <a:avLst>
                <a:gd name="adj1" fmla="val -66267"/>
                <a:gd name="adj2" fmla="val 4118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Where´s</a:t>
              </a:r>
              <a:r>
                <a:rPr lang="es-MX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</a:t>
              </a:r>
              <a:r>
                <a:rPr lang="es-MX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haibrush</a:t>
              </a:r>
              <a:r>
                <a:rPr lang="es-MX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lamada ovalada 21"/>
            <p:cNvSpPr/>
            <p:nvPr/>
          </p:nvSpPr>
          <p:spPr>
            <a:xfrm>
              <a:off x="3535453" y="2462960"/>
              <a:ext cx="2526874" cy="1049206"/>
            </a:xfrm>
            <a:prstGeom prst="wedgeEllipseCallout">
              <a:avLst>
                <a:gd name="adj1" fmla="val -80554"/>
                <a:gd name="adj2" fmla="val -9380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It´s</a:t>
              </a:r>
              <a:r>
                <a:rPr lang="es-MX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s-MX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</a:t>
              </a:r>
              <a:r>
                <a:rPr lang="es-MX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purse</a:t>
              </a:r>
              <a:endPara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16" descr="Golden Keys bunch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36"/>
            <a:stretch/>
          </p:blipFill>
          <p:spPr bwMode="auto">
            <a:xfrm>
              <a:off x="3179360" y="3264429"/>
              <a:ext cx="272822" cy="30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Elipse 16"/>
          <p:cNvSpPr/>
          <p:nvPr/>
        </p:nvSpPr>
        <p:spPr>
          <a:xfrm>
            <a:off x="6352482" y="3333279"/>
            <a:ext cx="456577" cy="42670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Elipse 24"/>
          <p:cNvSpPr/>
          <p:nvPr/>
        </p:nvSpPr>
        <p:spPr>
          <a:xfrm>
            <a:off x="861335" y="6550924"/>
            <a:ext cx="830987" cy="3070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/>
          <p:cNvSpPr txBox="1"/>
          <p:nvPr/>
        </p:nvSpPr>
        <p:spPr>
          <a:xfrm>
            <a:off x="-12122" y="553757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refers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place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position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0587" y="837440"/>
            <a:ext cx="57670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/>
              <a:t>La </a:t>
            </a:r>
            <a:r>
              <a:rPr lang="es-MX" sz="1400" dirty="0">
                <a:solidFill>
                  <a:srgbClr val="222222"/>
                </a:solidFill>
                <a:latin typeface="arial" panose="020B0604020202020204" pitchFamily="34" charset="0"/>
              </a:rPr>
              <a:t>p</a:t>
            </a:r>
            <a:r>
              <a:rPr lang="es-MX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regunta </a:t>
            </a:r>
            <a:r>
              <a:rPr lang="es-MX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Where</a:t>
            </a:r>
            <a:r>
              <a:rPr lang="es-MX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(donde) se </a:t>
            </a:r>
            <a:r>
              <a:rPr lang="es-MX" sz="1400" dirty="0">
                <a:solidFill>
                  <a:srgbClr val="222222"/>
                </a:solidFill>
                <a:latin typeface="arial" panose="020B0604020202020204" pitchFamily="34" charset="0"/>
              </a:rPr>
              <a:t>refiere a un lugar o </a:t>
            </a:r>
            <a:r>
              <a:rPr lang="es-MX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posición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492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46232"/>
            <a:ext cx="9143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Prepositions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place”</a:t>
            </a:r>
            <a:endParaRPr lang="es-MX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721342"/>
              </p:ext>
            </p:extLst>
          </p:nvPr>
        </p:nvGraphicFramePr>
        <p:xfrm>
          <a:off x="68239" y="791570"/>
          <a:ext cx="9034815" cy="5813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605"/>
                <a:gridCol w="3011605"/>
                <a:gridCol w="3011605"/>
              </a:tblGrid>
              <a:tr h="2906973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6973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err="1" smtClean="0"/>
                        <a:t>Behind</a:t>
                      </a:r>
                      <a:endParaRPr lang="es-MX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err="1" smtClean="0"/>
                        <a:t>Next</a:t>
                      </a:r>
                      <a:r>
                        <a:rPr lang="es-MX" sz="2400" b="1" dirty="0" smtClean="0"/>
                        <a:t> </a:t>
                      </a:r>
                      <a:r>
                        <a:rPr lang="es-MX" sz="2400" b="1" dirty="0" err="1" smtClean="0"/>
                        <a:t>to</a:t>
                      </a:r>
                      <a:endParaRPr lang="es-MX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In </a:t>
                      </a:r>
                      <a:r>
                        <a:rPr lang="es-MX" sz="2400" b="1" dirty="0" err="1" smtClean="0"/>
                        <a:t>front</a:t>
                      </a:r>
                      <a:r>
                        <a:rPr lang="es-MX" sz="2400" b="1" dirty="0" smtClean="0"/>
                        <a:t> of</a:t>
                      </a:r>
                      <a:endParaRPr lang="es-MX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359" t="32774" r="37819" b="48306"/>
          <a:stretch/>
        </p:blipFill>
        <p:spPr>
          <a:xfrm>
            <a:off x="716504" y="1023583"/>
            <a:ext cx="1787856" cy="22518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55" t="36307" r="21678" b="48810"/>
          <a:stretch/>
        </p:blipFill>
        <p:spPr>
          <a:xfrm>
            <a:off x="6230202" y="1269241"/>
            <a:ext cx="2552133" cy="20881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232" t="41982" r="6295" b="48306"/>
          <a:stretch/>
        </p:blipFill>
        <p:spPr>
          <a:xfrm>
            <a:off x="3575714" y="4572403"/>
            <a:ext cx="2033516" cy="16377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354" t="60649" r="8188" b="21440"/>
          <a:stretch/>
        </p:blipFill>
        <p:spPr>
          <a:xfrm>
            <a:off x="764274" y="3957850"/>
            <a:ext cx="2074460" cy="24293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18" t="60145" r="21451" b="19547"/>
          <a:stretch/>
        </p:blipFill>
        <p:spPr>
          <a:xfrm>
            <a:off x="3555242" y="900553"/>
            <a:ext cx="1978926" cy="23271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465" t="63046" r="36909" b="23710"/>
          <a:stretch/>
        </p:blipFill>
        <p:spPr>
          <a:xfrm>
            <a:off x="6496336" y="4244857"/>
            <a:ext cx="2019867" cy="167827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63768" y="3179931"/>
            <a:ext cx="2920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notebook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backpack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141261" y="3182203"/>
            <a:ext cx="2920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laptop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102828" y="3179931"/>
            <a:ext cx="3041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umbrella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1885" y="6120519"/>
            <a:ext cx="311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wastebasket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behind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45731" y="6136439"/>
            <a:ext cx="311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wallet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102827" y="6138711"/>
            <a:ext cx="2991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pen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fronte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purse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-9658" y="498133"/>
            <a:ext cx="66252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 preposition of place</a:t>
            </a:r>
            <a:r>
              <a:rPr lang="en-US" sz="1400" dirty="0"/>
              <a:t> is used to refer to a </a:t>
            </a:r>
            <a:r>
              <a:rPr lang="en-US" sz="1400" b="1" dirty="0"/>
              <a:t>place</a:t>
            </a:r>
            <a:r>
              <a:rPr lang="en-US" sz="1400" dirty="0"/>
              <a:t> where something or someone is </a:t>
            </a:r>
            <a:r>
              <a:rPr lang="en-US" sz="1400" dirty="0" smtClean="0"/>
              <a:t>located</a:t>
            </a:r>
          </a:p>
          <a:p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preposición de lugar se usa para referirse a un lugar donde se encuentra algo o alguien</a:t>
            </a:r>
          </a:p>
        </p:txBody>
      </p:sp>
    </p:spTree>
    <p:extLst>
      <p:ext uri="{BB962C8B-B14F-4D97-AF65-F5344CB8AC3E}">
        <p14:creationId xmlns:p14="http://schemas.microsoft.com/office/powerpoint/2010/main" val="23095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8260" t="20467" r="6401" b="15101"/>
          <a:stretch/>
        </p:blipFill>
        <p:spPr>
          <a:xfrm>
            <a:off x="0" y="453708"/>
            <a:ext cx="9034818" cy="64042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8260" t="9710" r="15203" b="87535"/>
          <a:stretch/>
        </p:blipFill>
        <p:spPr>
          <a:xfrm>
            <a:off x="40944" y="431492"/>
            <a:ext cx="5008728" cy="37198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1310" y="70569"/>
            <a:ext cx="500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Practice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prepositions</a:t>
            </a:r>
            <a:r>
              <a:rPr lang="es-MX" dirty="0" smtClean="0"/>
              <a:t> of place, </a:t>
            </a:r>
            <a:r>
              <a:rPr lang="es-MX" dirty="0" err="1" smtClean="0"/>
              <a:t>give</a:t>
            </a:r>
            <a:r>
              <a:rPr lang="es-MX" dirty="0" smtClean="0"/>
              <a:t> </a:t>
            </a:r>
            <a:r>
              <a:rPr lang="es-MX" dirty="0" err="1" smtClean="0"/>
              <a:t>statements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25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7237"/>
            <a:ext cx="9144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Greetings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43301" y="1962719"/>
            <a:ext cx="4173362" cy="3490415"/>
            <a:chOff x="0" y="804054"/>
            <a:chExt cx="6858000" cy="4351284"/>
          </a:xfrm>
        </p:grpSpPr>
        <p:pic>
          <p:nvPicPr>
            <p:cNvPr id="3" name="Picture 2" descr="Recortes de Personas XLII - Ejezeta | Personas photoshop, Poses de figura,  Persona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095" r="67888" b="1"/>
            <a:stretch/>
          </p:blipFill>
          <p:spPr bwMode="auto">
            <a:xfrm>
              <a:off x="0" y="1253733"/>
              <a:ext cx="1986251" cy="3901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Recortes de Personas XLII - Ejezeta | Personas photoshop, Poses de figura,  Personas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" t="-1746" r="70356" b="50842"/>
            <a:stretch/>
          </p:blipFill>
          <p:spPr bwMode="auto">
            <a:xfrm flipH="1">
              <a:off x="4840013" y="993242"/>
              <a:ext cx="2017987" cy="4019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Llamada rectangular redondeada 4"/>
            <p:cNvSpPr/>
            <p:nvPr/>
          </p:nvSpPr>
          <p:spPr>
            <a:xfrm>
              <a:off x="1769576" y="804054"/>
              <a:ext cx="1702678" cy="1072298"/>
            </a:xfrm>
            <a:prstGeom prst="wedgeRoundRectCallout">
              <a:avLst>
                <a:gd name="adj1" fmla="val -88432"/>
                <a:gd name="adj2" fmla="val 3456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6" name="Llamada rectangular redondeada 5"/>
            <p:cNvSpPr/>
            <p:nvPr/>
          </p:nvSpPr>
          <p:spPr>
            <a:xfrm>
              <a:off x="3528642" y="1253733"/>
              <a:ext cx="1713188" cy="1072298"/>
            </a:xfrm>
            <a:prstGeom prst="wedgeRoundRectCallout">
              <a:avLst>
                <a:gd name="adj1" fmla="val 80205"/>
                <a:gd name="adj2" fmla="val -8072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-10581" y="647029"/>
            <a:ext cx="6697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hello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dialogue boxes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4460932" y="2040570"/>
            <a:ext cx="4577297" cy="3412563"/>
            <a:chOff x="6330047" y="2886630"/>
            <a:chExt cx="6641457" cy="3462166"/>
          </a:xfrm>
        </p:grpSpPr>
        <p:pic>
          <p:nvPicPr>
            <p:cNvPr id="7" name="Picture 12" descr="Feliz dulce mujer saludando hola | Foto Grati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047" y="3369113"/>
              <a:ext cx="3221598" cy="272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4" descr="Holas: Imágenes, fotos de stock y vectores | Shutterstock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20" t="7188" r="12517" b="21285"/>
            <a:stretch/>
          </p:blipFill>
          <p:spPr bwMode="auto">
            <a:xfrm>
              <a:off x="10385828" y="3369113"/>
              <a:ext cx="2585676" cy="2979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lamada rectangular redondeada 8"/>
            <p:cNvSpPr/>
            <p:nvPr/>
          </p:nvSpPr>
          <p:spPr>
            <a:xfrm>
              <a:off x="7940846" y="3263245"/>
              <a:ext cx="1702678" cy="638136"/>
            </a:xfrm>
            <a:prstGeom prst="wedgeRoundRectCallout">
              <a:avLst>
                <a:gd name="adj1" fmla="val -53247"/>
                <a:gd name="adj2" fmla="val 12059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10" name="Llamada rectangular redondeada 9"/>
            <p:cNvSpPr/>
            <p:nvPr/>
          </p:nvSpPr>
          <p:spPr>
            <a:xfrm>
              <a:off x="9845759" y="2886630"/>
              <a:ext cx="1713188" cy="753230"/>
            </a:xfrm>
            <a:prstGeom prst="wedgeRoundRectCallout">
              <a:avLst>
                <a:gd name="adj1" fmla="val 60879"/>
                <a:gd name="adj2" fmla="val 14262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</p:grpSp>
    </p:spTree>
    <p:extLst>
      <p:ext uri="{BB962C8B-B14F-4D97-AF65-F5344CB8AC3E}">
        <p14:creationId xmlns:p14="http://schemas.microsoft.com/office/powerpoint/2010/main" val="13528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23675" t="20601" r="8227" b="71409"/>
          <a:stretch/>
        </p:blipFill>
        <p:spPr>
          <a:xfrm>
            <a:off x="96655" y="100858"/>
            <a:ext cx="8724085" cy="1070646"/>
          </a:xfrm>
          <a:prstGeom prst="rect">
            <a:avLst/>
          </a:prstGeom>
        </p:spPr>
      </p:pic>
      <p:pic>
        <p:nvPicPr>
          <p:cNvPr id="8" name="IC5_L0_Unit 01 Pg 003 Ex 04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9068" y="1306482"/>
            <a:ext cx="517184" cy="5695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l="23568" t="38776" r="8227" b="58344"/>
          <a:stretch/>
        </p:blipFill>
        <p:spPr>
          <a:xfrm>
            <a:off x="96655" y="3838826"/>
            <a:ext cx="8924515" cy="40997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/>
          <a:srcRect l="23568" t="44335" r="8227" b="37754"/>
          <a:stretch/>
        </p:blipFill>
        <p:spPr>
          <a:xfrm>
            <a:off x="-3561" y="4540152"/>
            <a:ext cx="8924515" cy="2278059"/>
          </a:xfrm>
          <a:prstGeom prst="rect">
            <a:avLst/>
          </a:prstGeom>
        </p:spPr>
      </p:pic>
      <p:sp>
        <p:nvSpPr>
          <p:cNvPr id="13" name="Llamada rectangular redondeada 12"/>
          <p:cNvSpPr/>
          <p:nvPr/>
        </p:nvSpPr>
        <p:spPr>
          <a:xfrm>
            <a:off x="5618198" y="4777330"/>
            <a:ext cx="3202542" cy="448857"/>
          </a:xfrm>
          <a:prstGeom prst="wedgeRoundRectCallout">
            <a:avLst>
              <a:gd name="adj1" fmla="val 421"/>
              <a:gd name="adj2" fmla="val 10288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</a:t>
            </a:r>
            <a:r>
              <a:rPr lang="es-MX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s-MX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 descr="Abecedario en Ingles con pronunciación y trucos para memorizarlo | Alfabeto  en ingles pronunciacion, Abecedario en ingles pronunciacion, Aprender  ingles para niñ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9" y="1171504"/>
            <a:ext cx="7615452" cy="2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C5_L0_Unit 01 Pg 003 Ex 04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1418" y="4150719"/>
            <a:ext cx="537622" cy="59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6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9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0" y="389688"/>
            <a:ext cx="9144000" cy="21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RACTICE NUMBE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586" y="846766"/>
            <a:ext cx="359563" cy="43188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3791" y="45353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LISTENING 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e-mail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1532" y="417288"/>
            <a:ext cx="675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listen pone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e-mail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addresses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8166" y="679444"/>
            <a:ext cx="55165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Escucha y practica números telefónicos y correos electrónicos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254586" y="1255730"/>
            <a:ext cx="8512480" cy="4404965"/>
            <a:chOff x="194792" y="1212331"/>
            <a:chExt cx="8512480" cy="577870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5"/>
            <a:srcRect l="13974" t="46339" r="22158" b="23627"/>
            <a:stretch/>
          </p:blipFill>
          <p:spPr>
            <a:xfrm>
              <a:off x="194792" y="1212331"/>
              <a:ext cx="8512480" cy="5365889"/>
            </a:xfrm>
            <a:prstGeom prst="rect">
              <a:avLst/>
            </a:prstGeom>
          </p:spPr>
        </p:pic>
        <p:sp>
          <p:nvSpPr>
            <p:cNvPr id="6" name="Elipse 5"/>
            <p:cNvSpPr/>
            <p:nvPr/>
          </p:nvSpPr>
          <p:spPr>
            <a:xfrm>
              <a:off x="2542614" y="5672738"/>
              <a:ext cx="722588" cy="97678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Elipse 6"/>
            <p:cNvSpPr/>
            <p:nvPr/>
          </p:nvSpPr>
          <p:spPr>
            <a:xfrm>
              <a:off x="944977" y="6116534"/>
              <a:ext cx="831843" cy="87449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Elipse 7"/>
            <p:cNvSpPr/>
            <p:nvPr/>
          </p:nvSpPr>
          <p:spPr>
            <a:xfrm>
              <a:off x="4928724" y="6017861"/>
              <a:ext cx="961483" cy="89327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Elipse 8"/>
            <p:cNvSpPr/>
            <p:nvPr/>
          </p:nvSpPr>
          <p:spPr>
            <a:xfrm>
              <a:off x="6063305" y="5784012"/>
              <a:ext cx="1233964" cy="102380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1266098" y="6375197"/>
              <a:ext cx="510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@</a:t>
              </a:r>
              <a:endParaRPr lang="es-MX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2833438" y="5802935"/>
              <a:ext cx="3600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/>
                <a:t>.</a:t>
              </a:r>
              <a:endParaRPr lang="es-MX" sz="2000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5251370" y="6080725"/>
              <a:ext cx="385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/>
                <a:t>-</a:t>
              </a:r>
              <a:endParaRPr lang="es-MX" sz="2000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6499360" y="5929046"/>
              <a:ext cx="475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 smtClean="0"/>
                <a:t>_</a:t>
              </a:r>
              <a:endParaRPr lang="es-MX" sz="2000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1058650" y="6649524"/>
              <a:ext cx="7720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arroba</a:t>
              </a:r>
              <a:endParaRPr lang="es-MX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2648966" y="6213422"/>
              <a:ext cx="6821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punto</a:t>
              </a:r>
              <a:endParaRPr lang="es-MX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4911203" y="6453862"/>
              <a:ext cx="124044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Guion medio</a:t>
              </a:r>
              <a:endParaRPr lang="es-MX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6290545" y="6431417"/>
              <a:ext cx="10940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Guion bajo</a:t>
              </a:r>
              <a:endParaRPr lang="es-MX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4281" t="21236" r="50422" b="75968"/>
          <a:stretch/>
        </p:blipFill>
        <p:spPr>
          <a:xfrm>
            <a:off x="280811" y="6176890"/>
            <a:ext cx="3576728" cy="548799"/>
          </a:xfrm>
          <a:prstGeom prst="rect">
            <a:avLst/>
          </a:prstGeom>
        </p:spPr>
      </p:pic>
      <p:sp>
        <p:nvSpPr>
          <p:cNvPr id="22" name="Llamada rectangular redondeada 21"/>
          <p:cNvSpPr/>
          <p:nvPr/>
        </p:nvSpPr>
        <p:spPr>
          <a:xfrm>
            <a:off x="4510826" y="491444"/>
            <a:ext cx="2836550" cy="448857"/>
          </a:xfrm>
          <a:prstGeom prst="wedgeRoundRectCallout">
            <a:avLst>
              <a:gd name="adj1" fmla="val -140636"/>
              <a:gd name="adj2" fmla="val 55289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pone </a:t>
            </a:r>
            <a:r>
              <a:rPr lang="es-MX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s-MX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lamada rectangular redondeada 22"/>
          <p:cNvSpPr/>
          <p:nvPr/>
        </p:nvSpPr>
        <p:spPr>
          <a:xfrm>
            <a:off x="5641756" y="1080715"/>
            <a:ext cx="2570728" cy="349212"/>
          </a:xfrm>
          <a:prstGeom prst="wedgeRoundRectCallout">
            <a:avLst>
              <a:gd name="adj1" fmla="val -141608"/>
              <a:gd name="adj2" fmla="val 75999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err="1" smtClean="0">
                <a:solidFill>
                  <a:srgbClr val="0070C0"/>
                </a:solidFill>
              </a:rPr>
              <a:t>What</a:t>
            </a:r>
            <a:r>
              <a:rPr lang="es-MX" sz="1600" dirty="0" smtClean="0">
                <a:solidFill>
                  <a:srgbClr val="0070C0"/>
                </a:solidFill>
              </a:rPr>
              <a:t> </a:t>
            </a:r>
            <a:r>
              <a:rPr lang="es-MX" sz="1600" dirty="0" err="1" smtClean="0">
                <a:solidFill>
                  <a:srgbClr val="0070C0"/>
                </a:solidFill>
              </a:rPr>
              <a:t>is</a:t>
            </a:r>
            <a:r>
              <a:rPr lang="es-MX" sz="1600" dirty="0" smtClean="0">
                <a:solidFill>
                  <a:srgbClr val="0070C0"/>
                </a:solidFill>
              </a:rPr>
              <a:t> </a:t>
            </a:r>
            <a:r>
              <a:rPr lang="es-MX" sz="1600" dirty="0" err="1" smtClean="0">
                <a:solidFill>
                  <a:srgbClr val="0070C0"/>
                </a:solidFill>
              </a:rPr>
              <a:t>your</a:t>
            </a:r>
            <a:r>
              <a:rPr lang="es-MX" sz="1600" dirty="0" smtClean="0">
                <a:solidFill>
                  <a:srgbClr val="0070C0"/>
                </a:solidFill>
              </a:rPr>
              <a:t> e-mail </a:t>
            </a:r>
            <a:r>
              <a:rPr lang="es-MX" sz="1600" dirty="0" err="1" smtClean="0">
                <a:solidFill>
                  <a:srgbClr val="0070C0"/>
                </a:solidFill>
              </a:rPr>
              <a:t>address</a:t>
            </a:r>
            <a:endParaRPr lang="es-MX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6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 flipV="1">
            <a:off x="21965" y="395787"/>
            <a:ext cx="9122035" cy="2079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66676" y="-6648"/>
            <a:ext cx="419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50123" y="491325"/>
            <a:ext cx="8843751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es-MX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276" t="22093" r="32744" b="68968"/>
          <a:stretch/>
        </p:blipFill>
        <p:spPr>
          <a:xfrm>
            <a:off x="121269" y="830240"/>
            <a:ext cx="8872606" cy="15717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8025" t="35069" r="7280" b="25488"/>
          <a:stretch/>
        </p:blipFill>
        <p:spPr>
          <a:xfrm>
            <a:off x="150124" y="2429299"/>
            <a:ext cx="8843750" cy="44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251" t="24148" r="17429" b="66000"/>
          <a:stretch/>
        </p:blipFill>
        <p:spPr>
          <a:xfrm>
            <a:off x="118752" y="157655"/>
            <a:ext cx="9025248" cy="98534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5002" y="1165084"/>
            <a:ext cx="892616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gramatical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sense, a personal pronoun refers to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particular person.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4555E546-DC38-4501-BF03-5810F3492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263493"/>
              </p:ext>
            </p:extLst>
          </p:nvPr>
        </p:nvGraphicFramePr>
        <p:xfrm>
          <a:off x="110032" y="1505414"/>
          <a:ext cx="8911139" cy="5288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611">
                  <a:extLst>
                    <a:ext uri="{9D8B030D-6E8A-4147-A177-3AD203B41FA5}">
                      <a16:colId xmlns:a16="http://schemas.microsoft.com/office/drawing/2014/main" xmlns="" val="3527143790"/>
                    </a:ext>
                  </a:extLst>
                </a:gridCol>
                <a:gridCol w="1125315"/>
                <a:gridCol w="1013250"/>
                <a:gridCol w="1622733">
                  <a:extLst>
                    <a:ext uri="{9D8B030D-6E8A-4147-A177-3AD203B41FA5}">
                      <a16:colId xmlns:a16="http://schemas.microsoft.com/office/drawing/2014/main" xmlns="" val="1838134935"/>
                    </a:ext>
                  </a:extLst>
                </a:gridCol>
                <a:gridCol w="2093615"/>
                <a:gridCol w="2093615"/>
              </a:tblGrid>
              <a:tr h="786949"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Pronoun</a:t>
                      </a:r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Contractions</a:t>
                      </a:r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s-MX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5593194"/>
                  </a:ext>
                </a:extLst>
              </a:tr>
              <a:tr h="562700">
                <a:tc rowSpan="5"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Singular</a:t>
                      </a:r>
                      <a:endParaRPr lang="es-MX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I´m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I´m</a:t>
                      </a:r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1985450"/>
                  </a:ext>
                </a:extLst>
              </a:tr>
              <a:tr h="562700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You´re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You´re</a:t>
                      </a:r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0436382"/>
                  </a:ext>
                </a:extLst>
              </a:tr>
              <a:tr h="562700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He´s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He´s</a:t>
                      </a:r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675961"/>
                  </a:ext>
                </a:extLst>
              </a:tr>
              <a:tr h="562700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She´s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She´s</a:t>
                      </a:r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5695489"/>
                  </a:ext>
                </a:extLst>
              </a:tr>
              <a:tr h="562700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It´s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´</a:t>
                      </a:r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3006715"/>
                  </a:ext>
                </a:extLst>
              </a:tr>
              <a:tr h="562700"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Plural</a:t>
                      </a:r>
                      <a:endParaRPr lang="es-MX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We´re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MX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´</a:t>
                      </a:r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</a:t>
                      </a:r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3276766"/>
                  </a:ext>
                </a:extLst>
              </a:tr>
              <a:tr h="562700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You´re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´</a:t>
                      </a:r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</a:t>
                      </a:r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2700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They´re</a:t>
                      </a:r>
                      <a:endParaRPr lang="es-MX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´</a:t>
                      </a:r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</a:t>
                      </a:r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2442012"/>
                  </a:ext>
                </a:extLst>
              </a:tr>
            </a:tbl>
          </a:graphicData>
        </a:graphic>
      </p:graphicFrame>
      <p:pic>
        <p:nvPicPr>
          <p:cNvPr id="11" name="Picture 4" descr="Los Pronombres en Inglé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1" t="4268" r="69642" b="56112"/>
          <a:stretch/>
        </p:blipFill>
        <p:spPr bwMode="auto">
          <a:xfrm>
            <a:off x="2619267" y="2201447"/>
            <a:ext cx="308759" cy="61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os Pronombres en Inglé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9" t="5530" r="45759" b="57799"/>
          <a:stretch/>
        </p:blipFill>
        <p:spPr bwMode="auto">
          <a:xfrm>
            <a:off x="2555186" y="2861694"/>
            <a:ext cx="408465" cy="50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Los Pronombres en Inglé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3" t="3424" r="29014" b="58219"/>
          <a:stretch/>
        </p:blipFill>
        <p:spPr bwMode="auto">
          <a:xfrm>
            <a:off x="2773646" y="3940428"/>
            <a:ext cx="403761" cy="59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os Pronombres en Inglé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5" t="4268" r="20504" b="57376"/>
          <a:stretch/>
        </p:blipFill>
        <p:spPr bwMode="auto">
          <a:xfrm>
            <a:off x="2447074" y="3409986"/>
            <a:ext cx="344385" cy="53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Los Pronombres en Inglés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45" t="10590" r="6778" b="59905"/>
          <a:stretch/>
        </p:blipFill>
        <p:spPr bwMode="auto">
          <a:xfrm>
            <a:off x="2555186" y="4541585"/>
            <a:ext cx="364762" cy="53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s Pronombres en Inglés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5" t="46839" r="64151" b="13961"/>
          <a:stretch/>
        </p:blipFill>
        <p:spPr bwMode="auto">
          <a:xfrm>
            <a:off x="2494575" y="5031500"/>
            <a:ext cx="542095" cy="55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Los Pronombres en Inglés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48947" r="33132" b="12696"/>
          <a:stretch/>
        </p:blipFill>
        <p:spPr bwMode="auto">
          <a:xfrm>
            <a:off x="2542077" y="5610193"/>
            <a:ext cx="635330" cy="5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Los Pronombres en Inglés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3" t="47612" r="11216" b="13610"/>
          <a:stretch/>
        </p:blipFill>
        <p:spPr bwMode="auto">
          <a:xfrm>
            <a:off x="2686138" y="6182660"/>
            <a:ext cx="443869" cy="57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" y="306574"/>
            <a:ext cx="9055485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pronouns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subjects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30851" y="1587863"/>
            <a:ext cx="1770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(+)</a:t>
            </a:r>
            <a:r>
              <a:rPr lang="es-MX" sz="1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655953" y="2426119"/>
            <a:ext cx="2061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(-) </a:t>
            </a:r>
            <a:r>
              <a:rPr lang="es-MX" sz="1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She´s</a:t>
            </a:r>
            <a:r>
              <a:rPr lang="es-MX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a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155311" y="5220842"/>
            <a:ext cx="19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(+)</a:t>
            </a:r>
            <a:r>
              <a:rPr lang="es-MX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524262" y="2036739"/>
            <a:ext cx="2305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es-MX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MX" sz="1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1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´</a:t>
            </a:r>
            <a:r>
              <a:rPr lang="es-MX" sz="1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a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153442" y="5622622"/>
            <a:ext cx="2795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es-MX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MX" sz="1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We´re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170722" y="6057533"/>
            <a:ext cx="23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(-) </a:t>
            </a:r>
            <a:r>
              <a:rPr lang="es-MX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´</a:t>
            </a:r>
            <a:r>
              <a:rPr lang="es-MX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s-MX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4" descr="Los Pronombres en Inglé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5" t="4268" r="20504" b="57376"/>
          <a:stretch/>
        </p:blipFill>
        <p:spPr bwMode="auto">
          <a:xfrm>
            <a:off x="6080468" y="1587863"/>
            <a:ext cx="799251" cy="125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7063185" y="1590135"/>
            <a:ext cx="17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(+)he </a:t>
            </a:r>
            <a:r>
              <a:rPr lang="es-MX" sz="1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brother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083821" y="2428391"/>
            <a:ext cx="2060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(-) </a:t>
            </a:r>
            <a:r>
              <a:rPr lang="es-MX" sz="1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he´s</a:t>
            </a:r>
            <a:r>
              <a:rPr lang="es-MX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brother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733764" y="2039011"/>
            <a:ext cx="2305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es-MX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MX" sz="1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he´s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brother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Los Pronombres en Inglés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3" t="47612" r="11216" b="13610"/>
          <a:stretch/>
        </p:blipFill>
        <p:spPr bwMode="auto">
          <a:xfrm>
            <a:off x="7763102" y="3536947"/>
            <a:ext cx="1085469" cy="140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Los Pronombres en Inglé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8" t="59155" r="45337" b="9696"/>
          <a:stretch/>
        </p:blipFill>
        <p:spPr bwMode="auto">
          <a:xfrm>
            <a:off x="6400270" y="4105399"/>
            <a:ext cx="554582" cy="94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6241240" y="5173492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(+)</a:t>
            </a:r>
            <a:r>
              <a:rPr lang="es-MX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239371" y="5575272"/>
            <a:ext cx="2969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es-MX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MX" sz="1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They´re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256651" y="6010183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(-) </a:t>
            </a:r>
            <a:r>
              <a:rPr lang="es-MX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They´re</a:t>
            </a:r>
            <a:r>
              <a:rPr lang="es-MX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4" descr="Los Pronombres en Inglés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5" t="46839" r="64151" b="13961"/>
          <a:stretch/>
        </p:blipFill>
        <p:spPr bwMode="auto">
          <a:xfrm>
            <a:off x="3502896" y="3930551"/>
            <a:ext cx="1342641" cy="132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Los Pronombres en Inglé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3" t="3424" r="29014" b="58219"/>
          <a:stretch/>
        </p:blipFill>
        <p:spPr bwMode="auto">
          <a:xfrm>
            <a:off x="2914466" y="1420264"/>
            <a:ext cx="883685" cy="13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Los Pronombres en Inglés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45" t="10590" r="6778" b="59905"/>
          <a:stretch/>
        </p:blipFill>
        <p:spPr bwMode="auto">
          <a:xfrm>
            <a:off x="87181" y="1596436"/>
            <a:ext cx="839459" cy="12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adroTexto 31"/>
          <p:cNvSpPr txBox="1"/>
          <p:nvPr/>
        </p:nvSpPr>
        <p:spPr>
          <a:xfrm>
            <a:off x="935327" y="1576487"/>
            <a:ext cx="1640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(+)</a:t>
            </a:r>
            <a:r>
              <a:rPr lang="es-MX" sz="1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car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860429" y="2414743"/>
            <a:ext cx="1882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(-) </a:t>
            </a:r>
            <a:r>
              <a:rPr lang="es-MX" sz="1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a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car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728738" y="2025363"/>
            <a:ext cx="2151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es-MX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MX" sz="1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a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nice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car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4" descr="Los Pronombres en Inglé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1" t="4268" r="69642" b="56112"/>
          <a:stretch/>
        </p:blipFill>
        <p:spPr bwMode="auto">
          <a:xfrm>
            <a:off x="187502" y="4726414"/>
            <a:ext cx="672927" cy="133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adroTexto 35"/>
          <p:cNvSpPr txBox="1"/>
          <p:nvPr/>
        </p:nvSpPr>
        <p:spPr>
          <a:xfrm>
            <a:off x="867087" y="5205264"/>
            <a:ext cx="1891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(+)I am </a:t>
            </a:r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intelligent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792189" y="6043520"/>
            <a:ext cx="2114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(-) </a:t>
            </a:r>
            <a:r>
              <a:rPr lang="es-MX" sz="1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intelligent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60498" y="5654140"/>
            <a:ext cx="2451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es-MX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MX" sz="1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intelligent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5544" t="13701" r="5813" b="26256"/>
          <a:stretch/>
        </p:blipFill>
        <p:spPr>
          <a:xfrm>
            <a:off x="201657" y="189186"/>
            <a:ext cx="8563074" cy="645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8410" t="29257" r="16867" b="55900"/>
          <a:stretch/>
        </p:blipFill>
        <p:spPr>
          <a:xfrm>
            <a:off x="149709" y="40702"/>
            <a:ext cx="8920597" cy="21019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8409" t="44679" r="34390" b="23175"/>
          <a:stretch/>
        </p:blipFill>
        <p:spPr>
          <a:xfrm>
            <a:off x="220656" y="2142699"/>
            <a:ext cx="5892819" cy="45644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7421" t="44679" r="9514" b="23175"/>
          <a:stretch/>
        </p:blipFill>
        <p:spPr>
          <a:xfrm>
            <a:off x="6113475" y="2961565"/>
            <a:ext cx="2711669" cy="32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</TotalTime>
  <Words>610</Words>
  <Application>Microsoft Office PowerPoint</Application>
  <PresentationFormat>Carta (216 x 279 mm)</PresentationFormat>
  <Paragraphs>174</Paragraphs>
  <Slides>17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inherit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ENEP</cp:lastModifiedBy>
  <cp:revision>20</cp:revision>
  <dcterms:created xsi:type="dcterms:W3CDTF">2020-10-15T15:27:59Z</dcterms:created>
  <dcterms:modified xsi:type="dcterms:W3CDTF">2020-10-23T02:00:22Z</dcterms:modified>
</cp:coreProperties>
</file>