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72" r:id="rId9"/>
    <p:sldId id="275" r:id="rId10"/>
    <p:sldId id="271" r:id="rId11"/>
    <p:sldId id="269" r:id="rId12"/>
    <p:sldId id="263" r:id="rId13"/>
    <p:sldId id="270" r:id="rId14"/>
    <p:sldId id="265" r:id="rId15"/>
    <p:sldId id="266" r:id="rId16"/>
    <p:sldId id="276" r:id="rId17"/>
    <p:sldId id="27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>
        <p:scale>
          <a:sx n="80" d="100"/>
          <a:sy n="80" d="100"/>
        </p:scale>
        <p:origin x="28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8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53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5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6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3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9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81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98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81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BF29-7329-41E8-915E-C28574365CA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20CD-C54E-46AC-8DA1-116C9CFB9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grammar/british-grammar/questions-yes-no-questions-are-you-feeling-cold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ect-english-grammar.com/comparative-adjectives-exercise-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1164" y="290945"/>
            <a:ext cx="109312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TOPICS for November 25</a:t>
            </a:r>
            <a:r>
              <a:rPr lang="en-US" sz="22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2020 live session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Thanksgiving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Project 2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Quiz (Wednesday December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Workbook (They are found in Teams A2.1 English III. Sharing Information and Ideas files)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Presentations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Summary.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contains listening, vocabulary, grammar, reading and writing items.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Send ELL’s progress in PDF as an Outlook message. (Friday, November 27</a:t>
            </a:r>
            <a:r>
              <a:rPr lang="en-US" sz="22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 Work on improvements.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Finally, invite me to do something as a good-bye gesture.</a:t>
            </a:r>
            <a:endParaRPr lang="es-E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5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727" t="53694" r="30088" b="16572"/>
          <a:stretch/>
        </p:blipFill>
        <p:spPr>
          <a:xfrm>
            <a:off x="228600" y="952500"/>
            <a:ext cx="11543516" cy="49246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0167" y="1251284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rettier than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219072" y="2727157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than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12189" y="4562153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icer 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983077" y="1620616"/>
            <a:ext cx="824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820634" y="2001616"/>
            <a:ext cx="824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983077" y="2743562"/>
            <a:ext cx="824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954251" y="3112894"/>
            <a:ext cx="824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827293" y="4931485"/>
            <a:ext cx="195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expensive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926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8469" y="3930316"/>
            <a:ext cx="10219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romantic movie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do.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like them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much, because they are emotional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</a:t>
            </a:r>
            <a:r>
              <a:rPr lang="en-US" sz="24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like.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</a:t>
            </a:r>
            <a:r>
              <a:rPr lang="en-US" sz="24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don’t like.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</a:t>
            </a:r>
            <a:r>
              <a:rPr lang="en-US" sz="2400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don’t like much.</a:t>
            </a:r>
            <a:endParaRPr lang="en-US" sz="2400" strike="sngStrik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music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No, I don’t like it. They are boring./ Yes, I like it. Yes, I do,. I love it.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912" t="29830" r="27170" b="43730"/>
          <a:stretch/>
        </p:blipFill>
        <p:spPr>
          <a:xfrm>
            <a:off x="77116" y="0"/>
            <a:ext cx="119317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0544" y="365476"/>
            <a:ext cx="328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PRACTICE. 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687292" y="2919646"/>
          <a:ext cx="6934970" cy="3302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930"/>
                <a:gridCol w="209930"/>
                <a:gridCol w="6515110"/>
              </a:tblGrid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1.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strike="noStrik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omic Sans MS" panose="030F0702030302020204" pitchFamily="66" charset="0"/>
                          <a:ea typeface="SimSun" panose="02010600030101010101" pitchFamily="2" charset="-122"/>
                          <a:cs typeface="Courier New" panose="02070309020205020404" pitchFamily="49" charset="0"/>
                        </a:rPr>
                        <a:t>       Does     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Samantha like comedies?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strike="noStrike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omic Sans MS" panose="030F0702030302020204" pitchFamily="66" charset="0"/>
                          <a:ea typeface="SimSun" panose="02010600030101010101" pitchFamily="2" charset="-122"/>
                          <a:cs typeface="Courier New" panose="02070309020205020404" pitchFamily="49" charset="0"/>
                        </a:rPr>
                        <a:t>        Yes       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 she </a:t>
                      </a:r>
                      <a:r>
                        <a:rPr lang="en-US" sz="1800" u="sng" strike="noStrike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omic Sans MS" panose="030F0702030302020204" pitchFamily="66" charset="0"/>
                          <a:ea typeface="SimSun" panose="02010600030101010101" pitchFamily="2" charset="-122"/>
                          <a:cs typeface="Courier New" panose="02070309020205020404" pitchFamily="49" charset="0"/>
                        </a:rPr>
                        <a:t>       does      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She loves to laugh.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Howard like comedies?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Yes, he </a:t>
                      </a:r>
                      <a:r>
                        <a:rPr lang="en-US" sz="1800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</a:t>
                      </a:r>
                      <a:r>
                        <a:rPr lang="en-US" sz="18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lang="es-E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Samantha and Howard like game shows?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 they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They like them a lot.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4.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they like soap operas?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</a:t>
                      </a:r>
                      <a:r>
                        <a:rPr lang="en-US" sz="1800" u="sng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 they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</a:t>
                      </a:r>
                      <a:r>
                        <a:rPr lang="en-US" sz="1800" u="sng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5.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</a:t>
                      </a:r>
                      <a:r>
                        <a:rPr lang="en-US" sz="1800" u="sng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Samantha like talk shows?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883"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 she </a:t>
                      </a:r>
                      <a:r>
                        <a:rPr lang="en-US" sz="1800" u="sng" dirty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</a:t>
                      </a:r>
                      <a:r>
                        <a:rPr lang="en-US" sz="18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________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She can’t stand them.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301470" y="1559600"/>
          <a:ext cx="7789013" cy="9910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7633"/>
                <a:gridCol w="2887759"/>
                <a:gridCol w="3233621"/>
              </a:tblGrid>
              <a:tr h="3303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Kinds of movies they like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Kinds of TV shows they like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303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Samantha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comedies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game shows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Howard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science fiction, comedies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talk shows, game shows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40544" y="928658"/>
            <a:ext cx="111343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1600"/>
              </a:spcBef>
            </a:pPr>
            <a:r>
              <a:rPr lang="en-US" b="1" i="1" cap="all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WHAT DO THEY LIKE?</a:t>
            </a:r>
            <a:endParaRPr lang="es-ES" b="1" i="1" cap="all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ts val="125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Complete the conversations with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don’t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or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doesn’t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Use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information from the chart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s-E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85530" y="37533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12430" y="3384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22960" y="41226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76130" y="43602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12430" y="44237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18210" y="472475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38550" y="50923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76130" y="508861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on’t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347220" y="539341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38550" y="57147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67846" y="5714726"/>
            <a:ext cx="109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oesn’t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249" t="17519" r="20506" b="16003"/>
          <a:stretch/>
        </p:blipFill>
        <p:spPr>
          <a:xfrm>
            <a:off x="758353" y="265786"/>
            <a:ext cx="9407236" cy="6036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17757" y="106193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26994" y="222742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3431" y="15433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22294" y="1840163"/>
            <a:ext cx="10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oesn’t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1746" y="25421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5789" y="22094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77894" y="29422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77894" y="332245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20489" y="32733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88731" y="39864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49431" y="43727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62210" y="43557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17757" y="501602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558209" y="543654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19520" y="58043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791" t="58202" r="29931" b="16493"/>
          <a:stretch/>
        </p:blipFill>
        <p:spPr>
          <a:xfrm>
            <a:off x="217483" y="8297"/>
            <a:ext cx="11579508" cy="40901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13200" y="2667000"/>
            <a:ext cx="71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him</a:t>
            </a:r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1333500" y="30480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3520" y="5372010"/>
            <a:ext cx="41852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 Pronoun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shoulders are big and strong.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6130" y="366621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19715" y="2021247"/>
            <a:ext cx="71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</a:t>
            </a:r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9080500" y="2021247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9690100" y="2694347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618417" y="2694347"/>
            <a:ext cx="71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them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73114" y="5372009"/>
            <a:ext cx="30565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pronoun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64710" t="29830" r="26448" b="43730"/>
          <a:stretch/>
        </p:blipFill>
        <p:spPr>
          <a:xfrm>
            <a:off x="9721965" y="3773068"/>
            <a:ext cx="1688869" cy="28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96950" y="3263728"/>
            <a:ext cx="10628799" cy="3010579"/>
            <a:chOff x="568037" y="198290"/>
            <a:chExt cx="11360728" cy="3143079"/>
          </a:xfrm>
        </p:grpSpPr>
        <p:sp>
          <p:nvSpPr>
            <p:cNvPr id="4" name="CuadroTexto 3"/>
            <p:cNvSpPr txBox="1"/>
            <p:nvPr/>
          </p:nvSpPr>
          <p:spPr>
            <a:xfrm>
              <a:off x="568037" y="198290"/>
              <a:ext cx="11360728" cy="313932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B. PRACTICE.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Respond to three invitations. Questions 1-3 require an acceptance or a refusal. Then write three invitations for the given responses.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Questions 4-6 require an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invitation.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27078" t="46433" r="21654" b="28549"/>
            <a:stretch/>
          </p:blipFill>
          <p:spPr>
            <a:xfrm>
              <a:off x="890968" y="833696"/>
              <a:ext cx="9140206" cy="2507673"/>
            </a:xfrm>
            <a:prstGeom prst="rect">
              <a:avLst/>
            </a:prstGeom>
          </p:spPr>
        </p:pic>
      </p:grpSp>
      <p:sp>
        <p:nvSpPr>
          <p:cNvPr id="6" name="Elipse 5"/>
          <p:cNvSpPr/>
          <p:nvPr/>
        </p:nvSpPr>
        <p:spPr>
          <a:xfrm>
            <a:off x="3648310" y="4140028"/>
            <a:ext cx="466490" cy="352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323851" y="523056"/>
            <a:ext cx="11868150" cy="2244682"/>
            <a:chOff x="831273" y="676082"/>
            <a:chExt cx="6885709" cy="130232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26015" t="22177" r="25952" b="61664"/>
            <a:stretch/>
          </p:blipFill>
          <p:spPr>
            <a:xfrm>
              <a:off x="831273" y="676082"/>
              <a:ext cx="6885709" cy="1302328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>
              <a:off x="964031" y="1216531"/>
              <a:ext cx="905721" cy="14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4939966" y="2748162"/>
            <a:ext cx="756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but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 go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 a trip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8350" y="2728586"/>
            <a:ext cx="418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I’d like to. what time?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2950" y="27002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3400" y="262235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QUORA BLOG</a:t>
            </a:r>
          </a:p>
          <a:p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i="1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Why are one-word answers considered rude when a question can be answered with a simple yes or no? 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6775" y="1619872"/>
            <a:ext cx="98869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I 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know.</a:t>
            </a:r>
          </a:p>
          <a:p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There, I gave you a short answer. It was 3 words long.</a:t>
            </a:r>
          </a:p>
          <a:p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don’t know doesn’t help. “People usually want a better answer than just </a:t>
            </a:r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“yes” 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“no”. 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only a sentence, but it’s more </a:t>
            </a:r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interesting.</a:t>
            </a:r>
          </a:p>
          <a:p>
            <a:endParaRPr lang="en-US" sz="2400" b="0" i="0" dirty="0">
              <a:solidFill>
                <a:srgbClr val="2828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Yes 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 are boring answers. Why are you saying yes? Why are you saying no? Why do you not have a strong </a:t>
            </a:r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opinion?</a:t>
            </a:r>
          </a:p>
          <a:p>
            <a:endParaRPr lang="en-US" sz="2400" dirty="0">
              <a:solidFill>
                <a:srgbClr val="2828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Yes and No can only be used in those places where affirmation or negation is required. All other questions require descriptive </a:t>
            </a:r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3400" y="5495625"/>
            <a:ext cx="10953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8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further: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dictionary.cambridge.org/grammar/british-grammar/questions-yes-no-questions-are-you-feeling-cold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TEAC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8" b="5770"/>
          <a:stretch/>
        </p:blipFill>
        <p:spPr bwMode="auto">
          <a:xfrm>
            <a:off x="292328" y="1123950"/>
            <a:ext cx="11703982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25678" y="150793"/>
            <a:ext cx="900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an invitation.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like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cup of coffee with me?</a:t>
            </a:r>
            <a:endParaRPr lang="es-E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EFF9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QUESTIONS</a:t>
            </a: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4204" y="1425174"/>
            <a:ext cx="1093048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3 How much are these?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is this/that? (Indicate object.) What color is it? / Is it cotton/gold/leather/plastic/rubber/silk/silver/wool?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are these/those? (Indicate objects.) What color are they? What are they made of?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one do you prefer/like better/like more? (Indicate object.) Why? Which one is cheaper/prettier/nicer/better/more stylish/more expensive/more attractive?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ones do you prefer/like better/like more? (Indicate objects.) Why? Which ones are cheaper/prettier/nicer/better/more stylish/more expensive/more attractive?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a classmate about his/her clothing preferences.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0600" y="1388286"/>
            <a:ext cx="1021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4 Do you play the guitar?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kinds of music do you like? Do you like [type of music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favorite musician? What musical instrument does he/she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play?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play a musical instrument? What instrument do you play? Do you play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piano/guitar?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kinds of TV programs do you like? Do you like [type of TV show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kinds of movies do you like? Do you like [type of movie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play video games? What’s your favorite video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game?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like to go to [event] this weekend? Why or why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like to [activity] this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weekend?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 about music/TV shows/movies. or Ask [classmate] about music/TV shows/movies.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4433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questions</a:t>
            </a:r>
            <a:endParaRPr lang="es-E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170895" y="166255"/>
            <a:ext cx="8696476" cy="3408218"/>
            <a:chOff x="770164" y="6833687"/>
            <a:chExt cx="5878286" cy="230374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8084" t="25670" r="46294" b="43946"/>
            <a:stretch/>
          </p:blipFill>
          <p:spPr>
            <a:xfrm>
              <a:off x="779322" y="6833687"/>
              <a:ext cx="3706586" cy="1387927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8084" t="57143" r="22642" b="23661"/>
            <a:stretch/>
          </p:blipFill>
          <p:spPr>
            <a:xfrm>
              <a:off x="770164" y="8221614"/>
              <a:ext cx="5878286" cy="91582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63637" t="32561" r="9716" b="46457"/>
            <a:stretch/>
          </p:blipFill>
          <p:spPr>
            <a:xfrm>
              <a:off x="4473786" y="6833687"/>
              <a:ext cx="2148338" cy="951070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410" t="20339" r="31875" b="60801"/>
          <a:stretch/>
        </p:blipFill>
        <p:spPr>
          <a:xfrm>
            <a:off x="184444" y="3777540"/>
            <a:ext cx="9223855" cy="2526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9019" t="29687" r="15740" b="25000"/>
          <a:stretch/>
        </p:blipFill>
        <p:spPr>
          <a:xfrm>
            <a:off x="9057469" y="2159519"/>
            <a:ext cx="2873383" cy="16180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65219" t="57800" r="11373" b="16458"/>
          <a:stretch/>
        </p:blipFill>
        <p:spPr>
          <a:xfrm>
            <a:off x="9030073" y="166255"/>
            <a:ext cx="2973006" cy="19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572" t="52789" r="39395" b="9007"/>
          <a:stretch/>
        </p:blipFill>
        <p:spPr>
          <a:xfrm>
            <a:off x="255494" y="1090574"/>
            <a:ext cx="7758952" cy="5202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572" t="20946" r="29468" b="48678"/>
          <a:stretch/>
        </p:blipFill>
        <p:spPr>
          <a:xfrm>
            <a:off x="5809129" y="1090574"/>
            <a:ext cx="6382871" cy="259791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93376" y="277859"/>
            <a:ext cx="1031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DEPARTMENT STORE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picture. Complete the conversations with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this, that, these, those, one or ones.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55763" y="1880996"/>
            <a:ext cx="61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728815" y="1514900"/>
            <a:ext cx="9759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084767" y="1485785"/>
            <a:ext cx="61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92810" y="2643718"/>
            <a:ext cx="8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those</a:t>
            </a:r>
            <a:endParaRPr lang="es-ES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3279043" y="3013050"/>
            <a:ext cx="9759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313164" y="3026698"/>
            <a:ext cx="9759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398110" y="3055626"/>
            <a:ext cx="73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ones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41882" y="3434140"/>
            <a:ext cx="73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ones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950322" y="4270076"/>
            <a:ext cx="8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</a:t>
            </a:r>
            <a:endParaRPr lang="es-ES" dirty="0"/>
          </a:p>
        </p:txBody>
      </p:sp>
      <p:sp>
        <p:nvSpPr>
          <p:cNvPr id="17" name="Elipse 16"/>
          <p:cNvSpPr/>
          <p:nvPr/>
        </p:nvSpPr>
        <p:spPr>
          <a:xfrm>
            <a:off x="5049672" y="4953910"/>
            <a:ext cx="1228299" cy="561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3766690" y="4957858"/>
            <a:ext cx="8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</a:t>
            </a:r>
            <a:endParaRPr lang="es-ES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4678245" y="5434082"/>
            <a:ext cx="371427" cy="11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216789" y="5434082"/>
            <a:ext cx="9759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022" t="20955" r="26987" b="15074"/>
          <a:stretch/>
        </p:blipFill>
        <p:spPr>
          <a:xfrm>
            <a:off x="1422925" y="0"/>
            <a:ext cx="8643636" cy="675951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696467" y="2936414"/>
            <a:ext cx="770064" cy="443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/>
          <p:cNvCxnSpPr/>
          <p:nvPr/>
        </p:nvCxnSpPr>
        <p:spPr>
          <a:xfrm>
            <a:off x="5647094" y="2938559"/>
            <a:ext cx="630876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268452" y="3166862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119153" y="3493827"/>
            <a:ext cx="1158817" cy="39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2119746" y="3533177"/>
            <a:ext cx="576721" cy="370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 flipH="1">
            <a:off x="4721449" y="3267865"/>
            <a:ext cx="521429" cy="366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650211" y="3759139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262615" y="3767915"/>
            <a:ext cx="439688" cy="4170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222045" y="4028363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504778" y="4382095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3597368" y="4700956"/>
            <a:ext cx="630876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954517" y="4926271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>
            <a:off x="6129103" y="5228103"/>
            <a:ext cx="630876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495899" y="5200093"/>
            <a:ext cx="543394" cy="28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8539908" y="4926271"/>
            <a:ext cx="944334" cy="4170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3336085" y="5179939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692735" y="5207949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3939883" y="5421956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144728" y="5801336"/>
            <a:ext cx="809789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5116014" y="6022223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2157771" y="6307518"/>
            <a:ext cx="576721" cy="425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541" t="19117" r="26057" b="11764"/>
          <a:stretch/>
        </p:blipFill>
        <p:spPr>
          <a:xfrm>
            <a:off x="1296282" y="-1"/>
            <a:ext cx="8547465" cy="6723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25973" y="2679404"/>
            <a:ext cx="9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happier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25972" y="2992431"/>
            <a:ext cx="1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exciting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868092" y="2398882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interesting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78372" y="3369989"/>
            <a:ext cx="1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friendly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868092" y="2679404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reasonable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868091" y="2959926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sadder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868090" y="3240448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warmer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53609" y="5192232"/>
            <a:ext cx="707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the silver one better. It is more interesting than the gold one.  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853608" y="6307642"/>
            <a:ext cx="707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the black shoes more. They’re cheaper than the purple ones?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53607" y="5760646"/>
            <a:ext cx="707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prefer the silk one. It is prettier than the cotton blouse.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3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410" t="20339" r="31875" b="60801"/>
          <a:stretch/>
        </p:blipFill>
        <p:spPr>
          <a:xfrm>
            <a:off x="710917" y="383176"/>
            <a:ext cx="9223855" cy="25262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9696" y="2877281"/>
            <a:ext cx="11366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pajama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pyjamas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do you like better, the silk one or the cotton one? (soft)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like the cotton pajama better.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softer than the silk one.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one do you prefer, the wool socks or the cotton sock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(warm)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prefer the wool socks. They are warmer than the cotton ones.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ones do you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like more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 blue jacket or the red one?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tylish)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like the blue jacket more. It is more stylish than the red one.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3444" y="6293601"/>
            <a:ext cx="881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 practice:</a:t>
            </a:r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www.perfect-english-grammar.com/comparative-adjectives-exercise-1.html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19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727" t="17708" r="30088" b="46114"/>
          <a:stretch/>
        </p:blipFill>
        <p:spPr>
          <a:xfrm>
            <a:off x="209550" y="381000"/>
            <a:ext cx="11083342" cy="5753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13419" y="2069432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maller than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34061" y="3172327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igger than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751221" y="4101766"/>
            <a:ext cx="24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attractive </a:t>
            </a:r>
            <a:r>
              <a:rPr lang="en-US" b="1" dirty="0" smtClean="0"/>
              <a:t>than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264569" y="4748601"/>
            <a:ext cx="109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warmer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03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1023</Words>
  <Application>Microsoft Office PowerPoint</Application>
  <PresentationFormat>Panorámica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Comic Sans MS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42</cp:revision>
  <dcterms:created xsi:type="dcterms:W3CDTF">2020-11-25T06:14:37Z</dcterms:created>
  <dcterms:modified xsi:type="dcterms:W3CDTF">2020-11-27T20:03:20Z</dcterms:modified>
</cp:coreProperties>
</file>