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1" r:id="rId4"/>
    <p:sldId id="282" r:id="rId5"/>
    <p:sldId id="273" r:id="rId6"/>
    <p:sldId id="280" r:id="rId7"/>
    <p:sldId id="274" r:id="rId8"/>
    <p:sldId id="275" r:id="rId9"/>
    <p:sldId id="276" r:id="rId10"/>
    <p:sldId id="278" r:id="rId11"/>
    <p:sldId id="279" r:id="rId12"/>
    <p:sldId id="283" r:id="rId13"/>
    <p:sldId id="284" r:id="rId14"/>
    <p:sldId id="285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B35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4656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27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22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11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93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13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772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78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080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657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C1898-0F73-4D7D-A3E3-3F0BC244ED04}" type="datetimeFigureOut">
              <a:rPr lang="es-ES" smtClean="0"/>
              <a:t>07/03/2021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04E1C-7C53-4983-AFEC-1567831D14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9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em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hyperlink" Target="https://www.youtube.com/watch?v=O3FdGPehN-E" TargetMode="Externa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danc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44"/>
            <a:ext cx="12191999" cy="50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88999" y="1798186"/>
            <a:ext cx="1330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Aims: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788154" y="444281"/>
            <a:ext cx="7131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66"/>
                </a:solidFill>
                <a:latin typeface="Kristen ITC" panose="03050502040202030202" pitchFamily="66" charset="0"/>
              </a:rPr>
              <a:t>We went dancing!</a:t>
            </a:r>
            <a:endParaRPr lang="es-ES" sz="6000" b="1" dirty="0">
              <a:solidFill>
                <a:srgbClr val="FF0066"/>
              </a:solidFill>
              <a:latin typeface="Kristen ITC" panose="03050502040202030202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83672" y="240084"/>
            <a:ext cx="2466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omic Sans MS" panose="030F0702030302020204" pitchFamily="66" charset="0"/>
              </a:rPr>
              <a:t>Unit 7</a:t>
            </a:r>
          </a:p>
          <a:p>
            <a:pPr algn="ctr"/>
            <a:r>
              <a:rPr lang="en-US" sz="3200" b="1" dirty="0" smtClean="0">
                <a:latin typeface="Comic Sans MS" panose="030F0702030302020204" pitchFamily="66" charset="0"/>
              </a:rPr>
              <a:t>Cycle 2</a:t>
            </a:r>
            <a:endParaRPr lang="es-ES" sz="3200" b="1" dirty="0">
              <a:latin typeface="Kristen ITC" panose="03050502040202030202" pitchFamily="66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178973" y="3460752"/>
            <a:ext cx="4860626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past vacations</a:t>
            </a:r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88999" y="3446768"/>
            <a:ext cx="3898094" cy="1569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past daily and free-time activities </a:t>
            </a:r>
          </a:p>
        </p:txBody>
      </p:sp>
    </p:spTree>
    <p:extLst>
      <p:ext uri="{BB962C8B-B14F-4D97-AF65-F5344CB8AC3E}">
        <p14:creationId xmlns:p14="http://schemas.microsoft.com/office/powerpoint/2010/main" val="9490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0383" t="27022" r="18720" b="15440"/>
          <a:stretch/>
        </p:blipFill>
        <p:spPr>
          <a:xfrm>
            <a:off x="761917" y="887507"/>
            <a:ext cx="10647242" cy="48579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13447"/>
            <a:ext cx="12192000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I was on vacation.</a:t>
            </a:r>
          </a:p>
          <a:p>
            <a:pPr algn="ctr"/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objective: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listen for main ideas and details about vacations discussed using the simple past of be</a:t>
            </a:r>
            <a:endParaRPr lang="es-E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C5_L1_Unit 07 Pg 048 Ex 13 Listening Pt 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3000" y="1013012"/>
            <a:ext cx="1174376" cy="11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1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333565" y="0"/>
            <a:ext cx="5858435" cy="100642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objective: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read for main ideas and details in online posts about past vacations</a:t>
            </a:r>
            <a:endParaRPr lang="es-ES" dirty="0">
              <a:solidFill>
                <a:srgbClr val="92D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2500" t="10294" r="30294" b="15074"/>
          <a:stretch/>
        </p:blipFill>
        <p:spPr>
          <a:xfrm>
            <a:off x="134471" y="107575"/>
            <a:ext cx="5970494" cy="67333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7075" t="25183" r="8074" b="20037"/>
          <a:stretch/>
        </p:blipFill>
        <p:spPr>
          <a:xfrm>
            <a:off x="6333565" y="1600200"/>
            <a:ext cx="5668204" cy="2286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427695" y="3993776"/>
            <a:ext cx="4679576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A=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s-E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s-E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s-E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333565" y="1865138"/>
            <a:ext cx="682697" cy="7386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A=</a:t>
            </a:r>
          </a:p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W L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" r="12367"/>
          <a:stretch/>
        </p:blipFill>
        <p:spPr bwMode="auto">
          <a:xfrm>
            <a:off x="3677027" y="166849"/>
            <a:ext cx="8514973" cy="411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96981" y="3684421"/>
            <a:ext cx="60242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 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	Where did Richard go on his vacation?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	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He went to Los Angeles.                                                                                                                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 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	When did he arrive?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3. 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 	Did he get up late this morning?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4. 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	What time did he get up?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 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06716" y="901277"/>
            <a:ext cx="2702406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  <a:spcBef>
                <a:spcPts val="1600"/>
              </a:spcBef>
              <a:spcAft>
                <a:spcPts val="0"/>
              </a:spcAft>
            </a:pPr>
            <a:r>
              <a:rPr lang="en-US" b="1" i="1" cap="all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RICHARD’S VACATION</a:t>
            </a:r>
            <a:endParaRPr lang="es-ES" b="1" i="1" cap="all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6716" y="1466437"/>
            <a:ext cx="317031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Read the postcard. Then answer the questions using complete sentences.</a:t>
            </a:r>
            <a:endParaRPr lang="es-ES" b="1" dirty="0">
              <a:solidFill>
                <a:srgbClr val="00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949462" y="418249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5. A:  	What did he have this morning?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B:  	______________________________________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6. A:  	Who did he see?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B:  	______________________________________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4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5_TSS_L1U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030" y="398885"/>
            <a:ext cx="821164" cy="82116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78194" y="615824"/>
            <a:ext cx="3450688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  <a:spcBef>
                <a:spcPts val="1500"/>
              </a:spcBef>
              <a:spcAft>
                <a:spcPts val="0"/>
              </a:spcAft>
            </a:pPr>
            <a:r>
              <a:rPr lang="en-US" b="1" i="1" cap="all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HOW WAS YOUR WEEKEND?</a:t>
            </a:r>
            <a:endParaRPr lang="es-ES" b="1" i="1" cap="all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21528" t="27164" r="40224" b="17548"/>
          <a:stretch/>
        </p:blipFill>
        <p:spPr>
          <a:xfrm>
            <a:off x="345466" y="1419067"/>
            <a:ext cx="6177878" cy="502089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153697" y="2438300"/>
            <a:ext cx="44076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Listen again. What did each person do on Sunday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A=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Lynne: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Amy: 	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Don: 	</a:t>
            </a:r>
          </a:p>
        </p:txBody>
      </p:sp>
      <p:pic>
        <p:nvPicPr>
          <p:cNvPr id="3074" name="Picture 2" descr="L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79" y="364146"/>
            <a:ext cx="60388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72391" y="1391721"/>
            <a:ext cx="369277" cy="386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r="73415"/>
          <a:stretch/>
        </p:blipFill>
        <p:spPr>
          <a:xfrm>
            <a:off x="9721859" y="5716835"/>
            <a:ext cx="494803" cy="39742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56480" y="145134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6802319" y="243830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r="51412" b="12879"/>
          <a:stretch/>
        </p:blipFill>
        <p:spPr>
          <a:xfrm>
            <a:off x="9721859" y="6114257"/>
            <a:ext cx="1093153" cy="285696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8281026" y="5709083"/>
            <a:ext cx="1378834" cy="690870"/>
            <a:chOff x="6978008" y="5363308"/>
            <a:chExt cx="1378834" cy="690870"/>
          </a:xfrm>
        </p:grpSpPr>
        <p:sp>
          <p:nvSpPr>
            <p:cNvPr id="13" name="Flecha derecha 12"/>
            <p:cNvSpPr/>
            <p:nvPr/>
          </p:nvSpPr>
          <p:spPr>
            <a:xfrm>
              <a:off x="6978008" y="5363308"/>
              <a:ext cx="1378834" cy="6908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6978008" y="5524077"/>
              <a:ext cx="13690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Self-check</a:t>
              </a:r>
              <a:endParaRPr lang="es-E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12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235" t="10294" r="17996" b="11213"/>
          <a:stretch/>
        </p:blipFill>
        <p:spPr>
          <a:xfrm>
            <a:off x="1290918" y="249226"/>
            <a:ext cx="8740588" cy="634733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29417" y="249226"/>
            <a:ext cx="332142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Live session activity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25769" y="586731"/>
            <a:ext cx="10210800" cy="4941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</a:t>
            </a:r>
            <a:r>
              <a:rPr lang="en-U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did you spend yesterday? Where did you go? Did you have a good time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do anything special last weekend? What did you do? Was the weather OK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go anywhere on Friday night? Did you meet any friends? When did you go to bed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work on Saturday/Sunday? What time did you get up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the best thing about your weekend? What would you like to do next weekend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see a movie last week? What did you see? How did you like it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[activity] last month? Were your friends with you? Who were you with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did you spend your last vacation? How long were you there? Who were you with? What did you do there? How was the weather? How was the food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 about my last vacation. or Ask [classmate] about his/her weekend or last vacation.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8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ttle boy doing homework on table illustration | Watercolor kit, Do  homework, Graphic design background templ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3" y="163154"/>
            <a:ext cx="1889534" cy="201969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Do I Get My Kids to do Chores? Letters from a Parent Coach | Alison  Smith Parent Coac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7" y="172376"/>
            <a:ext cx="1794249" cy="179424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ing the laundry | LearnEnglish Kids | British Counci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r="9614"/>
          <a:stretch/>
        </p:blipFill>
        <p:spPr bwMode="auto">
          <a:xfrm>
            <a:off x="8059820" y="174722"/>
            <a:ext cx="2053884" cy="170884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arntalk | Why Online English Lessons Is the Way to Go | Learntal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60" y="5099282"/>
            <a:ext cx="2961809" cy="148090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ágenes, fotos de stock y vectores sobre Retro Dancing Girl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8"/>
          <a:stretch/>
        </p:blipFill>
        <p:spPr bwMode="auto">
          <a:xfrm>
            <a:off x="6214405" y="172376"/>
            <a:ext cx="1707180" cy="168851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r de compras, cartoon | Vector Grat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06" y="172376"/>
            <a:ext cx="1874932" cy="187493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iesta De Cumpleaños Cerca De Mí Fresco Dibujos Fiestas De Cumpleaños |  Fiestas de cumpleaños de niñas, Feliz cumpleaños decoracion, Cumpleaños  niñ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88" y="2445251"/>
            <a:ext cx="2307382" cy="230738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is was all a lot of fun - Picture of Wet and Wild Gay Cruise, Puerto  Vallarta - Tripadvis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416" y="4970508"/>
            <a:ext cx="2387453" cy="159308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iños Felices Que Celebran La Fiesta Con Confeti Que Sopla Fotos, Retratos,  Imágenes Y Fotografía De Archivo Libres De Derecho. Image 68915324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21" y="4987105"/>
            <a:ext cx="2429203" cy="161822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nfermera Joven Listo Para Hacer Una Inyección Ilustraciones Vectoriales,  Clip Art Vectorizado Libre De Derechos. Image 63209539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r="9442"/>
          <a:stretch/>
        </p:blipFill>
        <p:spPr bwMode="auto">
          <a:xfrm>
            <a:off x="196813" y="2467535"/>
            <a:ext cx="1744395" cy="215731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You've Made Your Bed, Now…Don't Mess it Up! | Sleep Satisfac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182" y="2467535"/>
            <a:ext cx="2524247" cy="185257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5 Tips for Making Builder Marketing Video - TMR Direc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729" y="2461585"/>
            <a:ext cx="2157098" cy="216921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Take a Break: The Case for Taking a Day Off Each Wee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05" y="5099282"/>
            <a:ext cx="2195775" cy="146430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in en 0 PRINT TO CU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285" y="2445250"/>
            <a:ext cx="1878881" cy="217960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ravel | The Organized Wif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513" y="156626"/>
            <a:ext cx="1592543" cy="180999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40932" y="156626"/>
            <a:ext cx="32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1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268823" y="204386"/>
            <a:ext cx="32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2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252473" y="156626"/>
            <a:ext cx="32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3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213290" y="172376"/>
            <a:ext cx="32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endParaRPr lang="es-E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8073429" y="156626"/>
            <a:ext cx="32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5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0282513" y="163154"/>
            <a:ext cx="32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6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93806" y="2461585"/>
            <a:ext cx="32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7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199666" y="2445250"/>
            <a:ext cx="32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8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4983835" y="2461585"/>
            <a:ext cx="32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9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7597902" y="2461585"/>
            <a:ext cx="60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10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9965285" y="2445250"/>
            <a:ext cx="53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11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93805" y="4945999"/>
            <a:ext cx="53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12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2938360" y="5099282"/>
            <a:ext cx="50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13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8021161" y="5130665"/>
            <a:ext cx="54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14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8756132" y="5015965"/>
            <a:ext cx="56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15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4239457" y="1983272"/>
            <a:ext cx="332142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Live session activity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339745" y="4681698"/>
            <a:ext cx="741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Match the WORD POWER Chores and activities with the pictures.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2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728" y="894211"/>
            <a:ext cx="6045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889834" y="248601"/>
            <a:ext cx="332142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Live session activity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370368" y="894211"/>
            <a:ext cx="3027304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  <a:spcBef>
                <a:spcPts val="1500"/>
              </a:spcBef>
              <a:spcAft>
                <a:spcPts val="0"/>
              </a:spcAft>
              <a:tabLst>
                <a:tab pos="6043930" algn="r"/>
              </a:tabLst>
            </a:pPr>
            <a:r>
              <a:rPr lang="en-US" b="1" i="1" cap="all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Collocations Survey</a:t>
            </a:r>
            <a:endParaRPr lang="es-ES" b="1" i="1" cap="all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96794" y="1335829"/>
            <a:ext cx="52519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Work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in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teams.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They take turns asking each other questions to complete the survey.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Take notes. Join your group and take 10 min.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For example: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T: When was the last time you went shopping?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S: Yesterday morning.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T: OK, I’m writing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Yesterday morning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756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16543" t="31277" r="15260" b="21027"/>
          <a:stretch/>
        </p:blipFill>
        <p:spPr>
          <a:xfrm>
            <a:off x="551329" y="1276129"/>
            <a:ext cx="7933765" cy="311971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CONVERSATION Lucky you!</a:t>
            </a:r>
          </a:p>
          <a:p>
            <a:pPr algn="ctr"/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objective: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 the simple past of be in a conversation about vacations</a:t>
            </a:r>
            <a:endParaRPr lang="es-E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C5_L1_Unit 07 Pg 047 Ex 09 Conversation Pt 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5847" y="696564"/>
            <a:ext cx="1033338" cy="1033338"/>
          </a:xfrm>
          <a:prstGeom prst="rect">
            <a:avLst/>
          </a:prstGeom>
        </p:spPr>
      </p:pic>
      <p:pic>
        <p:nvPicPr>
          <p:cNvPr id="6" name="IC5_L1_Unit 07 Pg 047 Ex 09 Conversation Pt 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652" y="4647042"/>
            <a:ext cx="1064714" cy="106471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791366" y="5024902"/>
            <a:ext cx="1457076" cy="147732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Key words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posted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51329" y="809240"/>
            <a:ext cx="7167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  Listen and practice with a partner. Answer the questions.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521532" y="5024902"/>
            <a:ext cx="6549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  Listen to the rest of the conversation. What happened?</a:t>
            </a: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612309" y="1710814"/>
            <a:ext cx="29180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Did Cody enjoy his vacation?</a:t>
            </a: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endParaRPr lang="en-US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Where did he go?</a:t>
            </a: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long was he there?</a:t>
            </a: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A=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41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83341" y="1416247"/>
            <a:ext cx="43030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the weather OK?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best thing about the trip?</a:t>
            </a:r>
          </a:p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your vacation?</a:t>
            </a:r>
          </a:p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you there?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FOCUS</a:t>
            </a:r>
          </a:p>
          <a:p>
            <a:pPr algn="ctr"/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objective: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past of </a:t>
            </a:r>
            <a:r>
              <a:rPr lang="en-US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questions and short answers</a:t>
            </a:r>
            <a:endParaRPr lang="es-E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83341" y="4155788"/>
            <a:ext cx="9074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What is the rule for forming yes/no questions?</a:t>
            </a: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  What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is the rule for forming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-questions?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34359" y="906238"/>
            <a:ext cx="328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 Analyze these questions. </a:t>
            </a:r>
            <a:endParaRPr lang="es-ES" b="1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44256"/>
              </p:ext>
            </p:extLst>
          </p:nvPr>
        </p:nvGraphicFramePr>
        <p:xfrm>
          <a:off x="6738012" y="1239003"/>
          <a:ext cx="482749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749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 </a:t>
                      </a:r>
                      <a:r>
                        <a:rPr lang="en-US" i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  -  (Infinitive form:</a:t>
                      </a:r>
                      <a:r>
                        <a:rPr lang="en-US" i="1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be)</a:t>
                      </a:r>
                      <a:endParaRPr lang="en-US" i="1" dirty="0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316178"/>
              </p:ext>
            </p:extLst>
          </p:nvPr>
        </p:nvGraphicFramePr>
        <p:xfrm>
          <a:off x="6738012" y="1608335"/>
          <a:ext cx="4827493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311"/>
                <a:gridCol w="1484390"/>
                <a:gridCol w="198779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 form </a:t>
                      </a:r>
                      <a:endParaRPr lang="es-E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 Simple </a:t>
                      </a:r>
                      <a:endParaRPr lang="es-E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 Participle </a:t>
                      </a:r>
                      <a:endParaRPr lang="es-E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</a:p>
                    <a:p>
                      <a:pPr algn="ctr"/>
                      <a:r>
                        <a:rPr lang="en-US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</a:t>
                      </a:r>
                    </a:p>
                    <a:p>
                      <a:pPr algn="ctr"/>
                      <a:r>
                        <a:rPr lang="en-US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</a:t>
                      </a:r>
                      <a:endParaRPr lang="es-ES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</a:t>
                      </a:r>
                    </a:p>
                    <a:p>
                      <a:pPr algn="ctr"/>
                      <a:r>
                        <a:rPr lang="en-US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were</a:t>
                      </a:r>
                      <a:endParaRPr lang="es-ES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been</a:t>
                      </a:r>
                      <a:endParaRPr lang="es-ES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06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echa derecha 13"/>
          <p:cNvSpPr/>
          <p:nvPr/>
        </p:nvSpPr>
        <p:spPr>
          <a:xfrm>
            <a:off x="4786808" y="4096228"/>
            <a:ext cx="1202031" cy="556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derecha 14"/>
          <p:cNvSpPr/>
          <p:nvPr/>
        </p:nvSpPr>
        <p:spPr>
          <a:xfrm>
            <a:off x="1161691" y="4096228"/>
            <a:ext cx="1202031" cy="556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5015" t="39561" r="18756" b="29228"/>
          <a:stretch/>
        </p:blipFill>
        <p:spPr>
          <a:xfrm>
            <a:off x="1713020" y="563490"/>
            <a:ext cx="9845883" cy="260872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36066" y="3289764"/>
            <a:ext cx="10305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 Read and listen to the Grammar Focus box. Analyze it.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we use 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A=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151603"/>
              </p:ext>
            </p:extLst>
          </p:nvPr>
        </p:nvGraphicFramePr>
        <p:xfrm>
          <a:off x="2525731" y="3725730"/>
          <a:ext cx="1886078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753"/>
                <a:gridCol w="11883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</a:t>
                      </a:r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</a:t>
                      </a:r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</a:t>
                      </a:r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836066" y="5479028"/>
            <a:ext cx="85931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  Watch and review the lesson.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Simple Tense be - was / were: Fun &amp; Interactive English Grammar ESL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www.youtube.com/watch?v=O3FdGPehN-E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IC5_L1_Unit 07 Pg 047 Ex 10 Grammar Foc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832" y="1052922"/>
            <a:ext cx="1236682" cy="1236682"/>
          </a:xfrm>
          <a:prstGeom prst="rect">
            <a:avLst/>
          </a:prstGeom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124502"/>
              </p:ext>
            </p:extLst>
          </p:nvPr>
        </p:nvGraphicFramePr>
        <p:xfrm>
          <a:off x="6052585" y="3818757"/>
          <a:ext cx="1886078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753"/>
                <a:gridCol w="11883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</a:t>
                      </a:r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</a:t>
                      </a:r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161691" y="4172379"/>
            <a:ext cx="110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singular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886181" y="4189610"/>
            <a:ext cx="110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plural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15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621" t="21332" r="1959" b="15933"/>
          <a:stretch/>
        </p:blipFill>
        <p:spPr>
          <a:xfrm>
            <a:off x="454852" y="981635"/>
            <a:ext cx="11385604" cy="481404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382189" y="103273"/>
            <a:ext cx="332142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Live session activity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151" t="40070" r="17157" b="40214"/>
          <a:stretch/>
        </p:blipFill>
        <p:spPr>
          <a:xfrm>
            <a:off x="507864" y="3576916"/>
            <a:ext cx="11023230" cy="16808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Past and future vacations</a:t>
            </a:r>
          </a:p>
          <a:p>
            <a:pPr algn="ctr"/>
            <a:r>
              <a:rPr lang="en-US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objective: </a:t>
            </a:r>
            <a:r>
              <a:rPr lang="en-US" dirty="0">
                <a:solidFill>
                  <a:srgbClr val="92D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discuss past vacations and retell a story using the simple past</a:t>
            </a:r>
            <a:endParaRPr lang="es-ES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21853" y="1102538"/>
            <a:ext cx="332142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Live session activity</a:t>
            </a: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62708" y="1891569"/>
            <a:ext cx="113420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  PRACTICE. Ask your classmates about their last vacations. Ask these questions or use your own ideas. Pay attention to the pronunciation of 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did you.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Join your sharing group and socialize. Take 20 min.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Take notes.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Then comeback to the general group and share. Who had an interesting vacation? Tell the class who and why?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9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8072</TotalTime>
  <Words>701</Words>
  <Application>Microsoft Office PowerPoint</Application>
  <PresentationFormat>Panorámica</PresentationFormat>
  <Paragraphs>134</Paragraphs>
  <Slides>14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SimSun</vt:lpstr>
      <vt:lpstr>Arial</vt:lpstr>
      <vt:lpstr>Arial Black</vt:lpstr>
      <vt:lpstr>Calibri</vt:lpstr>
      <vt:lpstr>Calibri Light</vt:lpstr>
      <vt:lpstr>Comic Sans MS</vt:lpstr>
      <vt:lpstr>Kristen ITC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Elena</dc:creator>
  <cp:lastModifiedBy>Maria Elena</cp:lastModifiedBy>
  <cp:revision>290</cp:revision>
  <dcterms:created xsi:type="dcterms:W3CDTF">2020-11-11T04:39:26Z</dcterms:created>
  <dcterms:modified xsi:type="dcterms:W3CDTF">2021-03-08T05:16:13Z</dcterms:modified>
</cp:coreProperties>
</file>