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8" r:id="rId3"/>
    <p:sldId id="296" r:id="rId4"/>
    <p:sldId id="297" r:id="rId5"/>
    <p:sldId id="298" r:id="rId6"/>
    <p:sldId id="257" r:id="rId7"/>
    <p:sldId id="300" r:id="rId8"/>
    <p:sldId id="308" r:id="rId9"/>
    <p:sldId id="306" r:id="rId10"/>
    <p:sldId id="274" r:id="rId11"/>
    <p:sldId id="303" r:id="rId12"/>
    <p:sldId id="301" r:id="rId13"/>
    <p:sldId id="304" r:id="rId1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enta Microsoft" initials="CM" lastIdx="1" clrIdx="0">
    <p:extLst>
      <p:ext uri="{19B8F6BF-5375-455C-9EA6-DF929625EA0E}">
        <p15:presenceInfo xmlns:p15="http://schemas.microsoft.com/office/powerpoint/2012/main" userId="b0bc69ae1a6101e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99FF"/>
    <a:srgbClr val="99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4EE-97E3-4B4D-B806-3A74A2814B76}" type="datetimeFigureOut">
              <a:rPr lang="es-MX" smtClean="0"/>
              <a:t>13/04/2021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C3C-E07D-4F43-84CB-1C84195FE7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719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4EE-97E3-4B4D-B806-3A74A2814B76}" type="datetimeFigureOut">
              <a:rPr lang="es-MX" smtClean="0"/>
              <a:t>13/04/2021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C3C-E07D-4F43-84CB-1C84195FE7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086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4EE-97E3-4B4D-B806-3A74A2814B76}" type="datetimeFigureOut">
              <a:rPr lang="es-MX" smtClean="0"/>
              <a:t>13/04/2021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C3C-E07D-4F43-84CB-1C84195FE7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147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4EE-97E3-4B4D-B806-3A74A2814B76}" type="datetimeFigureOut">
              <a:rPr lang="es-MX" smtClean="0"/>
              <a:t>13/04/2021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C3C-E07D-4F43-84CB-1C84195FE7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310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4EE-97E3-4B4D-B806-3A74A2814B76}" type="datetimeFigureOut">
              <a:rPr lang="es-MX" smtClean="0"/>
              <a:t>13/04/2021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C3C-E07D-4F43-84CB-1C84195FE7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467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4EE-97E3-4B4D-B806-3A74A2814B76}" type="datetimeFigureOut">
              <a:rPr lang="es-MX" smtClean="0"/>
              <a:t>13/04/2021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C3C-E07D-4F43-84CB-1C84195FE7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885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4EE-97E3-4B4D-B806-3A74A2814B76}" type="datetimeFigureOut">
              <a:rPr lang="es-MX" smtClean="0"/>
              <a:t>13/04/2021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C3C-E07D-4F43-84CB-1C84195FE7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11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4EE-97E3-4B4D-B806-3A74A2814B76}" type="datetimeFigureOut">
              <a:rPr lang="es-MX" smtClean="0"/>
              <a:t>13/04/2021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C3C-E07D-4F43-84CB-1C84195FE7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326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4EE-97E3-4B4D-B806-3A74A2814B76}" type="datetimeFigureOut">
              <a:rPr lang="es-MX" smtClean="0"/>
              <a:t>13/04/2021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C3C-E07D-4F43-84CB-1C84195FE7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650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4EE-97E3-4B4D-B806-3A74A2814B76}" type="datetimeFigureOut">
              <a:rPr lang="es-MX" smtClean="0"/>
              <a:t>13/04/2021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C3C-E07D-4F43-84CB-1C84195FE7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20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4EE-97E3-4B4D-B806-3A74A2814B76}" type="datetimeFigureOut">
              <a:rPr lang="es-MX" smtClean="0"/>
              <a:t>13/04/2021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C3C-E07D-4F43-84CB-1C84195FE7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79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A64EE-97E3-4B4D-B806-3A74A2814B76}" type="datetimeFigureOut">
              <a:rPr lang="es-MX" smtClean="0"/>
              <a:t>13/04/2021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C6C3C-E07D-4F43-84CB-1C84195FE7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170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41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5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oxb7WRuijw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TrVih6zIHA?feature=oembed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mTrVih6zIH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jpeg"/><Relationship Id="rId3" Type="http://schemas.openxmlformats.org/officeDocument/2006/relationships/image" Target="../media/image11.jpeg"/><Relationship Id="rId7" Type="http://schemas.openxmlformats.org/officeDocument/2006/relationships/image" Target="../media/image26.jpeg"/><Relationship Id="rId12" Type="http://schemas.openxmlformats.org/officeDocument/2006/relationships/image" Target="../media/image3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word-games/jobs-1" TargetMode="External"/><Relationship Id="rId2" Type="http://schemas.openxmlformats.org/officeDocument/2006/relationships/hyperlink" Target="https://learnenglishteens.britishcouncil.org/vocabulary/beginner-vocabulary/job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s.liveworksheets.com/worksheets/en/English_as_a_Second_Language_(ESL)/Jobs_and_occupations/Listen_and_choose_professions_tiger_team_4_macmillan_ja1207092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94592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YOU WORK?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6858000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8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8222232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s-MX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Jobs and </a:t>
            </a:r>
            <a:r>
              <a:rPr lang="es-MX" sz="14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workplaces</a:t>
            </a:r>
            <a:r>
              <a:rPr lang="es-MX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sz="14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s-MX" sz="1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s-MX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opinions</a:t>
            </a:r>
            <a:r>
              <a:rPr lang="es-MX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Jobs </a:t>
            </a:r>
            <a:r>
              <a:rPr lang="es-MX" sz="14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i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+ </a:t>
            </a:r>
            <a:r>
              <a:rPr lang="es-MX" sz="1400" b="1" i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</a:t>
            </a:r>
            <a:r>
              <a:rPr lang="es-MX" sz="1400" b="1" i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sz="1400" b="1" i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</a:t>
            </a:r>
            <a:r>
              <a:rPr lang="es-MX" sz="1400" b="1" i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MX" sz="1400" b="1" i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endParaRPr lang="es-MX" sz="1400" b="1" i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Uniformes de trabajo según el empleado y el empleado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59" y="2911419"/>
            <a:ext cx="6254750" cy="408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18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68580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2</a:t>
            </a:r>
          </a:p>
          <a:p>
            <a:pPr algn="ctr"/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tense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6" name="Tabla 3"/>
          <p:cNvGraphicFramePr>
            <a:graphicFrameLocks noGrp="1"/>
          </p:cNvGraphicFramePr>
          <p:nvPr/>
        </p:nvGraphicFramePr>
        <p:xfrm>
          <a:off x="1698175" y="1344386"/>
          <a:ext cx="4117770" cy="2819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5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02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12560">
                <a:tc>
                  <a:txBody>
                    <a:bodyPr/>
                    <a:lstStyle/>
                    <a:p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7220">
                <a:tc>
                  <a:txBody>
                    <a:bodyPr/>
                    <a:lstStyle/>
                    <a:p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CuadroTexto 4"/>
          <p:cNvSpPr txBox="1"/>
          <p:nvPr/>
        </p:nvSpPr>
        <p:spPr>
          <a:xfrm>
            <a:off x="1792923" y="1460088"/>
            <a:ext cx="691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5"/>
          <p:cNvSpPr txBox="1"/>
          <p:nvPr/>
        </p:nvSpPr>
        <p:spPr>
          <a:xfrm>
            <a:off x="1894622" y="3091639"/>
            <a:ext cx="589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1 CuadroTexto"/>
          <p:cNvSpPr txBox="1"/>
          <p:nvPr/>
        </p:nvSpPr>
        <p:spPr>
          <a:xfrm>
            <a:off x="3488896" y="1610836"/>
            <a:ext cx="99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solidFill>
                  <a:srgbClr val="FF9933"/>
                </a:solidFill>
              </a:rPr>
              <a:t>Verb</a:t>
            </a:r>
            <a:endParaRPr lang="es-ES" sz="2400" dirty="0">
              <a:solidFill>
                <a:srgbClr val="FF9933"/>
              </a:solidFill>
            </a:endParaRPr>
          </a:p>
        </p:txBody>
      </p:sp>
      <p:sp>
        <p:nvSpPr>
          <p:cNvPr id="10" name="10 CuadroTexto"/>
          <p:cNvSpPr txBox="1"/>
          <p:nvPr/>
        </p:nvSpPr>
        <p:spPr>
          <a:xfrm>
            <a:off x="3262084" y="2985558"/>
            <a:ext cx="1218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solidFill>
                  <a:srgbClr val="FF9933"/>
                </a:solidFill>
              </a:rPr>
              <a:t>Verb</a:t>
            </a:r>
            <a:r>
              <a:rPr lang="es-MX" sz="2400" dirty="0">
                <a:solidFill>
                  <a:srgbClr val="FF9933"/>
                </a:solidFill>
              </a:rPr>
              <a:t> + </a:t>
            </a:r>
            <a:r>
              <a:rPr lang="es-MX" sz="2800" b="1" dirty="0">
                <a:solidFill>
                  <a:srgbClr val="FF9933"/>
                </a:solidFill>
              </a:rPr>
              <a:t>S</a:t>
            </a:r>
            <a:endParaRPr lang="es-ES" sz="2400" b="1" dirty="0">
              <a:solidFill>
                <a:srgbClr val="FF9933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063238" y="2138184"/>
            <a:ext cx="23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in a hospital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005429" y="3553304"/>
            <a:ext cx="2526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000" dirty="0" err="1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in a hospital</a:t>
            </a:r>
          </a:p>
        </p:txBody>
      </p:sp>
      <p:graphicFrame>
        <p:nvGraphicFramePr>
          <p:cNvPr id="13" name="Tabla 3"/>
          <p:cNvGraphicFramePr>
            <a:graphicFrameLocks noGrp="1"/>
          </p:cNvGraphicFramePr>
          <p:nvPr/>
        </p:nvGraphicFramePr>
        <p:xfrm>
          <a:off x="1710039" y="5235729"/>
          <a:ext cx="4139543" cy="2819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20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12560">
                <a:tc>
                  <a:txBody>
                    <a:bodyPr/>
                    <a:lstStyle/>
                    <a:p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7220">
                <a:tc>
                  <a:txBody>
                    <a:bodyPr/>
                    <a:lstStyle/>
                    <a:p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CuadroTexto 4"/>
          <p:cNvSpPr txBox="1"/>
          <p:nvPr/>
        </p:nvSpPr>
        <p:spPr>
          <a:xfrm>
            <a:off x="1849367" y="5351431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5"/>
          <p:cNvSpPr txBox="1"/>
          <p:nvPr/>
        </p:nvSpPr>
        <p:spPr>
          <a:xfrm>
            <a:off x="1900664" y="6982982"/>
            <a:ext cx="595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10 CuadroTexto"/>
          <p:cNvSpPr txBox="1"/>
          <p:nvPr/>
        </p:nvSpPr>
        <p:spPr>
          <a:xfrm>
            <a:off x="2798140" y="6876901"/>
            <a:ext cx="2759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>
                <a:solidFill>
                  <a:srgbClr val="FF9933"/>
                </a:solidFill>
              </a:rPr>
              <a:t>Aux</a:t>
            </a:r>
            <a:r>
              <a:rPr lang="es-MX" sz="2400" dirty="0">
                <a:solidFill>
                  <a:srgbClr val="FF9933"/>
                </a:solidFill>
              </a:rPr>
              <a:t> </a:t>
            </a:r>
            <a:r>
              <a:rPr lang="es-MX" sz="2400" dirty="0" err="1">
                <a:solidFill>
                  <a:srgbClr val="FF9933"/>
                </a:solidFill>
              </a:rPr>
              <a:t>doesn´t</a:t>
            </a:r>
            <a:r>
              <a:rPr lang="es-MX" sz="2400" dirty="0">
                <a:solidFill>
                  <a:srgbClr val="FF9933"/>
                </a:solidFill>
              </a:rPr>
              <a:t>  +  </a:t>
            </a:r>
            <a:r>
              <a:rPr lang="es-MX" sz="2400" dirty="0" err="1">
                <a:solidFill>
                  <a:srgbClr val="FF9933"/>
                </a:solidFill>
              </a:rPr>
              <a:t>Verb</a:t>
            </a:r>
            <a:r>
              <a:rPr lang="es-MX" sz="2400" dirty="0">
                <a:solidFill>
                  <a:srgbClr val="FF9933"/>
                </a:solidFill>
              </a:rPr>
              <a:t> </a:t>
            </a:r>
            <a:endParaRPr lang="es-ES" sz="2400" b="1" dirty="0">
              <a:solidFill>
                <a:srgbClr val="FF9933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899674" y="5963971"/>
            <a:ext cx="2677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531640" y="7444647"/>
            <a:ext cx="294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doesn´t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0" y="944313"/>
            <a:ext cx="685799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Afirmative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-1976" y="4833894"/>
            <a:ext cx="685800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10 CuadroTexto"/>
          <p:cNvSpPr txBox="1"/>
          <p:nvPr/>
        </p:nvSpPr>
        <p:spPr>
          <a:xfrm>
            <a:off x="2798140" y="5374552"/>
            <a:ext cx="2485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>
                <a:solidFill>
                  <a:srgbClr val="FF9933"/>
                </a:solidFill>
              </a:rPr>
              <a:t>Aux</a:t>
            </a:r>
            <a:r>
              <a:rPr lang="es-MX" sz="2400" dirty="0">
                <a:solidFill>
                  <a:srgbClr val="FF9933"/>
                </a:solidFill>
              </a:rPr>
              <a:t> </a:t>
            </a:r>
            <a:r>
              <a:rPr lang="es-MX" sz="2400" dirty="0" err="1">
                <a:solidFill>
                  <a:srgbClr val="FF9933"/>
                </a:solidFill>
              </a:rPr>
              <a:t>don´t</a:t>
            </a:r>
            <a:r>
              <a:rPr lang="es-MX" sz="2400" dirty="0">
                <a:solidFill>
                  <a:srgbClr val="FF9933"/>
                </a:solidFill>
              </a:rPr>
              <a:t>  +  </a:t>
            </a:r>
            <a:r>
              <a:rPr lang="es-MX" sz="2400" dirty="0" err="1">
                <a:solidFill>
                  <a:srgbClr val="FF9933"/>
                </a:solidFill>
              </a:rPr>
              <a:t>Verb</a:t>
            </a:r>
            <a:r>
              <a:rPr lang="es-MX" sz="2400" dirty="0">
                <a:solidFill>
                  <a:srgbClr val="FF9933"/>
                </a:solidFill>
              </a:rPr>
              <a:t> </a:t>
            </a:r>
            <a:endParaRPr lang="es-ES" sz="2400" b="1" dirty="0">
              <a:solidFill>
                <a:srgbClr val="FF9933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-1" y="4159219"/>
            <a:ext cx="6856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affirmative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he/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u="sng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–s </a:t>
            </a:r>
            <a:r>
              <a:rPr lang="es-MX" sz="1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Works in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Remind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spelling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rules.</a:t>
            </a:r>
            <a:endParaRPr lang="es-MX" sz="1600" i="1" u="sng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-1976" y="8079560"/>
            <a:ext cx="6856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use </a:t>
            </a:r>
            <a:r>
              <a:rPr lang="es-MX" sz="1600" i="1" u="sng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 /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 use </a:t>
            </a:r>
            <a:r>
              <a:rPr lang="es-MX" sz="1600" i="1" u="sng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doesn´t</a:t>
            </a:r>
            <a:r>
              <a:rPr lang="es-MX" sz="1600" i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he/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Remind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–s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auxiliar. </a:t>
            </a:r>
          </a:p>
          <a:p>
            <a:pPr marL="273050"/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u="sng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doesn´t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( NOT: </a:t>
            </a:r>
            <a:r>
              <a:rPr lang="es-MX" sz="1600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1600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doesn´t</a:t>
            </a:r>
            <a:r>
              <a:rPr lang="es-MX" sz="1600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es-MX" sz="1600" strike="sngStrike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es-MX" sz="1600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1600" i="1" u="sng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7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667761D-8619-4C8B-8A75-2975AC2CEB8E}"/>
              </a:ext>
            </a:extLst>
          </p:cNvPr>
          <p:cNvSpPr txBox="1"/>
          <p:nvPr/>
        </p:nvSpPr>
        <p:spPr>
          <a:xfrm>
            <a:off x="83872" y="125390"/>
            <a:ext cx="674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affirmative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xmlns="" id="{563B91F5-C35A-45BA-8847-27A5C044A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048334"/>
              </p:ext>
            </p:extLst>
          </p:nvPr>
        </p:nvGraphicFramePr>
        <p:xfrm>
          <a:off x="381000" y="2638285"/>
          <a:ext cx="2914650" cy="17573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xmlns="" val="2994275372"/>
                    </a:ext>
                  </a:extLst>
                </a:gridCol>
              </a:tblGrid>
              <a:tr h="585788">
                <a:tc>
                  <a:txBody>
                    <a:bodyPr/>
                    <a:lstStyle/>
                    <a:p>
                      <a:pPr marL="0" indent="0" algn="ctr"/>
                      <a:r>
                        <a:rPr lang="es-MX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 </a:t>
                      </a:r>
                      <a:r>
                        <a:rPr lang="es-MX" sz="13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front</a:t>
                      </a:r>
                      <a:r>
                        <a:rPr lang="es-MX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3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</a:t>
                      </a:r>
                      <a:r>
                        <a:rPr lang="es-MX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3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clerk</a:t>
                      </a:r>
                      <a:r>
                        <a:rPr lang="es-MX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3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es-MX" sz="13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MX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a hotel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929179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MX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bellhop</a:t>
                      </a:r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es-MX" sz="1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MX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a hotel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256424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 </a:t>
                      </a:r>
                      <a:r>
                        <a:rPr lang="es-MX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pilot</a:t>
                      </a:r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doesn´t</a:t>
                      </a:r>
                      <a:r>
                        <a:rPr lang="es-MX" sz="1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3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es-MX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a hotel</a:t>
                      </a:r>
                      <a:endParaRPr lang="es-MX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01807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4839B111-7DA8-4B3C-A850-01AF7EED9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5410"/>
              </p:ext>
            </p:extLst>
          </p:nvPr>
        </p:nvGraphicFramePr>
        <p:xfrm>
          <a:off x="3714750" y="2616395"/>
          <a:ext cx="2914650" cy="17573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xmlns="" val="2994275372"/>
                    </a:ext>
                  </a:extLst>
                </a:gridCol>
              </a:tblGrid>
              <a:tr h="5857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929179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256424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018072"/>
                  </a:ext>
                </a:extLst>
              </a:tr>
            </a:tbl>
          </a:graphicData>
        </a:graphic>
      </p:graphicFrame>
      <p:graphicFrame>
        <p:nvGraphicFramePr>
          <p:cNvPr id="5" name="Tabla 3">
            <a:extLst>
              <a:ext uri="{FF2B5EF4-FFF2-40B4-BE49-F238E27FC236}">
                <a16:creationId xmlns:a16="http://schemas.microsoft.com/office/drawing/2014/main" xmlns="" id="{C6DBEB0C-26B5-4539-AEDA-5BC1D6BA0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106321"/>
              </p:ext>
            </p:extLst>
          </p:nvPr>
        </p:nvGraphicFramePr>
        <p:xfrm>
          <a:off x="361950" y="6829003"/>
          <a:ext cx="2914650" cy="17573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xmlns="" val="2994275372"/>
                    </a:ext>
                  </a:extLst>
                </a:gridCol>
              </a:tblGrid>
              <a:tr h="5857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929179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256424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018072"/>
                  </a:ext>
                </a:extLst>
              </a:tr>
            </a:tbl>
          </a:graphicData>
        </a:graphic>
      </p:graphicFrame>
      <p:graphicFrame>
        <p:nvGraphicFramePr>
          <p:cNvPr id="6" name="Tabla 3">
            <a:extLst>
              <a:ext uri="{FF2B5EF4-FFF2-40B4-BE49-F238E27FC236}">
                <a16:creationId xmlns:a16="http://schemas.microsoft.com/office/drawing/2014/main" xmlns="" id="{14C3EAB1-12E4-4D29-9B76-E6834B599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937936"/>
              </p:ext>
            </p:extLst>
          </p:nvPr>
        </p:nvGraphicFramePr>
        <p:xfrm>
          <a:off x="3695700" y="6834401"/>
          <a:ext cx="2914650" cy="17573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xmlns="" val="2994275372"/>
                    </a:ext>
                  </a:extLst>
                </a:gridCol>
              </a:tblGrid>
              <a:tr h="5857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929179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256424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018072"/>
                  </a:ext>
                </a:extLst>
              </a:tr>
            </a:tbl>
          </a:graphicData>
        </a:graphic>
      </p:graphicFrame>
      <p:pic>
        <p:nvPicPr>
          <p:cNvPr id="28678" name="Picture 6" descr="ᐈ Letrero hotel fotos de stock, imágenes carteles de hoteles | descargar en 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3" y="892522"/>
            <a:ext cx="2495191" cy="162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▷ Rótulos para restaurantes |〘 Diseño de rótulos en Madrid 〙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67"/>
          <a:stretch/>
        </p:blipFill>
        <p:spPr bwMode="auto">
          <a:xfrm>
            <a:off x="3896137" y="892522"/>
            <a:ext cx="2495191" cy="162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8" name="Picture 16" descr="Hospital Fachada: imágenes, fotos de stock y vecto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 t="19320" r="3889" b="16203"/>
          <a:stretch/>
        </p:blipFill>
        <p:spPr bwMode="auto">
          <a:xfrm>
            <a:off x="572527" y="5022376"/>
            <a:ext cx="2491017" cy="17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0" name="Picture 18" descr="Photographic Images Old Photo McLoud Oklahoma &quot;Seikel's Department Store&quot;  Collectables comercio-local.qroo.gob.mx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4" t="34659" r="20209" b="8027"/>
          <a:stretch/>
        </p:blipFill>
        <p:spPr bwMode="auto">
          <a:xfrm>
            <a:off x="3896137" y="5058503"/>
            <a:ext cx="2495191" cy="164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20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ᐈ Doctor imágenes de stock, fotos doctor paciente | descargar en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4" y="1451662"/>
            <a:ext cx="2505738" cy="152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Street food vendors in Xi'an, China : p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119" y="1443274"/>
            <a:ext cx="2519385" cy="153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ombre de seguridad permanente afuera usando radio portátil | Foto Prem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118" y="3915744"/>
            <a:ext cx="2519385" cy="157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Sobreviviendo al IVA en tiempos de freelance – Noole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4" y="3915744"/>
            <a:ext cx="2505738" cy="157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Condenan a un taxista por negarse a llevar a un hombre ciego con perro guía  | La Verdad Notici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4" y="6450816"/>
            <a:ext cx="2505738" cy="158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Receptionist And Businesswoman At Hotel Front Desk Stock Photo - Download  Image Now - iSt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32" y="6450816"/>
            <a:ext cx="2509071" cy="158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-40943" y="26491"/>
            <a:ext cx="6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do?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. Use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phrases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60620" y="620395"/>
            <a:ext cx="1372650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400" dirty="0" err="1"/>
              <a:t>Helps</a:t>
            </a:r>
            <a:r>
              <a:rPr lang="es-MX" sz="1400" dirty="0"/>
              <a:t> </a:t>
            </a:r>
            <a:r>
              <a:rPr lang="es-MX" sz="1400" dirty="0" err="1"/>
              <a:t>people</a:t>
            </a:r>
            <a:endParaRPr lang="es-MX" sz="1400" dirty="0"/>
          </a:p>
          <a:p>
            <a:r>
              <a:rPr lang="es-MX" sz="1400" dirty="0" err="1"/>
              <a:t>Talks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people</a:t>
            </a:r>
            <a:endParaRPr lang="es-MX" sz="1400" dirty="0"/>
          </a:p>
          <a:p>
            <a:r>
              <a:rPr lang="es-MX" sz="1400" dirty="0" err="1"/>
              <a:t>Handles</a:t>
            </a:r>
            <a:r>
              <a:rPr lang="es-MX" sz="1400" dirty="0"/>
              <a:t> </a:t>
            </a:r>
            <a:r>
              <a:rPr lang="es-MX" sz="1400" dirty="0" err="1"/>
              <a:t>money</a:t>
            </a:r>
            <a:endParaRPr lang="es-MX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722343" y="621642"/>
            <a:ext cx="1429178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400" dirty="0" err="1"/>
              <a:t>Sits</a:t>
            </a:r>
            <a:r>
              <a:rPr lang="es-MX" sz="1400" dirty="0"/>
              <a:t> </a:t>
            </a:r>
            <a:r>
              <a:rPr lang="es-MX" sz="1400" dirty="0" err="1"/>
              <a:t>all</a:t>
            </a:r>
            <a:r>
              <a:rPr lang="es-MX" sz="1400" dirty="0"/>
              <a:t> </a:t>
            </a:r>
            <a:r>
              <a:rPr lang="es-MX" sz="1400" dirty="0" err="1"/>
              <a:t>day</a:t>
            </a:r>
            <a:endParaRPr lang="es-MX" sz="1400" dirty="0"/>
          </a:p>
          <a:p>
            <a:r>
              <a:rPr lang="es-MX" sz="1400" dirty="0"/>
              <a:t>Stands </a:t>
            </a:r>
            <a:r>
              <a:rPr lang="es-MX" sz="1400" dirty="0" err="1"/>
              <a:t>all</a:t>
            </a:r>
            <a:r>
              <a:rPr lang="es-MX" sz="1400" dirty="0"/>
              <a:t> </a:t>
            </a:r>
            <a:r>
              <a:rPr lang="es-MX" sz="1400" dirty="0" err="1"/>
              <a:t>day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050734" y="622014"/>
            <a:ext cx="2040444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400" dirty="0" err="1"/>
              <a:t>Wears</a:t>
            </a:r>
            <a:r>
              <a:rPr lang="es-MX" sz="1400" dirty="0"/>
              <a:t> </a:t>
            </a:r>
            <a:r>
              <a:rPr lang="es-MX" sz="1400" dirty="0" err="1"/>
              <a:t>uniform</a:t>
            </a:r>
            <a:endParaRPr lang="es-MX" sz="1400" dirty="0"/>
          </a:p>
          <a:p>
            <a:r>
              <a:rPr lang="es-MX" sz="1400" dirty="0" err="1"/>
              <a:t>Does</a:t>
            </a:r>
            <a:r>
              <a:rPr lang="es-MX" sz="1400" dirty="0"/>
              <a:t> </a:t>
            </a:r>
            <a:r>
              <a:rPr lang="es-MX" sz="1400" dirty="0" err="1"/>
              <a:t>not</a:t>
            </a:r>
            <a:r>
              <a:rPr lang="es-MX" sz="1400" dirty="0"/>
              <a:t> </a:t>
            </a:r>
            <a:r>
              <a:rPr lang="es-MX" sz="1400" dirty="0" err="1"/>
              <a:t>wear</a:t>
            </a:r>
            <a:r>
              <a:rPr lang="es-MX" sz="1400" dirty="0"/>
              <a:t> </a:t>
            </a:r>
            <a:r>
              <a:rPr lang="es-MX" sz="1400" dirty="0" err="1"/>
              <a:t>uniform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5031335" y="628330"/>
            <a:ext cx="1633322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400" dirty="0"/>
              <a:t>Works at </a:t>
            </a:r>
            <a:r>
              <a:rPr lang="es-MX" sz="1400" dirty="0" err="1"/>
              <a:t>night</a:t>
            </a:r>
            <a:endParaRPr lang="es-MX" sz="1400" dirty="0"/>
          </a:p>
          <a:p>
            <a:r>
              <a:rPr lang="es-MX" sz="1400" dirty="0"/>
              <a:t>Works in </a:t>
            </a:r>
            <a:r>
              <a:rPr lang="es-MX" sz="1400" dirty="0" err="1"/>
              <a:t>an</a:t>
            </a:r>
            <a:r>
              <a:rPr lang="es-MX" sz="1400" dirty="0"/>
              <a:t> office</a:t>
            </a:r>
          </a:p>
          <a:p>
            <a:r>
              <a:rPr lang="es-MX" sz="1400" dirty="0"/>
              <a:t>Works </a:t>
            </a:r>
            <a:r>
              <a:rPr lang="es-MX" sz="1400" dirty="0" err="1"/>
              <a:t>hard</a:t>
            </a:r>
            <a:endParaRPr lang="es-MX" sz="1400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566036"/>
              </p:ext>
            </p:extLst>
          </p:nvPr>
        </p:nvGraphicFramePr>
        <p:xfrm>
          <a:off x="469475" y="2993408"/>
          <a:ext cx="2505738" cy="8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5600">
                <a:tc>
                  <a:txBody>
                    <a:bodyPr/>
                    <a:lstStyle/>
                    <a:p>
                      <a:r>
                        <a:rPr lang="es-MX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He´s</a:t>
                      </a:r>
                      <a:r>
                        <a:rPr lang="es-MX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doctor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600">
                <a:tc>
                  <a:txBody>
                    <a:bodyPr/>
                    <a:lstStyle/>
                    <a:p>
                      <a:r>
                        <a:rPr lang="es-MX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</a:t>
                      </a:r>
                      <a:r>
                        <a:rPr lang="es-MX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helps</a:t>
                      </a:r>
                      <a:r>
                        <a:rPr lang="es-MX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600">
                <a:tc>
                  <a:txBody>
                    <a:bodyPr/>
                    <a:lstStyle/>
                    <a:p>
                      <a:r>
                        <a:rPr lang="es-MX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</a:t>
                      </a:r>
                      <a:r>
                        <a:rPr lang="es-MX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</a:t>
                      </a:r>
                      <a:r>
                        <a:rPr lang="es-MX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a hospital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235412"/>
              </p:ext>
            </p:extLst>
          </p:nvPr>
        </p:nvGraphicFramePr>
        <p:xfrm>
          <a:off x="3867765" y="2992558"/>
          <a:ext cx="2505738" cy="89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560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60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60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39403"/>
              </p:ext>
            </p:extLst>
          </p:nvPr>
        </p:nvGraphicFramePr>
        <p:xfrm>
          <a:off x="3858952" y="5486401"/>
          <a:ext cx="2505738" cy="89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560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60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60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814281"/>
              </p:ext>
            </p:extLst>
          </p:nvPr>
        </p:nvGraphicFramePr>
        <p:xfrm>
          <a:off x="3861224" y="8095401"/>
          <a:ext cx="2505738" cy="89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560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60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60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669057"/>
              </p:ext>
            </p:extLst>
          </p:nvPr>
        </p:nvGraphicFramePr>
        <p:xfrm>
          <a:off x="451549" y="8111321"/>
          <a:ext cx="2505738" cy="89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560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60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60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933429"/>
              </p:ext>
            </p:extLst>
          </p:nvPr>
        </p:nvGraphicFramePr>
        <p:xfrm>
          <a:off x="467469" y="5506863"/>
          <a:ext cx="2505738" cy="89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560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60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60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371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6">
            <a:extLst>
              <a:ext uri="{FF2B5EF4-FFF2-40B4-BE49-F238E27FC236}">
                <a16:creationId xmlns:a16="http://schemas.microsoft.com/office/drawing/2014/main" xmlns="" id="{D255FFC5-B739-4B9D-8176-5077848FE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634395"/>
              </p:ext>
            </p:extLst>
          </p:nvPr>
        </p:nvGraphicFramePr>
        <p:xfrm>
          <a:off x="1557072" y="171450"/>
          <a:ext cx="4106749" cy="8705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749">
                  <a:extLst>
                    <a:ext uri="{9D8B030D-6E8A-4147-A177-3AD203B41FA5}">
                      <a16:colId xmlns:a16="http://schemas.microsoft.com/office/drawing/2014/main" xmlns="" val="1322369899"/>
                    </a:ext>
                  </a:extLst>
                </a:gridCol>
              </a:tblGrid>
              <a:tr h="952815"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2219837"/>
                  </a:ext>
                </a:extLst>
              </a:tr>
              <a:tr h="129217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cares </a:t>
                      </a:r>
                      <a:r>
                        <a:rPr lang="es-MX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endParaRPr lang="es-MX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8082902"/>
                  </a:ext>
                </a:extLst>
              </a:tr>
              <a:tr h="129217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cooks</a:t>
                      </a:r>
                      <a:r>
                        <a:rPr lang="es-MX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</a:t>
                      </a:r>
                      <a:endParaRPr lang="es-MX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3533410"/>
                  </a:ext>
                </a:extLst>
              </a:tr>
              <a:tr h="129217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serves</a:t>
                      </a:r>
                      <a:r>
                        <a:rPr lang="es-MX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7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</a:t>
                      </a:r>
                      <a:endParaRPr lang="es-MX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1690081"/>
                  </a:ext>
                </a:extLst>
              </a:tr>
              <a:tr h="129217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receives</a:t>
                      </a:r>
                      <a:r>
                        <a:rPr lang="es-MX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</a:t>
                      </a:r>
                      <a:endParaRPr lang="es-MX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4170964"/>
                  </a:ext>
                </a:extLst>
              </a:tr>
              <a:tr h="129217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handles</a:t>
                      </a:r>
                      <a:r>
                        <a:rPr lang="es-MX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money</a:t>
                      </a:r>
                      <a:endParaRPr lang="es-MX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1380825"/>
                  </a:ext>
                </a:extLst>
              </a:tr>
              <a:tr h="129217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sells</a:t>
                      </a:r>
                      <a:r>
                        <a:rPr lang="es-MX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products</a:t>
                      </a:r>
                      <a:endParaRPr lang="es-MX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12058134"/>
                  </a:ext>
                </a:extLst>
              </a:tr>
            </a:tbl>
          </a:graphicData>
        </a:graphic>
      </p:graphicFrame>
      <p:pic>
        <p:nvPicPr>
          <p:cNvPr id="9" name="Picture 2" descr="Fotos de Camarero elegante, Imágenes de Camarero elegante ⬇ Descargar |  Depositphoto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r="19758" b="31415"/>
          <a:stretch/>
        </p:blipFill>
        <p:spPr bwMode="auto">
          <a:xfrm>
            <a:off x="5446373" y="3084206"/>
            <a:ext cx="1296849" cy="238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666 Car Sales Person White Background Stock Photos, Pictures &amp; Royalty-Free  Images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7985" r="37735" b="28680"/>
          <a:stretch/>
        </p:blipFill>
        <p:spPr bwMode="auto">
          <a:xfrm>
            <a:off x="263872" y="6400798"/>
            <a:ext cx="1414803" cy="189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647" t="23052" r="4552" b="34445"/>
          <a:stretch/>
        </p:blipFill>
        <p:spPr>
          <a:xfrm>
            <a:off x="305579" y="3084206"/>
            <a:ext cx="1373096" cy="2170367"/>
          </a:xfrm>
          <a:prstGeom prst="rect">
            <a:avLst/>
          </a:prstGeom>
        </p:spPr>
      </p:pic>
      <p:pic>
        <p:nvPicPr>
          <p:cNvPr id="12" name="Picture 8" descr="Imágenes de Cheff, fotos de Cheff sin royalties | Depositphotos®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42" y="513808"/>
            <a:ext cx="1389180" cy="222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Woman Accountant Show Calculator. Young Business Woman. Stock Photo - Image  of background, isolated: 102985116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t="7084" r="6005" b="38786"/>
          <a:stretch/>
        </p:blipFill>
        <p:spPr bwMode="auto">
          <a:xfrm>
            <a:off x="305579" y="513808"/>
            <a:ext cx="1414803" cy="196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remium Photo | Nurse with a stethoscope standing on white background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2"/>
          <a:stretch/>
        </p:blipFill>
        <p:spPr bwMode="auto">
          <a:xfrm>
            <a:off x="5354042" y="6400798"/>
            <a:ext cx="1408853" cy="21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40936" y="27294"/>
            <a:ext cx="6719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/>
              <a:t>What</a:t>
            </a:r>
            <a:r>
              <a:rPr lang="es-MX" sz="2000" dirty="0"/>
              <a:t> </a:t>
            </a:r>
            <a:r>
              <a:rPr lang="es-MX" sz="2000" dirty="0" err="1"/>
              <a:t>does</a:t>
            </a:r>
            <a:r>
              <a:rPr lang="es-MX" sz="2000" dirty="0"/>
              <a:t> he/</a:t>
            </a:r>
            <a:r>
              <a:rPr lang="es-MX" sz="2000" dirty="0" err="1"/>
              <a:t>she</a:t>
            </a:r>
            <a:r>
              <a:rPr lang="es-MX" sz="2000" dirty="0"/>
              <a:t> do? Match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pictures</a:t>
            </a:r>
            <a:r>
              <a:rPr lang="es-MX" sz="2000" dirty="0"/>
              <a:t> </a:t>
            </a:r>
            <a:r>
              <a:rPr lang="es-MX" sz="2000" dirty="0" err="1"/>
              <a:t>with</a:t>
            </a:r>
            <a:r>
              <a:rPr lang="es-MX" sz="2000" dirty="0"/>
              <a:t>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statements</a:t>
            </a:r>
            <a:endParaRPr lang="es-MX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63872" y="2413680"/>
            <a:ext cx="1541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An</a:t>
            </a:r>
            <a:r>
              <a:rPr lang="es-MX" dirty="0" smtClean="0"/>
              <a:t> </a:t>
            </a:r>
            <a:r>
              <a:rPr lang="es-MX" dirty="0" err="1" smtClean="0"/>
              <a:t>accountant</a:t>
            </a:r>
            <a:endParaRPr lang="es-MX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1678675" y="2598346"/>
            <a:ext cx="1230454" cy="3802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84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94592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YOU WORK?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6858000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8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00501" y="8380711"/>
            <a:ext cx="5704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https://www.youtube.com/watch?v=1oxb7WRuijw</a:t>
            </a:r>
            <a:endParaRPr lang="es-MX" dirty="0"/>
          </a:p>
          <a:p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142534" y="2774669"/>
            <a:ext cx="5827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https://www.youtube.com/watch?v=mTrVih6zIHA</a:t>
            </a:r>
            <a:endParaRPr lang="es-MX" dirty="0"/>
          </a:p>
          <a:p>
            <a:endParaRPr lang="es-MX" dirty="0"/>
          </a:p>
        </p:txBody>
      </p:sp>
      <p:sp>
        <p:nvSpPr>
          <p:cNvPr id="2" name="CuadroTexto 1"/>
          <p:cNvSpPr txBox="1"/>
          <p:nvPr/>
        </p:nvSpPr>
        <p:spPr>
          <a:xfrm>
            <a:off x="142534" y="2097664"/>
            <a:ext cx="649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 </a:t>
            </a:r>
            <a:r>
              <a:rPr lang="es-MX" dirty="0" err="1"/>
              <a:t>to</a:t>
            </a:r>
            <a:r>
              <a:rPr lang="es-MX" dirty="0"/>
              <a:t> listen and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Jobs </a:t>
            </a:r>
            <a:r>
              <a:rPr lang="es-MX" dirty="0" err="1"/>
              <a:t>vocabulary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78017" y="8011379"/>
            <a:ext cx="553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Jobs </a:t>
            </a:r>
            <a:r>
              <a:rPr lang="es-MX" dirty="0" err="1"/>
              <a:t>vocabulary</a:t>
            </a:r>
            <a:endParaRPr lang="es-MX" dirty="0"/>
          </a:p>
        </p:txBody>
      </p:sp>
      <p:pic>
        <p:nvPicPr>
          <p:cNvPr id="5" name="Elementos multimedia en línea 4" title="Occupation Names | Learning Job and Profession List for Kids in English">
            <a:hlinkClick r:id="" action="ppaction://media"/>
            <a:extLst>
              <a:ext uri="{FF2B5EF4-FFF2-40B4-BE49-F238E27FC236}">
                <a16:creationId xmlns:a16="http://schemas.microsoft.com/office/drawing/2014/main" xmlns="" id="{D280F92A-C280-4D9B-89F4-A9D793C6FC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5685" y="3723822"/>
            <a:ext cx="6176599" cy="34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remium Photo | Nurse with a stethoscope standing on white background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2"/>
          <a:stretch/>
        </p:blipFill>
        <p:spPr bwMode="auto">
          <a:xfrm>
            <a:off x="313384" y="633653"/>
            <a:ext cx="2312526" cy="324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647" t="23052" r="4552" b="34445"/>
          <a:stretch/>
        </p:blipFill>
        <p:spPr>
          <a:xfrm>
            <a:off x="4494094" y="4595468"/>
            <a:ext cx="2142554" cy="3537285"/>
          </a:xfrm>
          <a:prstGeom prst="rect">
            <a:avLst/>
          </a:prstGeom>
        </p:spPr>
      </p:pic>
      <p:pic>
        <p:nvPicPr>
          <p:cNvPr id="21510" name="Picture 6" descr="11,778 Female Doctor White Background Stock Photos, Pictures &amp; Royalty-Free  Images - i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" r="6914" b="5883"/>
          <a:stretch/>
        </p:blipFill>
        <p:spPr bwMode="auto">
          <a:xfrm>
            <a:off x="2625909" y="670677"/>
            <a:ext cx="2055273" cy="322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Mens' Clothes German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9" r="11355" b="34005"/>
          <a:stretch/>
        </p:blipFill>
        <p:spPr bwMode="auto">
          <a:xfrm flipH="1">
            <a:off x="323028" y="4704652"/>
            <a:ext cx="1695416" cy="34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ccountant - El blog de Federico de los Sant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50" y="5583604"/>
            <a:ext cx="2068238" cy="25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Lawyer law student with a gavel isolated on white background | Stock Images  Page | Everypixe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8" y="768690"/>
            <a:ext cx="2059922" cy="308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20346" y="36853"/>
            <a:ext cx="414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Listen and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vocabulary</a:t>
            </a:r>
            <a:r>
              <a:rPr lang="es-MX" dirty="0"/>
              <a:t> of Jobs </a:t>
            </a:r>
          </a:p>
        </p:txBody>
      </p:sp>
      <p:pic>
        <p:nvPicPr>
          <p:cNvPr id="3" name="6074d8ff067a14.5599889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3384" y="406185"/>
            <a:ext cx="609600" cy="6096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03218" y="3923186"/>
            <a:ext cx="70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nurse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32039" y="3923186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doctor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535912" y="3923186"/>
            <a:ext cx="80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lawyer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00108" y="8119075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/>
              <a:t>manager/</a:t>
            </a:r>
          </a:p>
          <a:p>
            <a:pPr algn="ctr"/>
            <a:r>
              <a:rPr lang="es-MX" dirty="0" err="1"/>
              <a:t>businessman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580690" y="8128975"/>
            <a:ext cx="1233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accountant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238777" y="8126998"/>
            <a:ext cx="85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cashier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16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sfraz de policía auténtico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r="22096" b="41989"/>
          <a:stretch/>
        </p:blipFill>
        <p:spPr bwMode="auto">
          <a:xfrm flipH="1">
            <a:off x="159418" y="194831"/>
            <a:ext cx="1904999" cy="379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otos de Camarero elegante, Imágenes de Camarero elegante ⬇ Descargar |  Depositphotos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r="19758" b="31415"/>
          <a:stretch/>
        </p:blipFill>
        <p:spPr bwMode="auto">
          <a:xfrm>
            <a:off x="194302" y="4457838"/>
            <a:ext cx="2103461" cy="38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2379651" y="4723526"/>
            <a:ext cx="2269223" cy="3769812"/>
            <a:chOff x="-1" y="2751304"/>
            <a:chExt cx="4214062" cy="6344570"/>
          </a:xfrm>
        </p:grpSpPr>
        <p:pic>
          <p:nvPicPr>
            <p:cNvPr id="14" name="Picture 52" descr="2Nd Waiter – Lawrence Dry Cleaners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" y="2751304"/>
              <a:ext cx="3078579" cy="634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0" descr="Rolling Hostess Restaurant Podium, 3 Hidden Compartments (Black Wood Grain)  (LCTFSRESTB) - Walmart.com - Walmart.com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4764505"/>
              <a:ext cx="3660609" cy="4331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530" name="Picture 2" descr="Guardia De Seguridad Con Transmisor De Radio Portátil En El Centro  Comercial Foto de archivo - Imagen de pasillo, espacio: 17988627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17" y="221523"/>
            <a:ext cx="2281982" cy="416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Imágenes de Cheff, fotos de Cheff sin royalties | Depositphotos®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44" y="4386449"/>
            <a:ext cx="2486356" cy="39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Tiquetaxi, la nuevsa solución para el taxi a demanda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796" y="416050"/>
            <a:ext cx="1796954" cy="145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Cómo combinar una camisa de manga larga de franela amarilla (6 outfits) |  Lookastic España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/>
          <a:stretch/>
        </p:blipFill>
        <p:spPr bwMode="auto">
          <a:xfrm flipH="1">
            <a:off x="5474043" y="402402"/>
            <a:ext cx="1356660" cy="277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495081" y="4005801"/>
            <a:ext cx="140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police</a:t>
            </a:r>
            <a:r>
              <a:rPr lang="es-MX" dirty="0"/>
              <a:t> </a:t>
            </a:r>
            <a:r>
              <a:rPr lang="es-MX" dirty="0" err="1"/>
              <a:t>officer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345648" y="4003824"/>
            <a:ext cx="151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security</a:t>
            </a:r>
            <a:r>
              <a:rPr lang="es-MX" dirty="0"/>
              <a:t> </a:t>
            </a:r>
            <a:r>
              <a:rPr lang="es-MX" dirty="0" err="1"/>
              <a:t>guard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979985" y="4001845"/>
            <a:ext cx="112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taxi driver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17962" y="8359366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waiter</a:t>
            </a:r>
            <a:r>
              <a:rPr lang="es-MX" dirty="0"/>
              <a:t>/server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901008" y="8359366"/>
            <a:ext cx="59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host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167209" y="8357391"/>
            <a:ext cx="58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chef</a:t>
            </a:r>
          </a:p>
        </p:txBody>
      </p:sp>
      <p:pic>
        <p:nvPicPr>
          <p:cNvPr id="4" name="6074d8ff067a14.5599889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9651" y="194831"/>
            <a:ext cx="609600" cy="6096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20346" y="36853"/>
            <a:ext cx="414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Listen and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vocabulary</a:t>
            </a:r>
            <a:r>
              <a:rPr lang="es-MX" dirty="0"/>
              <a:t> of Jobs </a:t>
            </a:r>
          </a:p>
        </p:txBody>
      </p:sp>
    </p:spTree>
    <p:extLst>
      <p:ext uri="{BB962C8B-B14F-4D97-AF65-F5344CB8AC3E}">
        <p14:creationId xmlns:p14="http://schemas.microsoft.com/office/powerpoint/2010/main" val="310600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6" name="Picture 14" descr="666 Car Sales Person White Background Stock Photos, Pictures &amp; Royalty-Free  Images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7985" r="37735" b="28680"/>
          <a:stretch/>
        </p:blipFill>
        <p:spPr bwMode="auto">
          <a:xfrm>
            <a:off x="343399" y="287079"/>
            <a:ext cx="2867634" cy="338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3476847" y="116959"/>
            <a:ext cx="2978455" cy="3552874"/>
            <a:chOff x="2083134" y="2942469"/>
            <a:chExt cx="4140771" cy="4371333"/>
          </a:xfrm>
        </p:grpSpPr>
        <p:pic>
          <p:nvPicPr>
            <p:cNvPr id="14" name="Picture 8" descr="Adult Waiter Costume Accessory Kit | Party City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7" t="1199" r="29233" b="36180"/>
            <a:stretch/>
          </p:blipFill>
          <p:spPr bwMode="auto">
            <a:xfrm flipH="1">
              <a:off x="3718293" y="4319753"/>
              <a:ext cx="1768106" cy="2357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De Café De Bicicleta/carrito De Café De Negocios - Buy Bicicleta De Café  Retro/carro De Café De Negocios,Bicicleta De Carro De Café,Bicicleta De  Café Product on Alibaba.com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00" r="20994" b="23100"/>
            <a:stretch/>
          </p:blipFill>
          <p:spPr bwMode="auto">
            <a:xfrm>
              <a:off x="2083134" y="2942469"/>
              <a:ext cx="4140771" cy="437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o 15"/>
          <p:cNvGrpSpPr/>
          <p:nvPr/>
        </p:nvGrpSpPr>
        <p:grpSpPr>
          <a:xfrm>
            <a:off x="206922" y="4536082"/>
            <a:ext cx="3764577" cy="3693518"/>
            <a:chOff x="-421940" y="3541432"/>
            <a:chExt cx="7855538" cy="3979001"/>
          </a:xfrm>
        </p:grpSpPr>
        <p:pic>
          <p:nvPicPr>
            <p:cNvPr id="17" name="Picture 2" descr="Ropa de trabajo de Hotel Otoño y gerente de recepción uniforme embellecedor  cajero miembro restaurante traje de mujer de manga larga|suit  women|beautician uniformswomen suits - AliExpress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266" y="3541432"/>
              <a:ext cx="3754273" cy="3754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urved Graphite Grey Reception Desk Bundle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665"/>
            <a:stretch/>
          </p:blipFill>
          <p:spPr bwMode="auto">
            <a:xfrm>
              <a:off x="-421940" y="4355431"/>
              <a:ext cx="7855538" cy="3165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" descr="1,101 Hotel Doorman Stock Photos, Pictures &amp; Royalty-Free Images - iStock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57"/>
          <a:stretch/>
        </p:blipFill>
        <p:spPr bwMode="auto">
          <a:xfrm>
            <a:off x="3587693" y="4107976"/>
            <a:ext cx="3337040" cy="41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5167209" y="8357391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bell</a:t>
            </a:r>
            <a:r>
              <a:rPr lang="es-MX" dirty="0"/>
              <a:t> hop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362877" y="3669833"/>
            <a:ext cx="134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sales </a:t>
            </a:r>
            <a:r>
              <a:rPr lang="es-MX" dirty="0" err="1"/>
              <a:t>person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988626" y="3669833"/>
            <a:ext cx="224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vendor</a:t>
            </a:r>
            <a:r>
              <a:rPr lang="es-MX" dirty="0"/>
              <a:t> /</a:t>
            </a:r>
            <a:r>
              <a:rPr lang="es-MX" dirty="0" err="1"/>
              <a:t>street</a:t>
            </a:r>
            <a:r>
              <a:rPr lang="es-MX" dirty="0"/>
              <a:t> </a:t>
            </a:r>
            <a:r>
              <a:rPr lang="es-MX" dirty="0" err="1"/>
              <a:t>vendor</a:t>
            </a:r>
            <a:endParaRPr lang="es-MX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665376" y="8229600"/>
            <a:ext cx="163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front</a:t>
            </a:r>
            <a:r>
              <a:rPr lang="es-MX" dirty="0"/>
              <a:t> </a:t>
            </a:r>
            <a:r>
              <a:rPr lang="es-MX" dirty="0" err="1"/>
              <a:t>desk</a:t>
            </a:r>
            <a:r>
              <a:rPr lang="es-MX" dirty="0"/>
              <a:t> </a:t>
            </a:r>
            <a:r>
              <a:rPr lang="es-MX" dirty="0" err="1"/>
              <a:t>clerk</a:t>
            </a:r>
            <a:endParaRPr lang="es-MX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20346" y="36853"/>
            <a:ext cx="414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Listen and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vocabulary</a:t>
            </a:r>
            <a:r>
              <a:rPr lang="es-MX" dirty="0"/>
              <a:t> of Jobs </a:t>
            </a:r>
          </a:p>
        </p:txBody>
      </p:sp>
      <p:pic>
        <p:nvPicPr>
          <p:cNvPr id="2" name="6074d8ff067a14.5599889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7099" y="351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C2FEEF1-4DE3-4CFC-BD43-3602A8C20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32" t="18851" r="35124" b="22745"/>
          <a:stretch/>
        </p:blipFill>
        <p:spPr>
          <a:xfrm>
            <a:off x="1296537" y="1583140"/>
            <a:ext cx="5561463" cy="610055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7ABA407-9E30-4790-9807-07D6D2D1FF32}"/>
              </a:ext>
            </a:extLst>
          </p:cNvPr>
          <p:cNvSpPr txBox="1"/>
          <p:nvPr/>
        </p:nvSpPr>
        <p:spPr>
          <a:xfrm>
            <a:off x="0" y="0"/>
            <a:ext cx="2117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/>
              <a:t>Find</a:t>
            </a:r>
            <a:r>
              <a:rPr lang="es-MX" sz="2400" dirty="0"/>
              <a:t> </a:t>
            </a:r>
            <a:r>
              <a:rPr lang="es-MX" sz="2400" dirty="0" err="1"/>
              <a:t>the</a:t>
            </a:r>
            <a:r>
              <a:rPr lang="es-MX" sz="2400" dirty="0"/>
              <a:t> </a:t>
            </a:r>
            <a:r>
              <a:rPr lang="es-MX" sz="2400" dirty="0" err="1"/>
              <a:t>words</a:t>
            </a:r>
            <a:r>
              <a:rPr lang="es-MX" sz="2400" dirty="0"/>
              <a:t>.</a:t>
            </a:r>
          </a:p>
        </p:txBody>
      </p:sp>
      <p:pic>
        <p:nvPicPr>
          <p:cNvPr id="15" name="Picture 2" descr="Fotos de Camarero elegante, Imágenes de Camarero elegante ⬇ Descargar |  Depositphoto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r="19758" b="31415"/>
          <a:stretch/>
        </p:blipFill>
        <p:spPr bwMode="auto">
          <a:xfrm>
            <a:off x="406400" y="6549419"/>
            <a:ext cx="1171462" cy="228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666 Car Sales Person White Background Stock Photos, Pictures &amp; Royalty-Free  Images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7985" r="37735" b="28680"/>
          <a:stretch/>
        </p:blipFill>
        <p:spPr bwMode="auto">
          <a:xfrm>
            <a:off x="1936774" y="7459327"/>
            <a:ext cx="1290131" cy="152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647" t="23052" r="4552" b="34445"/>
          <a:stretch/>
        </p:blipFill>
        <p:spPr>
          <a:xfrm>
            <a:off x="300933" y="2415383"/>
            <a:ext cx="1214074" cy="1777669"/>
          </a:xfrm>
          <a:prstGeom prst="rect">
            <a:avLst/>
          </a:prstGeom>
        </p:spPr>
      </p:pic>
      <p:pic>
        <p:nvPicPr>
          <p:cNvPr id="21" name="Picture 2" descr="Woman Accountant Show Calculator. Young Business Woman. Stock Photo - Image  of background, isolated: 102985116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t="7084" r="6005" b="38786"/>
          <a:stretch/>
        </p:blipFill>
        <p:spPr bwMode="auto">
          <a:xfrm>
            <a:off x="369648" y="590892"/>
            <a:ext cx="1131789" cy="157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Premium Photo | Nurse with a stethoscope standing on white background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2"/>
          <a:stretch/>
        </p:blipFill>
        <p:spPr bwMode="auto">
          <a:xfrm>
            <a:off x="5170016" y="7382913"/>
            <a:ext cx="1491691" cy="167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o 22"/>
          <p:cNvGrpSpPr/>
          <p:nvPr/>
        </p:nvGrpSpPr>
        <p:grpSpPr>
          <a:xfrm>
            <a:off x="3471356" y="7350954"/>
            <a:ext cx="1656117" cy="1738626"/>
            <a:chOff x="2083134" y="2942469"/>
            <a:chExt cx="4140771" cy="4371333"/>
          </a:xfrm>
        </p:grpSpPr>
        <p:pic>
          <p:nvPicPr>
            <p:cNvPr id="24" name="Picture 8" descr="Adult Waiter Costume Accessory Kit | Party City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7" t="1199" r="29233" b="36180"/>
            <a:stretch/>
          </p:blipFill>
          <p:spPr bwMode="auto">
            <a:xfrm flipH="1">
              <a:off x="3718293" y="4319753"/>
              <a:ext cx="1768106" cy="2357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De Café De Bicicleta/carrito De Café De Negocios - Buy Bicicleta De Café  Retro/carro De Café De Negocios,Bicicleta De Carro De Café,Bicicleta De  Café Product on Alibaba.com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00" r="20994" b="23100"/>
            <a:stretch/>
          </p:blipFill>
          <p:spPr bwMode="auto">
            <a:xfrm>
              <a:off x="2083134" y="2942469"/>
              <a:ext cx="4140771" cy="437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" descr="1,101 Hotel Doorman Stock Photos, Pictures &amp; Royalty-Free Images - iStock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46"/>
          <a:stretch/>
        </p:blipFill>
        <p:spPr bwMode="auto">
          <a:xfrm>
            <a:off x="-234867" y="4144225"/>
            <a:ext cx="2193951" cy="240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o 26"/>
          <p:cNvGrpSpPr/>
          <p:nvPr/>
        </p:nvGrpSpPr>
        <p:grpSpPr>
          <a:xfrm>
            <a:off x="4832505" y="0"/>
            <a:ext cx="1551081" cy="2030056"/>
            <a:chOff x="-1" y="2751304"/>
            <a:chExt cx="4214062" cy="6344570"/>
          </a:xfrm>
        </p:grpSpPr>
        <p:pic>
          <p:nvPicPr>
            <p:cNvPr id="28" name="Picture 52" descr="2Nd Waiter – Lawrence Dry Cleaners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" y="2751304"/>
              <a:ext cx="3078579" cy="634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0" descr="Rolling Hostess Restaurant Podium, 3 Hidden Compartments (Black Wood Grain)  (LCTFSRESTB) - Walmart.com - Walmart.com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4764505"/>
              <a:ext cx="3660609" cy="4331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6" descr="Mens' Clothes Germa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9" r="11355" b="34005"/>
          <a:stretch/>
        </p:blipFill>
        <p:spPr bwMode="auto">
          <a:xfrm flipH="1">
            <a:off x="2308068" y="43646"/>
            <a:ext cx="1131167" cy="19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1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l martillo juez sobre fondo blanco. | Fot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39" y="2398313"/>
            <a:ext cx="190825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Imágenes de Fotografo | Vectores, fotos de stock y PSD gratui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4019551"/>
            <a:ext cx="19208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Bellhop: imágenes, fotos de stock y vecto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9" b="7738"/>
          <a:stretch/>
        </p:blipFill>
        <p:spPr bwMode="auto">
          <a:xfrm>
            <a:off x="4784725" y="628651"/>
            <a:ext cx="1920875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Sussex Police launches final police officer recruitment drive of 2020 |  Sussex Polic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82"/>
          <a:stretch/>
        </p:blipFill>
        <p:spPr bwMode="auto">
          <a:xfrm>
            <a:off x="2683126" y="627566"/>
            <a:ext cx="190825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Airline pilot speak: Codes pilots use and why they talk the way they 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39" y="7587850"/>
            <a:ext cx="1920875" cy="1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ADN vs BSN Patient Safety Outcomes &amp; Care Situation - Nightingale Colle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81" y="5808818"/>
            <a:ext cx="1961819" cy="154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0" name="Picture 16" descr="Professional Waiter Training | International Open Academ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7525852"/>
            <a:ext cx="1920875" cy="15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2" name="Picture 18" descr="The Last Great Clothing Store - The New York Tim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39" y="4073280"/>
            <a:ext cx="1908255" cy="154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4" name="Picture 20" descr="How To Make Your Cashier Love You | Rocket City Mo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03" y="2302184"/>
            <a:ext cx="1960398" cy="15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6" name="Picture 22" descr="Receptionist And Businesswoman At Hotel Front Desk Stock Photo - Download  Image Now - iStoc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39" y="5865415"/>
            <a:ext cx="1908255" cy="147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34915"/>
              </p:ext>
            </p:extLst>
          </p:nvPr>
        </p:nvGraphicFramePr>
        <p:xfrm>
          <a:off x="119418" y="632068"/>
          <a:ext cx="2497981" cy="849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982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200000"/>
                        </a:lnSpc>
                        <a:spcBef>
                          <a:spcPts val="3600"/>
                        </a:spcBef>
                        <a:buAutoNum type="arabicPeriod"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lawyer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3600"/>
                        </a:spcBef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______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982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200000"/>
                        </a:lnSpc>
                        <a:spcBef>
                          <a:spcPts val="3600"/>
                        </a:spcBef>
                        <a:buAutoNum type="arabicPeriod" startAt="2"/>
                      </a:pPr>
                      <a:r>
                        <a:rPr lang="es-MX" baseline="0" dirty="0" err="1"/>
                        <a:t>p</a:t>
                      </a:r>
                      <a:r>
                        <a:rPr lang="es-MX" dirty="0" err="1"/>
                        <a:t>hotographer</a:t>
                      </a:r>
                      <a:endParaRPr lang="es-MX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3600"/>
                        </a:spcBef>
                      </a:pPr>
                      <a:r>
                        <a:rPr lang="es-MX"/>
                        <a:t>______</a:t>
                      </a:r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982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200000"/>
                        </a:lnSpc>
                        <a:spcBef>
                          <a:spcPts val="3600"/>
                        </a:spcBef>
                        <a:buAutoNum type="arabicPeriod" startAt="3"/>
                      </a:pPr>
                      <a:r>
                        <a:rPr lang="es-MX" dirty="0" err="1"/>
                        <a:t>bellhop</a:t>
                      </a:r>
                      <a:endParaRPr lang="es-MX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3600"/>
                        </a:spcBef>
                      </a:pPr>
                      <a:r>
                        <a:rPr lang="es-MX"/>
                        <a:t>______</a:t>
                      </a:r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982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200000"/>
                        </a:lnSpc>
                        <a:spcBef>
                          <a:spcPts val="3600"/>
                        </a:spcBef>
                        <a:buAutoNum type="arabicPeriod" startAt="4"/>
                      </a:pPr>
                      <a:r>
                        <a:rPr lang="es-MX" dirty="0" err="1"/>
                        <a:t>police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officer</a:t>
                      </a:r>
                      <a:endParaRPr lang="es-MX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3600"/>
                        </a:spcBef>
                      </a:pPr>
                      <a:r>
                        <a:rPr lang="es-MX"/>
                        <a:t>______</a:t>
                      </a:r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982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200000"/>
                        </a:lnSpc>
                        <a:spcBef>
                          <a:spcPts val="3600"/>
                        </a:spcBef>
                        <a:buAutoNum type="arabicPeriod" startAt="5"/>
                      </a:pPr>
                      <a:r>
                        <a:rPr lang="es-MX" dirty="0" err="1"/>
                        <a:t>pilot</a:t>
                      </a:r>
                      <a:endParaRPr lang="es-MX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3600"/>
                        </a:spcBef>
                      </a:pPr>
                      <a:r>
                        <a:rPr lang="es-MX"/>
                        <a:t>______</a:t>
                      </a:r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982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200000"/>
                        </a:lnSpc>
                        <a:spcBef>
                          <a:spcPts val="3600"/>
                        </a:spcBef>
                        <a:buAutoNum type="arabicPeriod" startAt="6"/>
                      </a:pPr>
                      <a:r>
                        <a:rPr lang="es-MX" dirty="0"/>
                        <a:t>nurse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3600"/>
                        </a:spcBef>
                      </a:pPr>
                      <a:r>
                        <a:rPr lang="es-MX"/>
                        <a:t>______</a:t>
                      </a:r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4982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200000"/>
                        </a:lnSpc>
                        <a:spcBef>
                          <a:spcPts val="3600"/>
                        </a:spcBef>
                        <a:buAutoNum type="arabicPeriod" startAt="7"/>
                      </a:pPr>
                      <a:r>
                        <a:rPr lang="es-MX" dirty="0"/>
                        <a:t>server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3600"/>
                        </a:spcBef>
                      </a:pPr>
                      <a:r>
                        <a:rPr lang="es-MX" dirty="0"/>
                        <a:t>______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4982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200000"/>
                        </a:lnSpc>
                        <a:spcBef>
                          <a:spcPts val="3600"/>
                        </a:spcBef>
                        <a:buAutoNum type="arabicPeriod" startAt="8"/>
                      </a:pPr>
                      <a:r>
                        <a:rPr lang="es-MX" dirty="0"/>
                        <a:t>sales </a:t>
                      </a:r>
                      <a:r>
                        <a:rPr lang="es-MX" dirty="0" err="1"/>
                        <a:t>person</a:t>
                      </a:r>
                      <a:endParaRPr lang="es-MX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3600"/>
                        </a:spcBef>
                      </a:pPr>
                      <a:r>
                        <a:rPr lang="es-MX" dirty="0"/>
                        <a:t>______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4982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200000"/>
                        </a:lnSpc>
                        <a:spcBef>
                          <a:spcPts val="3600"/>
                        </a:spcBef>
                        <a:buAutoNum type="arabicPeriod" startAt="9"/>
                      </a:pPr>
                      <a:r>
                        <a:rPr lang="es-MX" dirty="0" err="1"/>
                        <a:t>cashier</a:t>
                      </a:r>
                      <a:endParaRPr lang="es-MX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3600"/>
                        </a:spcBef>
                      </a:pPr>
                      <a:r>
                        <a:rPr lang="es-MX" dirty="0"/>
                        <a:t>______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4982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buAutoNum type="arabicPeriod" startAt="10"/>
                      </a:pPr>
                      <a:r>
                        <a:rPr lang="es-MX" dirty="0" err="1"/>
                        <a:t>front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desk</a:t>
                      </a:r>
                      <a:r>
                        <a:rPr lang="es-MX" dirty="0"/>
                        <a:t> Clerk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s-MX" dirty="0"/>
                        <a:t>/</a:t>
                      </a:r>
                      <a:r>
                        <a:rPr lang="es-MX" dirty="0" err="1"/>
                        <a:t>receptionist</a:t>
                      </a:r>
                      <a:r>
                        <a:rPr lang="es-MX" dirty="0"/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3600"/>
                        </a:spcBef>
                      </a:pPr>
                      <a:r>
                        <a:rPr lang="es-MX" dirty="0"/>
                        <a:t>______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01582" y="49588"/>
            <a:ext cx="5070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Jobs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85639" y="632065"/>
            <a:ext cx="3866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3200" b="1" dirty="0"/>
              <a:t>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786276" y="645713"/>
            <a:ext cx="40427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3200" b="1" dirty="0"/>
              <a:t>b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685639" y="2400627"/>
            <a:ext cx="35618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3200" b="1" dirty="0"/>
              <a:t>c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748901" y="2307601"/>
            <a:ext cx="40427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3200" b="1" dirty="0"/>
              <a:t>d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669478" y="4073280"/>
            <a:ext cx="40427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3200" b="1" dirty="0"/>
              <a:t>e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788197" y="4019731"/>
            <a:ext cx="31451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3200" b="1" dirty="0"/>
              <a:t>f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694410" y="5838116"/>
            <a:ext cx="37863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3200" b="1" dirty="0"/>
              <a:t>g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747253" y="5792792"/>
            <a:ext cx="40427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3200" b="1" dirty="0"/>
              <a:t>h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2690109" y="7587850"/>
            <a:ext cx="2856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3200" b="1" dirty="0"/>
              <a:t>i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792916" y="7511191"/>
            <a:ext cx="28886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3200" b="1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22152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ight Attendants Reveal Pet Peeves From Fly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6" y="366702"/>
            <a:ext cx="2096835" cy="174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Rated Local Veterinarians – Haines Road Animal Hospi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24" y="366703"/>
            <a:ext cx="2092621" cy="174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otobuck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"/>
          <a:stretch/>
        </p:blipFill>
        <p:spPr bwMode="auto">
          <a:xfrm>
            <a:off x="242286" y="2501102"/>
            <a:ext cx="2096835" cy="174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lumber | Surds Home News Grou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479" y="6826874"/>
            <a:ext cx="2092621" cy="174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w to Behave in Family Court and Avoid Pissing off a Jud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23" y="4679739"/>
            <a:ext cx="2092621" cy="174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5 Tips for Choosing the Right Residential Electrici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6" y="4727239"/>
            <a:ext cx="2096835" cy="174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ustralia needs more engineers. And more of them need to be wom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6" y="6921863"/>
            <a:ext cx="2096835" cy="174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airdresser Images | Free Vectors, Stock Photos &amp; PS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728" y="2501101"/>
            <a:ext cx="2092621" cy="174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202265"/>
              </p:ext>
            </p:extLst>
          </p:nvPr>
        </p:nvGraphicFramePr>
        <p:xfrm>
          <a:off x="242285" y="2067624"/>
          <a:ext cx="20968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flight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attendant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922592"/>
              </p:ext>
            </p:extLst>
          </p:nvPr>
        </p:nvGraphicFramePr>
        <p:xfrm>
          <a:off x="3470729" y="2138403"/>
          <a:ext cx="21144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78152"/>
              </p:ext>
            </p:extLst>
          </p:nvPr>
        </p:nvGraphicFramePr>
        <p:xfrm>
          <a:off x="3470728" y="4272801"/>
          <a:ext cx="21144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343784"/>
              </p:ext>
            </p:extLst>
          </p:nvPr>
        </p:nvGraphicFramePr>
        <p:xfrm>
          <a:off x="3482603" y="6435521"/>
          <a:ext cx="21144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740975"/>
              </p:ext>
            </p:extLst>
          </p:nvPr>
        </p:nvGraphicFramePr>
        <p:xfrm>
          <a:off x="3470728" y="8621935"/>
          <a:ext cx="21144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38371"/>
              </p:ext>
            </p:extLst>
          </p:nvPr>
        </p:nvGraphicFramePr>
        <p:xfrm>
          <a:off x="230411" y="4297024"/>
          <a:ext cx="21144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42831"/>
              </p:ext>
            </p:extLst>
          </p:nvPr>
        </p:nvGraphicFramePr>
        <p:xfrm>
          <a:off x="224705" y="6527284"/>
          <a:ext cx="21144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86632"/>
              </p:ext>
            </p:extLst>
          </p:nvPr>
        </p:nvGraphicFramePr>
        <p:xfrm>
          <a:off x="224705" y="8665769"/>
          <a:ext cx="21144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Rectángulo 18"/>
          <p:cNvSpPr/>
          <p:nvPr/>
        </p:nvSpPr>
        <p:spPr>
          <a:xfrm>
            <a:off x="101581" y="49588"/>
            <a:ext cx="67564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Label</a:t>
            </a: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 of Jobs </a:t>
            </a:r>
            <a:r>
              <a:rPr lang="es-MX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s-MX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93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7836" y="725690"/>
            <a:ext cx="6310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https://learnenglishteens.britishcouncil.org/vocabulary/beginner-vocabulary/jobs</a:t>
            </a:r>
            <a:endParaRPr lang="es-MX" dirty="0"/>
          </a:p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267837" y="3822721"/>
            <a:ext cx="6132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https://learnenglishkids.britishcouncil.org/word-games/jobs-1</a:t>
            </a:r>
            <a:endParaRPr lang="es-MX" dirty="0"/>
          </a:p>
          <a:p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356547" y="6315207"/>
            <a:ext cx="6132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https://es.liveworksheets.com/worksheets/en/English_as_a_Second_Language_(ESL)/Jobs_and_occupations/Listen_and_choose_professions_tiger_team_4_macmillan_ja1207092ls</a:t>
            </a:r>
            <a:endParaRPr lang="es-MX" dirty="0"/>
          </a:p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27296" y="40944"/>
            <a:ext cx="614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Click</a:t>
            </a:r>
            <a:r>
              <a:rPr lang="es-MX" b="1" dirty="0"/>
              <a:t> </a:t>
            </a:r>
            <a:r>
              <a:rPr lang="es-MX" b="1" dirty="0" err="1"/>
              <a:t>on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following</a:t>
            </a:r>
            <a:r>
              <a:rPr lang="es-MX" b="1" dirty="0"/>
              <a:t> links </a:t>
            </a:r>
            <a:r>
              <a:rPr lang="es-MX" b="1" dirty="0" err="1"/>
              <a:t>each</a:t>
            </a:r>
            <a:r>
              <a:rPr lang="es-MX" b="1" dirty="0"/>
              <a:t> of </a:t>
            </a:r>
            <a:r>
              <a:rPr lang="es-MX" b="1" dirty="0" err="1"/>
              <a:t>them</a:t>
            </a:r>
            <a:r>
              <a:rPr lang="es-MX" b="1" dirty="0"/>
              <a:t> </a:t>
            </a:r>
            <a:r>
              <a:rPr lang="es-MX" b="1" dirty="0" err="1"/>
              <a:t>is</a:t>
            </a:r>
            <a:r>
              <a:rPr lang="es-MX" b="1" dirty="0"/>
              <a:t> a </a:t>
            </a:r>
            <a:r>
              <a:rPr lang="es-MX" b="1" dirty="0" err="1"/>
              <a:t>listening</a:t>
            </a:r>
            <a:r>
              <a:rPr lang="es-MX" b="1" dirty="0"/>
              <a:t> </a:t>
            </a:r>
            <a:r>
              <a:rPr lang="es-MX" b="1" dirty="0" err="1"/>
              <a:t>activity</a:t>
            </a:r>
            <a:r>
              <a:rPr lang="es-MX" b="1" dirty="0"/>
              <a:t>. </a:t>
            </a:r>
            <a:r>
              <a:rPr lang="es-MX" b="1" dirty="0" err="1"/>
              <a:t>Practice</a:t>
            </a:r>
            <a:r>
              <a:rPr lang="es-MX" b="1" dirty="0"/>
              <a:t> and </a:t>
            </a:r>
            <a:r>
              <a:rPr lang="es-MX" b="1" dirty="0" err="1"/>
              <a:t>print</a:t>
            </a:r>
            <a:r>
              <a:rPr lang="es-MX" b="1" dirty="0"/>
              <a:t> </a:t>
            </a:r>
            <a:r>
              <a:rPr lang="es-MX" b="1" dirty="0" err="1"/>
              <a:t>screen</a:t>
            </a:r>
            <a:r>
              <a:rPr lang="es-MX" b="1" dirty="0"/>
              <a:t> of </a:t>
            </a:r>
            <a:r>
              <a:rPr lang="es-MX" b="1" dirty="0" err="1"/>
              <a:t>your</a:t>
            </a:r>
            <a:r>
              <a:rPr lang="es-MX" b="1" dirty="0"/>
              <a:t> </a:t>
            </a:r>
            <a:r>
              <a:rPr lang="es-MX" b="1" dirty="0" err="1"/>
              <a:t>results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166211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2915</TotalTime>
  <Words>464</Words>
  <Application>Microsoft Office PowerPoint</Application>
  <PresentationFormat>Carta (216 x 279 mm)</PresentationFormat>
  <Paragraphs>129</Paragraphs>
  <Slides>13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Cuenta Microsoft</cp:lastModifiedBy>
  <cp:revision>86</cp:revision>
  <dcterms:created xsi:type="dcterms:W3CDTF">2020-02-28T16:28:30Z</dcterms:created>
  <dcterms:modified xsi:type="dcterms:W3CDTF">2021-04-13T15:19:32Z</dcterms:modified>
</cp:coreProperties>
</file>